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58"/>
  </p:notesMasterIdLst>
  <p:sldIdLst>
    <p:sldId id="719" r:id="rId2"/>
    <p:sldId id="774" r:id="rId3"/>
    <p:sldId id="547" r:id="rId4"/>
    <p:sldId id="718" r:id="rId5"/>
    <p:sldId id="555" r:id="rId6"/>
    <p:sldId id="556" r:id="rId7"/>
    <p:sldId id="553" r:id="rId8"/>
    <p:sldId id="558" r:id="rId9"/>
    <p:sldId id="559" r:id="rId10"/>
    <p:sldId id="560" r:id="rId11"/>
    <p:sldId id="561" r:id="rId12"/>
    <p:sldId id="562" r:id="rId13"/>
    <p:sldId id="638" r:id="rId14"/>
    <p:sldId id="704" r:id="rId15"/>
    <p:sldId id="705" r:id="rId16"/>
    <p:sldId id="706" r:id="rId17"/>
    <p:sldId id="707" r:id="rId18"/>
    <p:sldId id="563" r:id="rId19"/>
    <p:sldId id="564" r:id="rId20"/>
    <p:sldId id="565" r:id="rId21"/>
    <p:sldId id="566" r:id="rId22"/>
    <p:sldId id="567" r:id="rId23"/>
    <p:sldId id="569" r:id="rId24"/>
    <p:sldId id="570" r:id="rId25"/>
    <p:sldId id="579" r:id="rId26"/>
    <p:sldId id="701" r:id="rId27"/>
    <p:sldId id="572" r:id="rId28"/>
    <p:sldId id="573" r:id="rId29"/>
    <p:sldId id="574" r:id="rId30"/>
    <p:sldId id="575" r:id="rId31"/>
    <p:sldId id="639" r:id="rId32"/>
    <p:sldId id="700" r:id="rId33"/>
    <p:sldId id="576" r:id="rId34"/>
    <p:sldId id="577" r:id="rId35"/>
    <p:sldId id="578" r:id="rId36"/>
    <p:sldId id="581" r:id="rId37"/>
    <p:sldId id="717" r:id="rId38"/>
    <p:sldId id="588" r:id="rId39"/>
    <p:sldId id="589" r:id="rId40"/>
    <p:sldId id="590" r:id="rId41"/>
    <p:sldId id="641" r:id="rId42"/>
    <p:sldId id="775" r:id="rId43"/>
    <p:sldId id="591" r:id="rId44"/>
    <p:sldId id="592" r:id="rId45"/>
    <p:sldId id="593" r:id="rId46"/>
    <p:sldId id="594" r:id="rId47"/>
    <p:sldId id="595" r:id="rId48"/>
    <p:sldId id="596" r:id="rId49"/>
    <p:sldId id="709" r:id="rId50"/>
    <p:sldId id="710" r:id="rId51"/>
    <p:sldId id="711" r:id="rId52"/>
    <p:sldId id="712" r:id="rId53"/>
    <p:sldId id="714" r:id="rId54"/>
    <p:sldId id="715" r:id="rId55"/>
    <p:sldId id="698" r:id="rId56"/>
    <p:sldId id="674" r:id="rId57"/>
  </p:sldIdLst>
  <p:sldSz cx="9144000" cy="6858000" type="screen4x3"/>
  <p:notesSz cx="6858000" cy="9144000"/>
  <p:defaultTex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00FF"/>
    <a:srgbClr val="0066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3" autoAdjust="0"/>
    <p:restoredTop sz="89987" autoAdjust="0"/>
  </p:normalViewPr>
  <p:slideViewPr>
    <p:cSldViewPr>
      <p:cViewPr varScale="1">
        <p:scale>
          <a:sx n="113" d="100"/>
          <a:sy n="113" d="100"/>
        </p:scale>
        <p:origin x="278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a typeface="宋体" pitchFamily="2" charset="-122"/>
              </a:defRPr>
            </a:lvl1pPr>
          </a:lstStyle>
          <a:p>
            <a:pPr>
              <a:defRPr/>
            </a:pPr>
            <a:endParaRPr lang="zh-CN" altLang="en-US"/>
          </a:p>
        </p:txBody>
      </p:sp>
      <p:sp>
        <p:nvSpPr>
          <p:cNvPr id="360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a typeface="宋体" pitchFamily="2" charset="-122"/>
              </a:defRPr>
            </a:lvl1pPr>
          </a:lstStyle>
          <a:p>
            <a:pPr>
              <a:defRPr/>
            </a:pPr>
            <a:endParaRPr lang="en-US" altLang="zh-CN"/>
          </a:p>
        </p:txBody>
      </p:sp>
      <p:sp>
        <p:nvSpPr>
          <p:cNvPr id="1208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0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ea typeface="宋体" pitchFamily="2" charset="-122"/>
              </a:defRPr>
            </a:lvl1pPr>
          </a:lstStyle>
          <a:p>
            <a:pPr>
              <a:defRPr/>
            </a:pPr>
            <a:endParaRPr lang="en-US" altLang="zh-CN"/>
          </a:p>
        </p:txBody>
      </p:sp>
      <p:sp>
        <p:nvSpPr>
          <p:cNvPr id="360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a typeface="宋体" pitchFamily="2" charset="-122"/>
              </a:defRPr>
            </a:lvl1pPr>
          </a:lstStyle>
          <a:p>
            <a:pPr>
              <a:defRPr/>
            </a:pPr>
            <a:fld id="{882BCE8A-8B5F-4A82-A9A6-C78961D23716}" type="slidenum">
              <a:rPr lang="zh-CN" altLang="en-US"/>
              <a:pPr>
                <a:defRPr/>
              </a:pPr>
              <a:t>‹#›</a:t>
            </a:fld>
            <a:endParaRPr lang="en-US" altLang="zh-CN"/>
          </a:p>
        </p:txBody>
      </p:sp>
    </p:spTree>
    <p:extLst>
      <p:ext uri="{BB962C8B-B14F-4D97-AF65-F5344CB8AC3E}">
        <p14:creationId xmlns:p14="http://schemas.microsoft.com/office/powerpoint/2010/main" val="19753558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5%8C%96%E5%AD%A6%E5%8F%8D%E5%BA%94"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baike.baidu.com/item/%E5%B9%B3%E8%A1%A1%E7%8A%B6%E6%80%81" TargetMode="External"/><Relationship Id="rId5" Type="http://schemas.openxmlformats.org/officeDocument/2006/relationships/hyperlink" Target="https://baike.baidu.com/item/%E7%90%86%E6%83%B3%E6%B0%94%E4%BD%93" TargetMode="External"/><Relationship Id="rId4" Type="http://schemas.openxmlformats.org/officeDocument/2006/relationships/hyperlink" Target="https://baike.baidu.com/item/%E6%91%A9%E5%B0%94%E5%88%86%E6%95%B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82BCE8A-8B5F-4A82-A9A6-C78961D23716}" type="slidenum">
              <a:rPr lang="zh-CN" altLang="en-US" smtClean="0"/>
              <a:pPr>
                <a:defRPr/>
              </a:pPr>
              <a:t>1</a:t>
            </a:fld>
            <a:endParaRPr lang="en-US" altLang="zh-CN"/>
          </a:p>
        </p:txBody>
      </p:sp>
    </p:spTree>
    <p:extLst>
      <p:ext uri="{BB962C8B-B14F-4D97-AF65-F5344CB8AC3E}">
        <p14:creationId xmlns:p14="http://schemas.microsoft.com/office/powerpoint/2010/main" val="1015834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82BCE8A-8B5F-4A82-A9A6-C78961D23716}" type="slidenum">
              <a:rPr lang="zh-CN" altLang="en-US" smtClean="0"/>
              <a:pPr>
                <a:defRPr/>
              </a:pPr>
              <a:t>18</a:t>
            </a:fld>
            <a:endParaRPr lang="en-US" altLang="zh-CN"/>
          </a:p>
        </p:txBody>
      </p:sp>
    </p:spTree>
    <p:extLst>
      <p:ext uri="{BB962C8B-B14F-4D97-AF65-F5344CB8AC3E}">
        <p14:creationId xmlns:p14="http://schemas.microsoft.com/office/powerpoint/2010/main" val="19310948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1867</a:t>
            </a:r>
            <a:r>
              <a:rPr lang="zh-CN" altLang="en-US" dirty="0"/>
              <a:t>年，挪威化学家</a:t>
            </a:r>
            <a:r>
              <a:rPr lang="en-US" altLang="zh-CN" dirty="0"/>
              <a:t>C.M.</a:t>
            </a:r>
            <a:r>
              <a:rPr lang="zh-CN" altLang="en-US" dirty="0"/>
              <a:t>古尔德贝格和</a:t>
            </a:r>
            <a:r>
              <a:rPr lang="en-US" altLang="zh-CN" dirty="0"/>
              <a:t>P.</a:t>
            </a:r>
            <a:r>
              <a:rPr lang="zh-CN" altLang="en-US" dirty="0"/>
              <a:t>瓦格根据</a:t>
            </a:r>
            <a:r>
              <a:rPr lang="zh-CN" altLang="en-US" dirty="0">
                <a:hlinkClick r:id="rId3"/>
              </a:rPr>
              <a:t>化学反应</a:t>
            </a:r>
            <a:r>
              <a:rPr lang="zh-CN" altLang="en-US" dirty="0"/>
              <a:t>的速率与参加反应的活性质量（就是指分压强或浓度或</a:t>
            </a:r>
            <a:r>
              <a:rPr lang="zh-CN" altLang="en-US" dirty="0">
                <a:hlinkClick r:id="rId4"/>
              </a:rPr>
              <a:t>摩尔分数</a:t>
            </a:r>
            <a:r>
              <a:rPr lang="zh-CN" altLang="en-US" dirty="0"/>
              <a:t>）成正比的关系提出质量作用定律。</a:t>
            </a:r>
            <a:r>
              <a:rPr lang="zh-CN" altLang="en-US" dirty="0">
                <a:hlinkClick r:id="rId5"/>
              </a:rPr>
              <a:t>理想气体</a:t>
            </a:r>
            <a:r>
              <a:rPr lang="zh-CN" altLang="en-US" dirty="0"/>
              <a:t>混合物在恒温恒压下进行化学反应达到</a:t>
            </a:r>
            <a:r>
              <a:rPr lang="zh-CN" altLang="en-US" dirty="0">
                <a:hlinkClick r:id="rId6"/>
              </a:rPr>
              <a:t>平衡状态</a:t>
            </a:r>
            <a:r>
              <a:rPr lang="zh-CN" altLang="en-US" dirty="0"/>
              <a:t>时，参加反应的每一种气体的分压强</a:t>
            </a:r>
            <a:r>
              <a:rPr lang="en-US" altLang="zh-CN" dirty="0"/>
              <a:t>p0i</a:t>
            </a:r>
            <a:r>
              <a:rPr lang="zh-CN" altLang="en-US" dirty="0"/>
              <a:t>或浓度</a:t>
            </a:r>
            <a:r>
              <a:rPr lang="en-US" altLang="zh-CN" dirty="0"/>
              <a:t>C0i</a:t>
            </a:r>
            <a:r>
              <a:rPr lang="zh-CN" altLang="en-US" dirty="0"/>
              <a:t>与系统的压强和温度间应满足的关系。</a:t>
            </a:r>
          </a:p>
          <a:p>
            <a:r>
              <a:rPr lang="en-US" altLang="zh-CN" dirty="0"/>
              <a:t>1799</a:t>
            </a:r>
            <a:r>
              <a:rPr lang="zh-CN" altLang="en-US" dirty="0"/>
              <a:t>年法国化学家</a:t>
            </a:r>
            <a:r>
              <a:rPr lang="en-US" altLang="zh-CN" dirty="0"/>
              <a:t>C.-L.</a:t>
            </a:r>
            <a:r>
              <a:rPr lang="zh-CN" altLang="en-US" dirty="0"/>
              <a:t>贝托莱提出应重视反应中各物质的质量及其产物的性质（尤其是挥发性及溶解度）的影响，并提出化学反应可达成平衡。</a:t>
            </a:r>
            <a:r>
              <a:rPr lang="en-US" altLang="zh-CN" dirty="0"/>
              <a:t>1861</a:t>
            </a:r>
            <a:r>
              <a:rPr lang="zh-CN" altLang="en-US" dirty="0"/>
              <a:t>～</a:t>
            </a:r>
            <a:r>
              <a:rPr lang="en-US" altLang="zh-CN" dirty="0"/>
              <a:t>1863</a:t>
            </a:r>
            <a:r>
              <a:rPr lang="zh-CN" altLang="en-US" dirty="0"/>
              <a:t>年，法国化学家贝特洛和</a:t>
            </a:r>
            <a:r>
              <a:rPr lang="en-US" altLang="zh-CN" dirty="0" err="1"/>
              <a:t>P.de</a:t>
            </a:r>
            <a:r>
              <a:rPr lang="zh-CN" altLang="en-US" dirty="0"/>
              <a:t>圣吉尔研究了乙酸与酒精的酯化反应及其逆向的皂化反应，发现两者都不能进行完全，最后达到平衡时各物质的比例无论在酯化、皂化时都是相同的。</a:t>
            </a:r>
            <a:r>
              <a:rPr lang="en-US" altLang="zh-CN" dirty="0"/>
              <a:t>1862</a:t>
            </a:r>
            <a:r>
              <a:rPr lang="zh-CN" altLang="en-US" dirty="0"/>
              <a:t>～</a:t>
            </a:r>
            <a:r>
              <a:rPr lang="en-US" altLang="zh-CN" dirty="0"/>
              <a:t>1879</a:t>
            </a:r>
            <a:r>
              <a:rPr lang="zh-CN" altLang="en-US" dirty="0"/>
              <a:t>年，挪威化学家</a:t>
            </a:r>
            <a:r>
              <a:rPr lang="en-US" altLang="zh-CN" dirty="0"/>
              <a:t>C.M.</a:t>
            </a:r>
            <a:r>
              <a:rPr lang="zh-CN" altLang="en-US" dirty="0"/>
              <a:t>古尔德贝格和</a:t>
            </a:r>
            <a:r>
              <a:rPr lang="en-US" altLang="zh-CN" dirty="0"/>
              <a:t>P.</a:t>
            </a:r>
            <a:r>
              <a:rPr lang="zh-CN" altLang="en-US" dirty="0"/>
              <a:t>瓦格以上述工作为基础，通过约</a:t>
            </a:r>
            <a:r>
              <a:rPr lang="en-US" altLang="zh-CN" dirty="0"/>
              <a:t>300</a:t>
            </a:r>
            <a:r>
              <a:rPr lang="zh-CN" altLang="en-US" dirty="0"/>
              <a:t>个实验，发展和确立了质量作用定律。</a:t>
            </a:r>
            <a:r>
              <a:rPr lang="en-US" altLang="zh-CN" dirty="0"/>
              <a:t>1864</a:t>
            </a:r>
            <a:r>
              <a:rPr lang="zh-CN" altLang="en-US" dirty="0"/>
              <a:t>年他们提出：一个化学过程有两个相反方向的力同时在起作用，一个帮助生成新物质，另一个则促使新物质再返回生成原物质，当这两个力相等时，体系便处于平衡。他们并阐述了两条规律性的认识：①这些力的大小与物质本身的质量的乘积成正比；②如果同一种起作用的物质的体积不同时，则其质量的作用与体积成正比。所以，他们被认为是真正建立起动态平衡概念的人。</a:t>
            </a:r>
            <a:r>
              <a:rPr lang="en-US" altLang="zh-CN" dirty="0"/>
              <a:t>1867</a:t>
            </a:r>
            <a:r>
              <a:rPr lang="zh-CN" altLang="en-US" dirty="0"/>
              <a:t>年范托夫将贝特洛和圣吉尔的结论用于速率方程计算，认定反应速率与有效质量</a:t>
            </a:r>
            <a:r>
              <a:rPr lang="en-US" altLang="zh-CN" dirty="0"/>
              <a:t>(</a:t>
            </a:r>
            <a:r>
              <a:rPr lang="zh-CN" altLang="en-US" dirty="0"/>
              <a:t>浓度</a:t>
            </a:r>
            <a:r>
              <a:rPr lang="en-US" altLang="zh-CN" dirty="0"/>
              <a:t>)</a:t>
            </a:r>
            <a:r>
              <a:rPr lang="zh-CN" altLang="en-US" dirty="0"/>
              <a:t>成比例。他和德国化学家</a:t>
            </a:r>
            <a:r>
              <a:rPr lang="en-US" altLang="zh-CN" dirty="0"/>
              <a:t>A.F.</a:t>
            </a:r>
            <a:r>
              <a:rPr lang="zh-CN" altLang="en-US" dirty="0"/>
              <a:t>霍斯特曼等人又分别从热力学导出了质量作用定律。</a:t>
            </a:r>
            <a:r>
              <a:rPr lang="en-US" altLang="zh-CN" dirty="0"/>
              <a:t>1879</a:t>
            </a:r>
            <a:r>
              <a:rPr lang="zh-CN" altLang="en-US" dirty="0"/>
              <a:t>年古尔德贝格和瓦格根据分子碰撞理论导出了质量作用定律；并指出分子碰撞仅仅有一部分导致反应；他们称平衡态为“可移动平衡态”。其后，化学家们利用一系列气态反应验证了质量作用定律。</a:t>
            </a:r>
            <a:r>
              <a:rPr lang="en-US" altLang="zh-CN" baseline="30000" dirty="0"/>
              <a:t>[1]</a:t>
            </a:r>
            <a:r>
              <a:rPr lang="zh-CN" altLang="en-US" dirty="0"/>
              <a:t> </a:t>
            </a:r>
          </a:p>
          <a:p>
            <a:endParaRPr kumimoji="1" lang="zh-CN" altLang="en-US" dirty="0"/>
          </a:p>
        </p:txBody>
      </p:sp>
      <p:sp>
        <p:nvSpPr>
          <p:cNvPr id="4" name="幻灯片编号占位符 3"/>
          <p:cNvSpPr>
            <a:spLocks noGrp="1"/>
          </p:cNvSpPr>
          <p:nvPr>
            <p:ph type="sldNum" sz="quarter" idx="10"/>
          </p:nvPr>
        </p:nvSpPr>
        <p:spPr/>
        <p:txBody>
          <a:bodyPr/>
          <a:lstStyle/>
          <a:p>
            <a:pPr>
              <a:defRPr/>
            </a:pPr>
            <a:fld id="{882BCE8A-8B5F-4A82-A9A6-C78961D23716}" type="slidenum">
              <a:rPr lang="zh-CN" altLang="en-US" smtClean="0"/>
              <a:pPr>
                <a:defRPr/>
              </a:pPr>
              <a:t>21</a:t>
            </a:fld>
            <a:endParaRPr lang="en-US" altLang="zh-CN"/>
          </a:p>
        </p:txBody>
      </p:sp>
    </p:spTree>
    <p:extLst>
      <p:ext uri="{BB962C8B-B14F-4D97-AF65-F5344CB8AC3E}">
        <p14:creationId xmlns:p14="http://schemas.microsoft.com/office/powerpoint/2010/main" val="22037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882BCE8A-8B5F-4A82-A9A6-C78961D23716}" type="slidenum">
              <a:rPr lang="zh-CN" altLang="en-US" smtClean="0"/>
              <a:pPr>
                <a:defRPr/>
              </a:pPr>
              <a:t>33</a:t>
            </a:fld>
            <a:endParaRPr lang="en-US" altLang="zh-CN"/>
          </a:p>
        </p:txBody>
      </p:sp>
    </p:spTree>
    <p:extLst>
      <p:ext uri="{BB962C8B-B14F-4D97-AF65-F5344CB8AC3E}">
        <p14:creationId xmlns:p14="http://schemas.microsoft.com/office/powerpoint/2010/main" val="3528079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82BCE8A-8B5F-4A82-A9A6-C78961D23716}" type="slidenum">
              <a:rPr lang="zh-CN" altLang="en-US" smtClean="0"/>
              <a:pPr>
                <a:defRPr/>
              </a:pPr>
              <a:t>40</a:t>
            </a:fld>
            <a:endParaRPr lang="en-US" altLang="zh-CN"/>
          </a:p>
        </p:txBody>
      </p:sp>
    </p:spTree>
    <p:extLst>
      <p:ext uri="{BB962C8B-B14F-4D97-AF65-F5344CB8AC3E}">
        <p14:creationId xmlns:p14="http://schemas.microsoft.com/office/powerpoint/2010/main" val="18066300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化学反应的基元过程是这样的</a:t>
            </a:r>
            <a:r>
              <a:rPr lang="en-US" altLang="zh-CN" dirty="0"/>
              <a:t>:</a:t>
            </a:r>
            <a:r>
              <a:rPr lang="zh-CN" altLang="en-US" dirty="0"/>
              <a:t>首先分子要获得足够发生反应的能量</a:t>
            </a:r>
            <a:r>
              <a:rPr lang="en-US" altLang="zh-CN" dirty="0"/>
              <a:t>,</a:t>
            </a:r>
            <a:r>
              <a:rPr lang="zh-CN" altLang="en-US" dirty="0"/>
              <a:t>这个过程叫做分子的激发。被激发的分子形成过渡态</a:t>
            </a:r>
            <a:r>
              <a:rPr lang="en-US" altLang="zh-CN" dirty="0"/>
              <a:t>,</a:t>
            </a:r>
            <a:r>
              <a:rPr lang="zh-CN" altLang="en-US" dirty="0"/>
              <a:t>越过反应势垒</a:t>
            </a:r>
            <a:r>
              <a:rPr lang="en-US" altLang="zh-CN" dirty="0"/>
              <a:t>,</a:t>
            </a:r>
            <a:r>
              <a:rPr lang="zh-CN" altLang="en-US" dirty="0"/>
              <a:t>最后形成产物分子。过渡态是反应过程中非常重要的中间物然而它的寿命却非常短。要彻底明白反应的真实过程</a:t>
            </a:r>
            <a:r>
              <a:rPr lang="en-US" altLang="zh-CN" dirty="0"/>
              <a:t>,</a:t>
            </a:r>
            <a:r>
              <a:rPr lang="zh-CN" altLang="en-US" dirty="0"/>
              <a:t>必须了解分子内部的能量传递</a:t>
            </a:r>
            <a:r>
              <a:rPr lang="en-US" altLang="zh-CN" dirty="0"/>
              <a:t>,</a:t>
            </a:r>
            <a:r>
              <a:rPr lang="zh-CN" altLang="en-US" dirty="0"/>
              <a:t>反应物和生成物的能量状态</a:t>
            </a:r>
            <a:r>
              <a:rPr lang="en-US" altLang="zh-CN" dirty="0"/>
              <a:t>,</a:t>
            </a:r>
            <a:r>
              <a:rPr lang="zh-CN" altLang="en-US" dirty="0"/>
              <a:t>以及过渡态的真实状况。但是这些过程实际发生的时间都往往是在皮秒</a:t>
            </a:r>
            <a:r>
              <a:rPr lang="en-US" altLang="zh-CN" dirty="0"/>
              <a:t>(ps,1ps=1×10-12s)</a:t>
            </a:r>
            <a:r>
              <a:rPr lang="zh-CN" altLang="en-US" dirty="0"/>
              <a:t>和飞秒</a:t>
            </a:r>
            <a:r>
              <a:rPr lang="en-US" altLang="zh-CN" dirty="0"/>
              <a:t>(fs,1fs=1×10-15s)</a:t>
            </a:r>
            <a:r>
              <a:rPr lang="zh-CN" altLang="en-US" dirty="0"/>
              <a:t>的量级。要想实现对反应过程的检测</a:t>
            </a:r>
            <a:r>
              <a:rPr lang="en-US" altLang="zh-CN" dirty="0"/>
              <a:t>,</a:t>
            </a:r>
            <a:r>
              <a:rPr lang="zh-CN" altLang="en-US" dirty="0"/>
              <a:t>必须使用脉宽为飞秒量级的激光脉冲。。</a:t>
            </a:r>
            <a:r>
              <a:rPr lang="en-US" altLang="zh-CN" dirty="0" err="1"/>
              <a:t>Zewail</a:t>
            </a:r>
            <a:r>
              <a:rPr lang="en-US" altLang="zh-CN" dirty="0"/>
              <a:t> </a:t>
            </a:r>
            <a:r>
              <a:rPr lang="zh-CN" altLang="en-US" dirty="0"/>
              <a:t>从</a:t>
            </a:r>
            <a:r>
              <a:rPr lang="en-US" altLang="zh-CN" dirty="0"/>
              <a:t>20 </a:t>
            </a:r>
            <a:r>
              <a:rPr lang="zh-CN" altLang="en-US" dirty="0"/>
              <a:t>世纪</a:t>
            </a:r>
            <a:r>
              <a:rPr lang="en-US" altLang="zh-CN" dirty="0"/>
              <a:t>70 </a:t>
            </a:r>
            <a:r>
              <a:rPr lang="zh-CN" altLang="en-US" dirty="0"/>
              <a:t>年代后期就开始利用超快激光研究化学反应。从</a:t>
            </a:r>
            <a:r>
              <a:rPr lang="en-US" altLang="zh-CN" dirty="0"/>
              <a:t>20 </a:t>
            </a:r>
            <a:r>
              <a:rPr lang="zh-CN" altLang="en-US" dirty="0"/>
              <a:t>世纪</a:t>
            </a:r>
            <a:r>
              <a:rPr lang="en-US" altLang="zh-CN" dirty="0"/>
              <a:t>80 </a:t>
            </a:r>
            <a:r>
              <a:rPr lang="zh-CN" altLang="en-US" dirty="0"/>
              <a:t>年代起他做了一系列开创性的工作</a:t>
            </a:r>
            <a:r>
              <a:rPr lang="en-US" altLang="zh-CN" dirty="0"/>
              <a:t>,</a:t>
            </a:r>
            <a:r>
              <a:rPr lang="zh-CN" altLang="en-US" dirty="0"/>
              <a:t>创立了一门称之为飞秒化学</a:t>
            </a:r>
            <a:r>
              <a:rPr lang="en-US" altLang="zh-CN" dirty="0"/>
              <a:t>(</a:t>
            </a:r>
            <a:r>
              <a:rPr lang="en-US" altLang="zh-CN" dirty="0" err="1"/>
              <a:t>femtochemistry</a:t>
            </a:r>
            <a:r>
              <a:rPr lang="en-US" altLang="zh-CN" dirty="0"/>
              <a:t>) </a:t>
            </a:r>
            <a:r>
              <a:rPr lang="zh-CN" altLang="en-US" dirty="0"/>
              <a:t>的化学物理学科分支。</a:t>
            </a:r>
            <a:r>
              <a:rPr lang="en-US" altLang="zh-CN" dirty="0"/>
              <a:t>20 </a:t>
            </a:r>
            <a:r>
              <a:rPr lang="zh-CN" altLang="en-US" dirty="0"/>
              <a:t>世纪</a:t>
            </a:r>
            <a:r>
              <a:rPr lang="en-US" altLang="zh-CN" dirty="0"/>
              <a:t>90 </a:t>
            </a:r>
            <a:r>
              <a:rPr lang="zh-CN" altLang="en-US" dirty="0"/>
              <a:t>年代以来</a:t>
            </a:r>
            <a:r>
              <a:rPr lang="en-US" altLang="zh-CN" dirty="0"/>
              <a:t>,</a:t>
            </a:r>
            <a:r>
              <a:rPr lang="zh-CN" altLang="en-US" dirty="0"/>
              <a:t>随着更加稳</a:t>
            </a:r>
          </a:p>
          <a:p>
            <a:r>
              <a:rPr lang="zh-CN" altLang="en-US" dirty="0"/>
              <a:t>定和容易使用的全固体的超快掺钛蓝宝石飞秒激光逐渐取代碰撞锁模染料激光</a:t>
            </a:r>
            <a:r>
              <a:rPr lang="en-US" altLang="zh-CN" dirty="0"/>
              <a:t>,</a:t>
            </a:r>
            <a:r>
              <a:rPr lang="zh-CN" altLang="en-US" dirty="0"/>
              <a:t>飞秒化学日益成为物理化学界极其重要的研究领域。在飞秒化学中</a:t>
            </a:r>
            <a:r>
              <a:rPr lang="en-US" altLang="zh-CN" dirty="0"/>
              <a:t>,</a:t>
            </a:r>
            <a:r>
              <a:rPr lang="zh-CN" altLang="en-US" dirty="0"/>
              <a:t>人们可以进一步了解发生在气相、液相、固相、团簇和界面中分子的动力学行为</a:t>
            </a:r>
            <a:r>
              <a:rPr lang="en-US" altLang="zh-CN" dirty="0"/>
              <a:t>,</a:t>
            </a:r>
            <a:r>
              <a:rPr lang="zh-CN" altLang="en-US" dirty="0"/>
              <a:t>可以帮助我们了解发生在生物体系中的种种变化</a:t>
            </a:r>
            <a:r>
              <a:rPr lang="en-US" altLang="zh-CN" dirty="0"/>
              <a:t>,</a:t>
            </a:r>
            <a:r>
              <a:rPr lang="zh-CN" altLang="en-US" dirty="0"/>
              <a:t>同时也为从量子态</a:t>
            </a:r>
            <a:r>
              <a:rPr lang="en-US" altLang="zh-CN" dirty="0"/>
              <a:t>2</a:t>
            </a:r>
            <a:r>
              <a:rPr lang="zh-CN" altLang="en-US" dirty="0"/>
              <a:t>态相互作用的层次上对化学反应过程实现控制提供了可能性。这一切将对人类认识世界产生深远的影响。</a:t>
            </a:r>
          </a:p>
        </p:txBody>
      </p:sp>
      <p:sp>
        <p:nvSpPr>
          <p:cNvPr id="4" name="灯片编号占位符 3"/>
          <p:cNvSpPr>
            <a:spLocks noGrp="1"/>
          </p:cNvSpPr>
          <p:nvPr>
            <p:ph type="sldNum" sz="quarter" idx="10"/>
          </p:nvPr>
        </p:nvSpPr>
        <p:spPr/>
        <p:txBody>
          <a:bodyPr/>
          <a:lstStyle/>
          <a:p>
            <a:pPr>
              <a:defRPr/>
            </a:pPr>
            <a:fld id="{882BCE8A-8B5F-4A82-A9A6-C78961D23716}" type="slidenum">
              <a:rPr lang="zh-CN" altLang="en-US" smtClean="0"/>
              <a:pPr>
                <a:defRPr/>
              </a:pPr>
              <a:t>54</a:t>
            </a:fld>
            <a:endParaRPr lang="en-US" altLang="zh-CN"/>
          </a:p>
        </p:txBody>
      </p:sp>
    </p:spTree>
    <p:extLst>
      <p:ext uri="{BB962C8B-B14F-4D97-AF65-F5344CB8AC3E}">
        <p14:creationId xmlns:p14="http://schemas.microsoft.com/office/powerpoint/2010/main" val="13734995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ftr" sz="quarter" idx="10"/>
          </p:nvPr>
        </p:nvSpPr>
        <p:spPr>
          <a:ln/>
        </p:spPr>
        <p:txBody>
          <a:bodyPr/>
          <a:lstStyle>
            <a:lvl1pPr>
              <a:defRPr/>
            </a:lvl1pPr>
          </a:lstStyle>
          <a:p>
            <a:pPr>
              <a:defRPr/>
            </a:pPr>
            <a:fld id="{A492339A-4172-454C-ABB5-0B850308DCB5}" type="slidenum">
              <a:rPr lang="zh-CN" altLang="en-US"/>
              <a:pPr>
                <a:defRPr/>
              </a:pPr>
              <a:t>‹#›</a:t>
            </a:fld>
            <a:endParaRPr lang="en-US" altLang="zh-CN"/>
          </a:p>
        </p:txBody>
      </p:sp>
    </p:spTree>
    <p:extLst>
      <p:ext uri="{BB962C8B-B14F-4D97-AF65-F5344CB8AC3E}">
        <p14:creationId xmlns:p14="http://schemas.microsoft.com/office/powerpoint/2010/main" val="96930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1C9D8B56-C741-48BB-AA3E-23C6E8BD2317}" type="slidenum">
              <a:rPr lang="zh-CN" altLang="en-US"/>
              <a:pPr>
                <a:defRPr/>
              </a:pPr>
              <a:t>‹#›</a:t>
            </a:fld>
            <a:endParaRPr lang="en-US" altLang="zh-CN"/>
          </a:p>
        </p:txBody>
      </p:sp>
    </p:spTree>
    <p:extLst>
      <p:ext uri="{BB962C8B-B14F-4D97-AF65-F5344CB8AC3E}">
        <p14:creationId xmlns:p14="http://schemas.microsoft.com/office/powerpoint/2010/main" val="425117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762000"/>
            <a:ext cx="56769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7616A925-91B1-4C09-B751-1A1A7A6B4809}" type="slidenum">
              <a:rPr lang="zh-CN" altLang="en-US"/>
              <a:pPr>
                <a:defRPr/>
              </a:pPr>
              <a:t>‹#›</a:t>
            </a:fld>
            <a:endParaRPr lang="en-US" altLang="zh-CN"/>
          </a:p>
        </p:txBody>
      </p:sp>
    </p:spTree>
    <p:extLst>
      <p:ext uri="{BB962C8B-B14F-4D97-AF65-F5344CB8AC3E}">
        <p14:creationId xmlns:p14="http://schemas.microsoft.com/office/powerpoint/2010/main" val="3604786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2482587F-4700-441F-AE54-9EC4EA2D6C90}" type="slidenum">
              <a:rPr lang="zh-CN" altLang="en-US"/>
              <a:pPr>
                <a:defRPr/>
              </a:pPr>
              <a:t>‹#›</a:t>
            </a:fld>
            <a:endParaRPr lang="en-US" altLang="zh-CN"/>
          </a:p>
        </p:txBody>
      </p:sp>
    </p:spTree>
    <p:extLst>
      <p:ext uri="{BB962C8B-B14F-4D97-AF65-F5344CB8AC3E}">
        <p14:creationId xmlns:p14="http://schemas.microsoft.com/office/powerpoint/2010/main" val="170145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fld id="{FEFC4896-5869-4253-94A4-90D0F63B124C}" type="slidenum">
              <a:rPr lang="zh-CN" altLang="en-US"/>
              <a:pPr>
                <a:defRPr/>
              </a:pPr>
              <a:t>‹#›</a:t>
            </a:fld>
            <a:endParaRPr lang="en-US" altLang="zh-CN"/>
          </a:p>
        </p:txBody>
      </p:sp>
    </p:spTree>
    <p:extLst>
      <p:ext uri="{BB962C8B-B14F-4D97-AF65-F5344CB8AC3E}">
        <p14:creationId xmlns:p14="http://schemas.microsoft.com/office/powerpoint/2010/main" val="343913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ftr" sz="quarter" idx="10"/>
          </p:nvPr>
        </p:nvSpPr>
        <p:spPr>
          <a:ln/>
        </p:spPr>
        <p:txBody>
          <a:bodyPr/>
          <a:lstStyle>
            <a:lvl1pPr>
              <a:defRPr/>
            </a:lvl1pPr>
          </a:lstStyle>
          <a:p>
            <a:pPr>
              <a:defRPr/>
            </a:pPr>
            <a:fld id="{8A26A081-6D64-44AA-A388-822E7EB6E87F}" type="slidenum">
              <a:rPr lang="zh-CN" altLang="en-US"/>
              <a:pPr>
                <a:defRPr/>
              </a:pPr>
              <a:t>‹#›</a:t>
            </a:fld>
            <a:endParaRPr lang="en-US" altLang="zh-CN"/>
          </a:p>
        </p:txBody>
      </p:sp>
    </p:spTree>
    <p:extLst>
      <p:ext uri="{BB962C8B-B14F-4D97-AF65-F5344CB8AC3E}">
        <p14:creationId xmlns:p14="http://schemas.microsoft.com/office/powerpoint/2010/main" val="30363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ftr" sz="quarter" idx="10"/>
          </p:nvPr>
        </p:nvSpPr>
        <p:spPr>
          <a:ln/>
        </p:spPr>
        <p:txBody>
          <a:bodyPr/>
          <a:lstStyle>
            <a:lvl1pPr>
              <a:defRPr/>
            </a:lvl1pPr>
          </a:lstStyle>
          <a:p>
            <a:pPr>
              <a:defRPr/>
            </a:pPr>
            <a:fld id="{A501702F-A1E3-4E05-8B95-451684E452C8}" type="slidenum">
              <a:rPr lang="zh-CN" altLang="en-US"/>
              <a:pPr>
                <a:defRPr/>
              </a:pPr>
              <a:t>‹#›</a:t>
            </a:fld>
            <a:endParaRPr lang="en-US" altLang="zh-CN"/>
          </a:p>
        </p:txBody>
      </p:sp>
    </p:spTree>
    <p:extLst>
      <p:ext uri="{BB962C8B-B14F-4D97-AF65-F5344CB8AC3E}">
        <p14:creationId xmlns:p14="http://schemas.microsoft.com/office/powerpoint/2010/main" val="2003186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ftr" sz="quarter" idx="10"/>
          </p:nvPr>
        </p:nvSpPr>
        <p:spPr>
          <a:ln/>
        </p:spPr>
        <p:txBody>
          <a:bodyPr/>
          <a:lstStyle>
            <a:lvl1pPr>
              <a:defRPr/>
            </a:lvl1pPr>
          </a:lstStyle>
          <a:p>
            <a:pPr>
              <a:defRPr/>
            </a:pPr>
            <a:fld id="{972CC0B7-D254-468E-B8E6-ABF68BC4708F}" type="slidenum">
              <a:rPr lang="zh-CN" altLang="en-US"/>
              <a:pPr>
                <a:defRPr/>
              </a:pPr>
              <a:t>‹#›</a:t>
            </a:fld>
            <a:endParaRPr lang="en-US" altLang="zh-CN"/>
          </a:p>
        </p:txBody>
      </p:sp>
    </p:spTree>
    <p:extLst>
      <p:ext uri="{BB962C8B-B14F-4D97-AF65-F5344CB8AC3E}">
        <p14:creationId xmlns:p14="http://schemas.microsoft.com/office/powerpoint/2010/main" val="145201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fld id="{DF0A6764-F8AE-4256-B866-94C26512E199}" type="slidenum">
              <a:rPr lang="zh-CN" altLang="en-US"/>
              <a:pPr>
                <a:defRPr/>
              </a:pPr>
              <a:t>‹#›</a:t>
            </a:fld>
            <a:endParaRPr lang="en-US" altLang="zh-CN"/>
          </a:p>
        </p:txBody>
      </p:sp>
    </p:spTree>
    <p:extLst>
      <p:ext uri="{BB962C8B-B14F-4D97-AF65-F5344CB8AC3E}">
        <p14:creationId xmlns:p14="http://schemas.microsoft.com/office/powerpoint/2010/main" val="4211180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3512E108-64B0-41F2-AACE-584DF1979935}" type="slidenum">
              <a:rPr lang="zh-CN" altLang="en-US"/>
              <a:pPr>
                <a:defRPr/>
              </a:pPr>
              <a:t>‹#›</a:t>
            </a:fld>
            <a:endParaRPr lang="en-US" altLang="zh-CN"/>
          </a:p>
        </p:txBody>
      </p:sp>
    </p:spTree>
    <p:extLst>
      <p:ext uri="{BB962C8B-B14F-4D97-AF65-F5344CB8AC3E}">
        <p14:creationId xmlns:p14="http://schemas.microsoft.com/office/powerpoint/2010/main" val="151827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600F982E-F0B5-4224-918D-DCE2533DF4FF}" type="slidenum">
              <a:rPr lang="zh-CN" altLang="en-US"/>
              <a:pPr>
                <a:defRPr/>
              </a:pPr>
              <a:t>‹#›</a:t>
            </a:fld>
            <a:endParaRPr lang="en-US" altLang="zh-CN"/>
          </a:p>
        </p:txBody>
      </p:sp>
    </p:spTree>
    <p:extLst>
      <p:ext uri="{BB962C8B-B14F-4D97-AF65-F5344CB8AC3E}">
        <p14:creationId xmlns:p14="http://schemas.microsoft.com/office/powerpoint/2010/main" val="12192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8408" name="Rectangle 8"/>
          <p:cNvSpPr>
            <a:spLocks noGrp="1" noChangeArrowheads="1"/>
          </p:cNvSpPr>
          <p:nvPr>
            <p:ph type="ftr" sz="quarter" idx="3"/>
          </p:nvPr>
        </p:nvSpPr>
        <p:spPr bwMode="auto">
          <a:xfrm>
            <a:off x="0" y="65532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fld id="{196639A6-D000-458A-BDAC-ACA6BC47037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2.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23.wmf"/><Relationship Id="rId7" Type="http://schemas.openxmlformats.org/officeDocument/2006/relationships/image" Target="../media/image25.wmf"/><Relationship Id="rId2" Type="http://schemas.openxmlformats.org/officeDocument/2006/relationships/oleObject" Target="../embeddings/oleObject5.bin"/><Relationship Id="rId1" Type="http://schemas.openxmlformats.org/officeDocument/2006/relationships/slideLayout" Target="../slideLayouts/slideLayout7.xml"/><Relationship Id="rId6" Type="http://schemas.openxmlformats.org/officeDocument/2006/relationships/oleObject" Target="../embeddings/oleObject7.bin"/><Relationship Id="rId11" Type="http://schemas.openxmlformats.org/officeDocument/2006/relationships/oleObject" Target="../embeddings/oleObject10.bin"/><Relationship Id="rId5" Type="http://schemas.openxmlformats.org/officeDocument/2006/relationships/image" Target="../media/image24.wmf"/><Relationship Id="rId10" Type="http://schemas.openxmlformats.org/officeDocument/2006/relationships/image" Target="../media/image26.wmf"/><Relationship Id="rId4" Type="http://schemas.openxmlformats.org/officeDocument/2006/relationships/oleObject" Target="../embeddings/oleObject6.bin"/><Relationship Id="rId9" Type="http://schemas.openxmlformats.org/officeDocument/2006/relationships/oleObject" Target="../embeddings/oleObject9.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wmf"/><Relationship Id="rId7" Type="http://schemas.openxmlformats.org/officeDocument/2006/relationships/image" Target="../media/image31.wmf"/><Relationship Id="rId2" Type="http://schemas.openxmlformats.org/officeDocument/2006/relationships/oleObject" Target="../embeddings/oleObject11.bin"/><Relationship Id="rId1" Type="http://schemas.openxmlformats.org/officeDocument/2006/relationships/slideLayout" Target="../slideLayouts/slideLayout7.xml"/><Relationship Id="rId6" Type="http://schemas.openxmlformats.org/officeDocument/2006/relationships/oleObject" Target="../embeddings/oleObject13.bin"/><Relationship Id="rId5" Type="http://schemas.openxmlformats.org/officeDocument/2006/relationships/image" Target="../media/image30.wmf"/><Relationship Id="rId4" Type="http://schemas.openxmlformats.org/officeDocument/2006/relationships/oleObject" Target="../embeddings/oleObject12.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3.wm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image" Target="../media/image35.wmf"/><Relationship Id="rId7" Type="http://schemas.openxmlformats.org/officeDocument/2006/relationships/image" Target="../media/image37.wmf"/><Relationship Id="rId2" Type="http://schemas.openxmlformats.org/officeDocument/2006/relationships/oleObject" Target="../embeddings/oleObject14.bin"/><Relationship Id="rId1" Type="http://schemas.openxmlformats.org/officeDocument/2006/relationships/slideLayout" Target="../slideLayouts/slideLayout2.xml"/><Relationship Id="rId6" Type="http://schemas.openxmlformats.org/officeDocument/2006/relationships/oleObject" Target="../embeddings/oleObject16.bin"/><Relationship Id="rId5" Type="http://schemas.openxmlformats.org/officeDocument/2006/relationships/image" Target="../media/image36.wmf"/><Relationship Id="rId4" Type="http://schemas.openxmlformats.org/officeDocument/2006/relationships/oleObject" Target="../embeddings/oleObject15.bin"/><Relationship Id="rId9" Type="http://schemas.openxmlformats.org/officeDocument/2006/relationships/image" Target="../media/image38.wmf"/></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45.wmf"/><Relationship Id="rId3" Type="http://schemas.openxmlformats.org/officeDocument/2006/relationships/image" Target="../media/image40.wmf"/><Relationship Id="rId7" Type="http://schemas.openxmlformats.org/officeDocument/2006/relationships/image" Target="../media/image42.wmf"/><Relationship Id="rId12" Type="http://schemas.openxmlformats.org/officeDocument/2006/relationships/oleObject" Target="../embeddings/oleObject23.bin"/><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11" Type="http://schemas.openxmlformats.org/officeDocument/2006/relationships/image" Target="../media/image44.wmf"/><Relationship Id="rId5" Type="http://schemas.openxmlformats.org/officeDocument/2006/relationships/image" Target="../media/image41.wmf"/><Relationship Id="rId15" Type="http://schemas.openxmlformats.org/officeDocument/2006/relationships/image" Target="../media/image46.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43.wmf"/><Relationship Id="rId14" Type="http://schemas.openxmlformats.org/officeDocument/2006/relationships/oleObject" Target="../embeddings/oleObject24.bin"/></Relationships>
</file>

<file path=ppt/slides/_rels/slide37.xml.rels><?xml version="1.0" encoding="UTF-8" standalone="yes"?>
<Relationships xmlns="http://schemas.openxmlformats.org/package/2006/relationships"><Relationship Id="rId2" Type="http://schemas.openxmlformats.org/officeDocument/2006/relationships/image" Target="../media/image47.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oleObject" Target="../embeddings/oleObject25.bin"/><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oleObject" Target="../embeddings/oleObject26.bin"/><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27.bin"/><Relationship Id="rId7" Type="http://schemas.openxmlformats.org/officeDocument/2006/relationships/image" Target="../media/image55.wmf"/><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oleObject" Target="../embeddings/oleObject28.bin"/><Relationship Id="rId5" Type="http://schemas.openxmlformats.org/officeDocument/2006/relationships/image" Target="../media/image54.jpeg"/><Relationship Id="rId4" Type="http://schemas.openxmlformats.org/officeDocument/2006/relationships/image" Target="../media/image53.wmf"/></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5" Type="http://schemas.openxmlformats.org/officeDocument/2006/relationships/image" Target="../media/image58.wmf"/><Relationship Id="rId4" Type="http://schemas.openxmlformats.org/officeDocument/2006/relationships/oleObject" Target="../embeddings/oleObject29.bin"/></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70.png"/><Relationship Id="rId4" Type="http://schemas.openxmlformats.org/officeDocument/2006/relationships/image" Target="../media/image6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wmf"/><Relationship Id="rId7" Type="http://schemas.openxmlformats.org/officeDocument/2006/relationships/image" Target="../media/image11.png"/><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8.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4D422F7-104F-B14D-A30C-19FAB15AFF69}"/>
              </a:ext>
            </a:extLst>
          </p:cNvPr>
          <p:cNvSpPr>
            <a:spLocks noGrp="1"/>
          </p:cNvSpPr>
          <p:nvPr>
            <p:ph type="ftr" sz="quarter" idx="10"/>
          </p:nvPr>
        </p:nvSpPr>
        <p:spPr/>
        <p:txBody>
          <a:bodyPr/>
          <a:lstStyle/>
          <a:p>
            <a:pPr>
              <a:defRPr/>
            </a:pPr>
            <a:fld id="{DF0A6764-F8AE-4256-B866-94C26512E199}" type="slidenum">
              <a:rPr lang="zh-CN" altLang="en-US" smtClean="0"/>
              <a:pPr>
                <a:defRPr/>
              </a:pPr>
              <a:t>1</a:t>
            </a:fld>
            <a:endParaRPr lang="en-US" altLang="zh-CN"/>
          </a:p>
        </p:txBody>
      </p:sp>
      <p:sp>
        <p:nvSpPr>
          <p:cNvPr id="3" name="矩形 2">
            <a:extLst>
              <a:ext uri="{FF2B5EF4-FFF2-40B4-BE49-F238E27FC236}">
                <a16:creationId xmlns:a16="http://schemas.microsoft.com/office/drawing/2014/main" id="{4A61FB64-60DB-3449-A53B-92A66F838D2A}"/>
              </a:ext>
            </a:extLst>
          </p:cNvPr>
          <p:cNvSpPr/>
          <p:nvPr/>
        </p:nvSpPr>
        <p:spPr>
          <a:xfrm>
            <a:off x="237736" y="2348880"/>
            <a:ext cx="8515200" cy="400110"/>
          </a:xfrm>
          <a:prstGeom prst="rect">
            <a:avLst/>
          </a:prstGeom>
        </p:spPr>
        <p:txBody>
          <a:bodyPr wrap="square">
            <a:spAutoFit/>
          </a:bodyPr>
          <a:lstStyle/>
          <a:p>
            <a:pPr algn="ctr"/>
            <a:r>
              <a:rPr lang="zh-CN" altLang="en-US" sz="2000" dirty="0"/>
              <a:t>https://haokan.baidu.com/v?pd=wisenatural&amp;vid=10032112562542974998</a:t>
            </a:r>
          </a:p>
        </p:txBody>
      </p:sp>
      <p:sp>
        <p:nvSpPr>
          <p:cNvPr id="4" name="矩形 3">
            <a:extLst>
              <a:ext uri="{FF2B5EF4-FFF2-40B4-BE49-F238E27FC236}">
                <a16:creationId xmlns:a16="http://schemas.microsoft.com/office/drawing/2014/main" id="{7588B812-7590-404E-99BB-3E5F4B463F1F}"/>
              </a:ext>
            </a:extLst>
          </p:cNvPr>
          <p:cNvSpPr/>
          <p:nvPr/>
        </p:nvSpPr>
        <p:spPr>
          <a:xfrm>
            <a:off x="2869730" y="1196752"/>
            <a:ext cx="3251211" cy="523220"/>
          </a:xfrm>
          <a:prstGeom prst="rect">
            <a:avLst/>
          </a:prstGeom>
        </p:spPr>
        <p:txBody>
          <a:bodyPr wrap="none">
            <a:spAutoFit/>
          </a:bodyPr>
          <a:lstStyle/>
          <a:p>
            <a:r>
              <a:rPr lang="zh-CN" altLang="en-US" sz="2800" b="0" dirty="0">
                <a:latin typeface="+mj-ea"/>
                <a:ea typeface="+mj-ea"/>
              </a:rPr>
              <a:t>“大象牙膏”反应 </a:t>
            </a:r>
          </a:p>
        </p:txBody>
      </p:sp>
      <p:sp>
        <p:nvSpPr>
          <p:cNvPr id="5" name="矩形 4">
            <a:extLst>
              <a:ext uri="{FF2B5EF4-FFF2-40B4-BE49-F238E27FC236}">
                <a16:creationId xmlns:a16="http://schemas.microsoft.com/office/drawing/2014/main" id="{0B73D5FF-1324-E144-91A4-6235DD3EB6B2}"/>
              </a:ext>
            </a:extLst>
          </p:cNvPr>
          <p:cNvSpPr/>
          <p:nvPr/>
        </p:nvSpPr>
        <p:spPr>
          <a:xfrm>
            <a:off x="755576" y="2915652"/>
            <a:ext cx="7632848" cy="461665"/>
          </a:xfrm>
          <a:prstGeom prst="rect">
            <a:avLst/>
          </a:prstGeom>
        </p:spPr>
        <p:txBody>
          <a:bodyPr wrap="square">
            <a:spAutoFit/>
          </a:bodyPr>
          <a:lstStyle/>
          <a:p>
            <a:pPr algn="ctr"/>
            <a:r>
              <a:rPr lang="zh-CN" altLang="en-US" dirty="0"/>
              <a:t>https://www.bilibili.com/video/BV1NE411Y7jM</a:t>
            </a:r>
          </a:p>
        </p:txBody>
      </p:sp>
      <p:sp>
        <p:nvSpPr>
          <p:cNvPr id="6" name="矩形 5">
            <a:extLst>
              <a:ext uri="{FF2B5EF4-FFF2-40B4-BE49-F238E27FC236}">
                <a16:creationId xmlns:a16="http://schemas.microsoft.com/office/drawing/2014/main" id="{AEE317E5-6B85-9A4D-8A6F-1036DA329BD3}"/>
              </a:ext>
            </a:extLst>
          </p:cNvPr>
          <p:cNvSpPr/>
          <p:nvPr/>
        </p:nvSpPr>
        <p:spPr>
          <a:xfrm>
            <a:off x="611560" y="3419708"/>
            <a:ext cx="7820136" cy="461665"/>
          </a:xfrm>
          <a:prstGeom prst="rect">
            <a:avLst/>
          </a:prstGeom>
        </p:spPr>
        <p:txBody>
          <a:bodyPr wrap="square">
            <a:spAutoFit/>
          </a:bodyPr>
          <a:lstStyle/>
          <a:p>
            <a:pPr algn="ctr"/>
            <a:r>
              <a:rPr lang="zh-CN" altLang="en-US" dirty="0"/>
              <a:t>https://www.bilibili.com/video/BV1xJ41147CP</a:t>
            </a:r>
          </a:p>
        </p:txBody>
      </p:sp>
    </p:spTree>
    <p:extLst>
      <p:ext uri="{BB962C8B-B14F-4D97-AF65-F5344CB8AC3E}">
        <p14:creationId xmlns:p14="http://schemas.microsoft.com/office/powerpoint/2010/main" val="18135904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0274" name="Text Box 2"/>
          <p:cNvSpPr txBox="1">
            <a:spLocks noChangeArrowheads="1"/>
          </p:cNvSpPr>
          <p:nvPr/>
        </p:nvSpPr>
        <p:spPr bwMode="auto">
          <a:xfrm>
            <a:off x="250825" y="1027584"/>
            <a:ext cx="4249738" cy="457200"/>
          </a:xfrm>
          <a:prstGeom prst="rect">
            <a:avLst/>
          </a:prstGeom>
          <a:noFill/>
          <a:ln w="9525">
            <a:noFill/>
            <a:miter lim="800000"/>
            <a:headEnd/>
            <a:tailEnd/>
          </a:ln>
          <a:effectLst/>
        </p:spPr>
        <p:txBody>
          <a:bodyPr wrap="square">
            <a:spAutoFit/>
          </a:bodyPr>
          <a:lstStyle/>
          <a:p>
            <a:pPr>
              <a:defRPr/>
            </a:pPr>
            <a:r>
              <a:rPr kumimoji="0" lang="zh-CN" altLang="en-US" dirty="0">
                <a:solidFill>
                  <a:schemeClr val="accent2">
                    <a:lumMod val="50000"/>
                  </a:schemeClr>
                </a:solidFill>
                <a:latin typeface="+mj-ea"/>
                <a:ea typeface="+mj-ea"/>
              </a:rPr>
              <a:t>从平均速率到瞬时速率：</a:t>
            </a:r>
          </a:p>
        </p:txBody>
      </p:sp>
      <p:pic>
        <p:nvPicPr>
          <p:cNvPr id="27651"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975" t="3536" r="6530" b="18296"/>
          <a:stretch/>
        </p:blipFill>
        <p:spPr bwMode="auto">
          <a:xfrm>
            <a:off x="5234880" y="1628800"/>
            <a:ext cx="3657600" cy="3377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52" name="Group 21"/>
          <p:cNvGrpSpPr>
            <a:grpSpLocks/>
          </p:cNvGrpSpPr>
          <p:nvPr/>
        </p:nvGrpSpPr>
        <p:grpSpPr bwMode="auto">
          <a:xfrm>
            <a:off x="179388" y="1628800"/>
            <a:ext cx="6192837" cy="3992563"/>
            <a:chOff x="328" y="944"/>
            <a:chExt cx="4042" cy="2515"/>
          </a:xfrm>
        </p:grpSpPr>
        <p:sp>
          <p:nvSpPr>
            <p:cNvPr id="27653" name="Text Box 4"/>
            <p:cNvSpPr txBox="1">
              <a:spLocks noChangeArrowheads="1"/>
            </p:cNvSpPr>
            <p:nvPr/>
          </p:nvSpPr>
          <p:spPr bwMode="auto">
            <a:xfrm>
              <a:off x="1649" y="1008"/>
              <a:ext cx="1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sym typeface="Symbol" pitchFamily="18" charset="2"/>
                </a:rPr>
                <a:t>(H</a:t>
              </a:r>
              <a:r>
                <a:rPr kumimoji="0" lang="en-US" altLang="zh-CN" baseline="-25000">
                  <a:sym typeface="Symbol" pitchFamily="18" charset="2"/>
                </a:rPr>
                <a:t>2</a:t>
              </a:r>
              <a:r>
                <a:rPr kumimoji="0" lang="en-US" altLang="zh-CN">
                  <a:sym typeface="Symbol" pitchFamily="18" charset="2"/>
                </a:rPr>
                <a:t>O</a:t>
              </a:r>
              <a:r>
                <a:rPr kumimoji="0" lang="en-US" altLang="zh-CN" baseline="-25000">
                  <a:sym typeface="Symbol" pitchFamily="18" charset="2"/>
                </a:rPr>
                <a:t>2</a:t>
              </a:r>
              <a:r>
                <a:rPr kumimoji="0" lang="en-US" altLang="zh-CN">
                  <a:sym typeface="Symbol" pitchFamily="18" charset="2"/>
                </a:rPr>
                <a:t>)</a:t>
              </a:r>
              <a:endParaRPr kumimoji="0" lang="en-US" altLang="zh-CN" i="1" baseline="30000"/>
            </a:p>
          </p:txBody>
        </p:sp>
        <p:sp>
          <p:nvSpPr>
            <p:cNvPr id="27654" name="Text Box 5"/>
            <p:cNvSpPr txBox="1">
              <a:spLocks noChangeArrowheads="1"/>
            </p:cNvSpPr>
            <p:nvPr/>
          </p:nvSpPr>
          <p:spPr bwMode="auto">
            <a:xfrm>
              <a:off x="1646" y="1281"/>
              <a:ext cx="73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sym typeface="Symbol" pitchFamily="18" charset="2"/>
                </a:rPr>
                <a:t>  </a:t>
              </a:r>
              <a:r>
                <a:rPr kumimoji="0" lang="en-US" altLang="zh-CN" i="1">
                  <a:sym typeface="Symbol" pitchFamily="18" charset="2"/>
                </a:rPr>
                <a:t>t</a:t>
              </a:r>
              <a:endParaRPr kumimoji="0" lang="en-US" altLang="zh-CN" i="1"/>
            </a:p>
          </p:txBody>
        </p:sp>
        <p:sp>
          <p:nvSpPr>
            <p:cNvPr id="27655" name="Line 6"/>
            <p:cNvSpPr>
              <a:spLocks noChangeShapeType="1"/>
            </p:cNvSpPr>
            <p:nvPr/>
          </p:nvSpPr>
          <p:spPr bwMode="auto">
            <a:xfrm>
              <a:off x="1497" y="1310"/>
              <a:ext cx="93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56" name="Text Box 7"/>
            <p:cNvSpPr txBox="1">
              <a:spLocks noChangeArrowheads="1"/>
            </p:cNvSpPr>
            <p:nvPr/>
          </p:nvSpPr>
          <p:spPr bwMode="auto">
            <a:xfrm>
              <a:off x="712" y="1170"/>
              <a:ext cx="36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i="1" dirty="0"/>
                <a:t>v</a:t>
              </a:r>
              <a:r>
                <a:rPr kumimoji="0" lang="en-US" altLang="zh-CN" dirty="0"/>
                <a:t> </a:t>
              </a:r>
              <a:r>
                <a:rPr kumimoji="0" lang="zh-CN" altLang="en-US" dirty="0"/>
                <a:t>＝ －                          </a:t>
              </a:r>
              <a:r>
                <a:rPr kumimoji="0" lang="en-US" altLang="zh-CN" dirty="0"/>
                <a:t>(</a:t>
              </a:r>
              <a:r>
                <a:rPr kumimoji="0" lang="zh-CN" altLang="en-US" dirty="0"/>
                <a:t>平均速率</a:t>
              </a:r>
              <a:r>
                <a:rPr kumimoji="0" lang="en-US" altLang="zh-CN" dirty="0"/>
                <a:t>)</a:t>
              </a:r>
            </a:p>
          </p:txBody>
        </p:sp>
        <p:sp>
          <p:nvSpPr>
            <p:cNvPr id="27657" name="Text Box 8"/>
            <p:cNvSpPr txBox="1">
              <a:spLocks noChangeArrowheads="1"/>
            </p:cNvSpPr>
            <p:nvPr/>
          </p:nvSpPr>
          <p:spPr bwMode="auto">
            <a:xfrm>
              <a:off x="688" y="944"/>
              <a:ext cx="252"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4400" dirty="0"/>
                <a:t>-</a:t>
              </a:r>
            </a:p>
          </p:txBody>
        </p:sp>
        <p:sp>
          <p:nvSpPr>
            <p:cNvPr id="950281" name="Text Box 9"/>
            <p:cNvSpPr txBox="1">
              <a:spLocks noChangeArrowheads="1"/>
            </p:cNvSpPr>
            <p:nvPr/>
          </p:nvSpPr>
          <p:spPr bwMode="auto">
            <a:xfrm>
              <a:off x="1548" y="1737"/>
              <a:ext cx="1327"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(H</a:t>
              </a:r>
              <a:r>
                <a:rPr kumimoji="0" lang="en-US" altLang="zh-CN" baseline="-25000">
                  <a:sym typeface="Symbol" pitchFamily="18" charset="2"/>
                </a:rPr>
                <a:t>2</a:t>
              </a:r>
              <a:r>
                <a:rPr kumimoji="0" lang="en-US" altLang="zh-CN">
                  <a:sym typeface="Symbol" pitchFamily="18" charset="2"/>
                </a:rPr>
                <a:t>O</a:t>
              </a:r>
              <a:r>
                <a:rPr kumimoji="0" lang="en-US" altLang="zh-CN" baseline="-25000">
                  <a:sym typeface="Symbol" pitchFamily="18" charset="2"/>
                </a:rPr>
                <a:t>2</a:t>
              </a:r>
              <a:r>
                <a:rPr kumimoji="0" lang="en-US" altLang="zh-CN">
                  <a:sym typeface="Symbol" pitchFamily="18" charset="2"/>
                </a:rPr>
                <a:t>)</a:t>
              </a:r>
            </a:p>
          </p:txBody>
        </p:sp>
        <p:sp>
          <p:nvSpPr>
            <p:cNvPr id="27659" name="Text Box 10"/>
            <p:cNvSpPr txBox="1">
              <a:spLocks noChangeArrowheads="1"/>
            </p:cNvSpPr>
            <p:nvPr/>
          </p:nvSpPr>
          <p:spPr bwMode="auto">
            <a:xfrm>
              <a:off x="1843" y="2038"/>
              <a:ext cx="7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sym typeface="Symbol" pitchFamily="18" charset="2"/>
                </a:rPr>
                <a:t>  </a:t>
              </a:r>
              <a:r>
                <a:rPr kumimoji="0" lang="en-US" altLang="zh-CN" i="1">
                  <a:sym typeface="Symbol" pitchFamily="18" charset="2"/>
                </a:rPr>
                <a:t>t</a:t>
              </a:r>
              <a:endParaRPr kumimoji="0" lang="en-US" altLang="zh-CN" i="1"/>
            </a:p>
          </p:txBody>
        </p:sp>
        <p:sp>
          <p:nvSpPr>
            <p:cNvPr id="27660" name="Text Box 11"/>
            <p:cNvSpPr txBox="1">
              <a:spLocks noChangeArrowheads="1"/>
            </p:cNvSpPr>
            <p:nvPr/>
          </p:nvSpPr>
          <p:spPr bwMode="auto">
            <a:xfrm>
              <a:off x="672" y="1872"/>
              <a:ext cx="289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i="1"/>
                <a:t>v</a:t>
              </a:r>
              <a:r>
                <a:rPr kumimoji="0" lang="en-US" altLang="zh-CN"/>
                <a:t> </a:t>
              </a:r>
              <a:r>
                <a:rPr kumimoji="0" lang="zh-CN" altLang="en-US"/>
                <a:t>＝ </a:t>
              </a:r>
              <a:r>
                <a:rPr kumimoji="0" lang="en-US" altLang="zh-CN"/>
                <a:t>lim                              </a:t>
              </a:r>
            </a:p>
          </p:txBody>
        </p:sp>
        <p:sp>
          <p:nvSpPr>
            <p:cNvPr id="27661" name="Text Box 12"/>
            <p:cNvSpPr txBox="1">
              <a:spLocks noChangeArrowheads="1"/>
            </p:cNvSpPr>
            <p:nvPr/>
          </p:nvSpPr>
          <p:spPr bwMode="auto">
            <a:xfrm>
              <a:off x="1057" y="2053"/>
              <a:ext cx="7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sz="1600">
                  <a:sym typeface="Symbol" pitchFamily="18" charset="2"/>
                </a:rPr>
                <a:t>t</a:t>
              </a:r>
              <a:r>
                <a:rPr kumimoji="0" lang="en-US" altLang="zh-CN">
                  <a:sym typeface="Symbol" pitchFamily="18" charset="2"/>
                </a:rPr>
                <a:t> </a:t>
              </a:r>
              <a:r>
                <a:rPr kumimoji="0" lang="en-US" altLang="zh-CN" sz="1600">
                  <a:sym typeface="Wingdings" pitchFamily="2" charset="2"/>
                </a:rPr>
                <a:t> 0</a:t>
              </a:r>
              <a:endParaRPr kumimoji="0" lang="en-US" altLang="zh-CN" sz="1600"/>
            </a:p>
          </p:txBody>
        </p:sp>
        <p:sp>
          <p:nvSpPr>
            <p:cNvPr id="27662" name="Text Box 14"/>
            <p:cNvSpPr txBox="1">
              <a:spLocks noChangeArrowheads="1"/>
            </p:cNvSpPr>
            <p:nvPr/>
          </p:nvSpPr>
          <p:spPr bwMode="auto">
            <a:xfrm>
              <a:off x="1400" y="2387"/>
              <a:ext cx="132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sym typeface="Symbol" pitchFamily="18" charset="2"/>
                </a:rPr>
                <a:t>d(H</a:t>
              </a:r>
              <a:r>
                <a:rPr kumimoji="0" lang="en-US" altLang="zh-CN" baseline="-25000">
                  <a:sym typeface="Symbol" pitchFamily="18" charset="2"/>
                </a:rPr>
                <a:t>2</a:t>
              </a:r>
              <a:r>
                <a:rPr kumimoji="0" lang="en-US" altLang="zh-CN">
                  <a:sym typeface="Symbol" pitchFamily="18" charset="2"/>
                </a:rPr>
                <a:t>O</a:t>
              </a:r>
              <a:r>
                <a:rPr kumimoji="0" lang="en-US" altLang="zh-CN" baseline="-25000">
                  <a:sym typeface="Symbol" pitchFamily="18" charset="2"/>
                </a:rPr>
                <a:t>2</a:t>
              </a:r>
              <a:r>
                <a:rPr kumimoji="0" lang="en-US" altLang="zh-CN">
                  <a:sym typeface="Symbol" pitchFamily="18" charset="2"/>
                </a:rPr>
                <a:t>)</a:t>
              </a:r>
              <a:endParaRPr kumimoji="0" lang="en-US" altLang="zh-CN" i="1" baseline="30000"/>
            </a:p>
          </p:txBody>
        </p:sp>
        <p:sp>
          <p:nvSpPr>
            <p:cNvPr id="27663" name="Text Box 15"/>
            <p:cNvSpPr txBox="1">
              <a:spLocks noChangeArrowheads="1"/>
            </p:cNvSpPr>
            <p:nvPr/>
          </p:nvSpPr>
          <p:spPr bwMode="auto">
            <a:xfrm>
              <a:off x="1547" y="2688"/>
              <a:ext cx="73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27664" name="Line 16"/>
            <p:cNvSpPr>
              <a:spLocks noChangeShapeType="1"/>
            </p:cNvSpPr>
            <p:nvPr/>
          </p:nvSpPr>
          <p:spPr bwMode="auto">
            <a:xfrm>
              <a:off x="1399" y="2717"/>
              <a:ext cx="93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665" name="Text Box 17"/>
            <p:cNvSpPr txBox="1">
              <a:spLocks noChangeArrowheads="1"/>
            </p:cNvSpPr>
            <p:nvPr/>
          </p:nvSpPr>
          <p:spPr bwMode="auto">
            <a:xfrm>
              <a:off x="859" y="2582"/>
              <a:ext cx="5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a:t>＝－</a:t>
              </a:r>
              <a:endParaRPr kumimoji="0" lang="zh-CN" altLang="en-US" sz="3200"/>
            </a:p>
          </p:txBody>
        </p:sp>
        <p:sp>
          <p:nvSpPr>
            <p:cNvPr id="27666" name="AutoShape 18"/>
            <p:cNvSpPr>
              <a:spLocks noChangeArrowheads="1"/>
            </p:cNvSpPr>
            <p:nvPr/>
          </p:nvSpPr>
          <p:spPr bwMode="auto">
            <a:xfrm>
              <a:off x="328" y="1343"/>
              <a:ext cx="344" cy="816"/>
            </a:xfrm>
            <a:prstGeom prst="curvedRightArrow">
              <a:avLst>
                <a:gd name="adj1" fmla="val 47442"/>
                <a:gd name="adj2" fmla="val 94884"/>
                <a:gd name="adj3" fmla="val 33333"/>
              </a:avLst>
            </a:prstGeom>
            <a:gradFill rotWithShape="0">
              <a:gsLst>
                <a:gs pos="0">
                  <a:srgbClr val="00FFFF"/>
                </a:gs>
                <a:gs pos="50000">
                  <a:srgbClr val="FFFFFF"/>
                </a:gs>
                <a:gs pos="100000">
                  <a:srgbClr val="00FFFF"/>
                </a:gs>
              </a:gsLst>
              <a:lin ang="5400000" scaled="1"/>
            </a:gra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950291" name="Text Box 19"/>
            <p:cNvSpPr txBox="1">
              <a:spLocks noChangeArrowheads="1"/>
            </p:cNvSpPr>
            <p:nvPr/>
          </p:nvSpPr>
          <p:spPr bwMode="auto">
            <a:xfrm>
              <a:off x="458" y="3168"/>
              <a:ext cx="2758" cy="291"/>
            </a:xfrm>
            <a:prstGeom prst="rect">
              <a:avLst/>
            </a:prstGeom>
            <a:noFill/>
            <a:ln w="9525">
              <a:noFill/>
              <a:miter lim="800000"/>
              <a:headEnd/>
              <a:tailEnd/>
            </a:ln>
            <a:effectLst/>
          </p:spPr>
          <p:txBody>
            <a:bodyPr>
              <a:spAutoFit/>
            </a:bodyPr>
            <a:lstStyle/>
            <a:p>
              <a:pPr>
                <a:defRPr/>
              </a:pPr>
              <a:r>
                <a:rPr kumimoji="0" lang="en-US" altLang="zh-CN" dirty="0"/>
                <a:t>(</a:t>
              </a:r>
              <a:r>
                <a:rPr kumimoji="0" lang="zh-CN" altLang="en-US" dirty="0"/>
                <a:t>化学反应在 </a:t>
              </a:r>
              <a:r>
                <a:rPr kumimoji="0" lang="en-US" altLang="zh-CN" i="1" dirty="0"/>
                <a:t>t </a:t>
              </a:r>
              <a:r>
                <a:rPr kumimoji="0" lang="zh-CN" altLang="en-US" dirty="0"/>
                <a:t>时刻的瞬时速率</a:t>
              </a:r>
              <a:r>
                <a:rPr kumimoji="0" lang="en-US" altLang="zh-CN" dirty="0"/>
                <a:t>)</a:t>
              </a:r>
            </a:p>
          </p:txBody>
        </p:sp>
        <p:sp>
          <p:nvSpPr>
            <p:cNvPr id="27668" name="Line 20"/>
            <p:cNvSpPr>
              <a:spLocks noChangeShapeType="1"/>
            </p:cNvSpPr>
            <p:nvPr/>
          </p:nvSpPr>
          <p:spPr bwMode="auto">
            <a:xfrm>
              <a:off x="1488" y="2064"/>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2" name="Rectangle 6"/>
          <p:cNvSpPr>
            <a:spLocks noChangeArrowheads="1"/>
          </p:cNvSpPr>
          <p:nvPr/>
        </p:nvSpPr>
        <p:spPr bwMode="auto">
          <a:xfrm>
            <a:off x="1043608" y="122531"/>
            <a:ext cx="7128792"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化学反应速率的表示法</a:t>
            </a:r>
          </a:p>
        </p:txBody>
      </p:sp>
      <p:sp>
        <p:nvSpPr>
          <p:cNvPr id="2" name="TextBox 1"/>
          <p:cNvSpPr txBox="1"/>
          <p:nvPr/>
        </p:nvSpPr>
        <p:spPr>
          <a:xfrm>
            <a:off x="5360490" y="5013176"/>
            <a:ext cx="3676006" cy="400110"/>
          </a:xfrm>
          <a:prstGeom prst="rect">
            <a:avLst/>
          </a:prstGeom>
          <a:noFill/>
        </p:spPr>
        <p:txBody>
          <a:bodyPr wrap="none" rtlCol="0">
            <a:spAutoFit/>
          </a:bodyPr>
          <a:lstStyle/>
          <a:p>
            <a:r>
              <a:rPr lang="en-US" altLang="zh-CN" sz="2000" dirty="0">
                <a:latin typeface="Arial" panose="020B0604020202020204" pitchFamily="34" charset="0"/>
                <a:ea typeface="+mj-ea"/>
                <a:cs typeface="Arial" panose="020B0604020202020204" pitchFamily="34" charset="0"/>
              </a:rPr>
              <a:t>H</a:t>
            </a:r>
            <a:r>
              <a:rPr lang="en-US" altLang="zh-CN" sz="2000" baseline="-25000" dirty="0">
                <a:latin typeface="Arial" panose="020B0604020202020204" pitchFamily="34" charset="0"/>
                <a:ea typeface="+mj-ea"/>
                <a:cs typeface="Arial" panose="020B0604020202020204" pitchFamily="34" charset="0"/>
              </a:rPr>
              <a:t>2</a:t>
            </a:r>
            <a:r>
              <a:rPr lang="en-US" altLang="zh-CN" sz="2000" dirty="0">
                <a:latin typeface="Arial" panose="020B0604020202020204" pitchFamily="34" charset="0"/>
                <a:ea typeface="+mj-ea"/>
                <a:cs typeface="Arial" panose="020B0604020202020204" pitchFamily="34" charset="0"/>
              </a:rPr>
              <a:t>O</a:t>
            </a:r>
            <a:r>
              <a:rPr lang="en-US" altLang="zh-CN" sz="2000" baseline="-25000" dirty="0">
                <a:latin typeface="Arial" panose="020B0604020202020204" pitchFamily="34" charset="0"/>
                <a:ea typeface="+mj-ea"/>
                <a:cs typeface="Arial" panose="020B0604020202020204" pitchFamily="34" charset="0"/>
              </a:rPr>
              <a:t>2</a:t>
            </a:r>
            <a:r>
              <a:rPr lang="zh-CN" altLang="en-US" sz="2000" dirty="0">
                <a:latin typeface="Arial" panose="020B0604020202020204" pitchFamily="34" charset="0"/>
                <a:ea typeface="+mj-ea"/>
                <a:cs typeface="Arial" panose="020B0604020202020204" pitchFamily="34" charset="0"/>
              </a:rPr>
              <a:t>分解反应的浓度</a:t>
            </a:r>
            <a:r>
              <a:rPr lang="en-US" altLang="zh-CN" sz="2000" dirty="0">
                <a:latin typeface="Arial" panose="020B0604020202020204" pitchFamily="34" charset="0"/>
                <a:ea typeface="+mj-ea"/>
                <a:cs typeface="Arial" panose="020B0604020202020204" pitchFamily="34" charset="0"/>
              </a:rPr>
              <a:t>-</a:t>
            </a:r>
            <a:r>
              <a:rPr lang="zh-CN" altLang="en-US" sz="2000" dirty="0">
                <a:latin typeface="Arial" panose="020B0604020202020204" pitchFamily="34" charset="0"/>
                <a:ea typeface="+mj-ea"/>
                <a:cs typeface="Arial" panose="020B0604020202020204" pitchFamily="34" charset="0"/>
              </a:rPr>
              <a:t>时间曲线</a:t>
            </a:r>
          </a:p>
        </p:txBody>
      </p:sp>
      <p:sp>
        <p:nvSpPr>
          <p:cNvPr id="2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10</a:t>
            </a:fld>
            <a:endParaRPr lang="en-US" altLang="zh-CN" dirty="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38"/>
          <p:cNvGrpSpPr>
            <a:grpSpLocks/>
          </p:cNvGrpSpPr>
          <p:nvPr/>
        </p:nvGrpSpPr>
        <p:grpSpPr bwMode="auto">
          <a:xfrm>
            <a:off x="2549525" y="2438401"/>
            <a:ext cx="3751263" cy="461963"/>
            <a:chOff x="1740" y="1536"/>
            <a:chExt cx="2196" cy="291"/>
          </a:xfrm>
        </p:grpSpPr>
        <p:sp>
          <p:nvSpPr>
            <p:cNvPr id="951299" name="Text Box 3"/>
            <p:cNvSpPr txBox="1">
              <a:spLocks noChangeArrowheads="1"/>
            </p:cNvSpPr>
            <p:nvPr/>
          </p:nvSpPr>
          <p:spPr bwMode="auto">
            <a:xfrm>
              <a:off x="1740" y="1536"/>
              <a:ext cx="948" cy="288"/>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i="1"/>
                <a:t>a</a:t>
              </a:r>
              <a:r>
                <a:rPr kumimoji="0" lang="en-US" altLang="zh-CN"/>
                <a:t>A </a:t>
              </a:r>
              <a:r>
                <a:rPr kumimoji="0" lang="zh-CN" altLang="en-US"/>
                <a:t>＋ </a:t>
              </a:r>
              <a:r>
                <a:rPr kumimoji="0" lang="en-US" altLang="zh-CN" i="1"/>
                <a:t>b</a:t>
              </a:r>
              <a:r>
                <a:rPr kumimoji="0" lang="en-US" altLang="zh-CN"/>
                <a:t>B </a:t>
              </a:r>
            </a:p>
          </p:txBody>
        </p:sp>
        <p:sp>
          <p:nvSpPr>
            <p:cNvPr id="951300" name="Text Box 4"/>
            <p:cNvSpPr txBox="1">
              <a:spLocks noChangeArrowheads="1"/>
            </p:cNvSpPr>
            <p:nvPr/>
          </p:nvSpPr>
          <p:spPr bwMode="auto">
            <a:xfrm>
              <a:off x="3121" y="1536"/>
              <a:ext cx="815" cy="291"/>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i="1"/>
                <a:t>c</a:t>
              </a:r>
              <a:r>
                <a:rPr kumimoji="0" lang="en-US" altLang="zh-CN"/>
                <a:t>C + </a:t>
              </a:r>
              <a:r>
                <a:rPr kumimoji="0" lang="en-US" altLang="zh-CN" i="1"/>
                <a:t>d</a:t>
              </a:r>
              <a:r>
                <a:rPr kumimoji="0" lang="en-US" altLang="zh-CN"/>
                <a:t>D</a:t>
              </a:r>
            </a:p>
          </p:txBody>
        </p:sp>
        <p:sp>
          <p:nvSpPr>
            <p:cNvPr id="28708" name="Line 5"/>
            <p:cNvSpPr>
              <a:spLocks noChangeShapeType="1"/>
            </p:cNvSpPr>
            <p:nvPr/>
          </p:nvSpPr>
          <p:spPr bwMode="auto">
            <a:xfrm>
              <a:off x="2709" y="1672"/>
              <a:ext cx="3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8709" name="Line 6"/>
            <p:cNvSpPr>
              <a:spLocks noChangeShapeType="1"/>
            </p:cNvSpPr>
            <p:nvPr/>
          </p:nvSpPr>
          <p:spPr bwMode="auto">
            <a:xfrm flipH="1">
              <a:off x="2677" y="1729"/>
              <a:ext cx="36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51303" name="Text Box 7"/>
          <p:cNvSpPr txBox="1">
            <a:spLocks noChangeArrowheads="1"/>
          </p:cNvSpPr>
          <p:nvPr/>
        </p:nvSpPr>
        <p:spPr bwMode="auto">
          <a:xfrm>
            <a:off x="179710" y="980728"/>
            <a:ext cx="8568754" cy="1089529"/>
          </a:xfrm>
          <a:prstGeom prst="rect">
            <a:avLst/>
          </a:prstGeom>
          <a:noFill/>
          <a:ln w="9525">
            <a:noFill/>
            <a:miter lim="800000"/>
            <a:headEnd/>
            <a:tailEnd/>
          </a:ln>
          <a:effectLst/>
        </p:spPr>
        <p:txBody>
          <a:bodyPr wrap="square">
            <a:spAutoFit/>
          </a:bodyPr>
          <a:lstStyle/>
          <a:p>
            <a:pPr>
              <a:lnSpc>
                <a:spcPct val="140000"/>
              </a:lnSpc>
              <a:defRPr/>
            </a:pPr>
            <a:r>
              <a:rPr kumimoji="0" lang="zh-CN" altLang="en-US" dirty="0">
                <a:solidFill>
                  <a:schemeClr val="accent2">
                    <a:lumMod val="50000"/>
                  </a:schemeClr>
                </a:solidFill>
                <a:latin typeface="+mj-ea"/>
                <a:ea typeface="+mj-ea"/>
              </a:rPr>
              <a:t>用反应物浓度变化和用生成物浓度变化表示的差异 </a:t>
            </a:r>
          </a:p>
          <a:p>
            <a:pPr>
              <a:lnSpc>
                <a:spcPct val="130000"/>
              </a:lnSpc>
              <a:defRPr/>
            </a:pPr>
            <a:r>
              <a:rPr kumimoji="0" lang="zh-CN" altLang="en-US" dirty="0">
                <a:solidFill>
                  <a:schemeClr val="accent2">
                    <a:lumMod val="50000"/>
                  </a:schemeClr>
                </a:solidFill>
                <a:latin typeface="+mj-ea"/>
                <a:ea typeface="+mj-ea"/>
              </a:rPr>
              <a:t>         </a:t>
            </a:r>
            <a:r>
              <a:rPr kumimoji="0" lang="en-US" altLang="zh-CN" dirty="0">
                <a:solidFill>
                  <a:schemeClr val="accent2">
                    <a:lumMod val="50000"/>
                  </a:schemeClr>
                </a:solidFill>
                <a:latin typeface="+mj-ea"/>
                <a:ea typeface="+mj-ea"/>
              </a:rPr>
              <a:t>—— </a:t>
            </a:r>
            <a:r>
              <a:rPr kumimoji="0" lang="zh-CN" altLang="en-US" dirty="0">
                <a:solidFill>
                  <a:schemeClr val="accent2">
                    <a:lumMod val="50000"/>
                  </a:schemeClr>
                </a:solidFill>
                <a:latin typeface="+mj-ea"/>
                <a:ea typeface="+mj-ea"/>
              </a:rPr>
              <a:t>现行国际单位制的建议</a:t>
            </a:r>
          </a:p>
        </p:txBody>
      </p:sp>
      <p:grpSp>
        <p:nvGrpSpPr>
          <p:cNvPr id="28676" name="Group 39"/>
          <p:cNvGrpSpPr>
            <a:grpSpLocks/>
          </p:cNvGrpSpPr>
          <p:nvPr/>
        </p:nvGrpSpPr>
        <p:grpSpPr bwMode="auto">
          <a:xfrm>
            <a:off x="1073150" y="3330575"/>
            <a:ext cx="7386638" cy="895350"/>
            <a:chOff x="615" y="2098"/>
            <a:chExt cx="4692" cy="564"/>
          </a:xfrm>
        </p:grpSpPr>
        <p:sp>
          <p:nvSpPr>
            <p:cNvPr id="951305" name="Text Box 9"/>
            <p:cNvSpPr txBox="1">
              <a:spLocks noChangeArrowheads="1"/>
            </p:cNvSpPr>
            <p:nvPr/>
          </p:nvSpPr>
          <p:spPr bwMode="auto">
            <a:xfrm>
              <a:off x="615" y="2241"/>
              <a:ext cx="642" cy="291"/>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a:t>
              </a:r>
              <a:r>
                <a:rPr kumimoji="0" lang="zh-CN" altLang="en-US"/>
                <a:t>＝ </a:t>
              </a:r>
              <a:r>
                <a:rPr kumimoji="0" lang="zh-CN" altLang="en-US">
                  <a:sym typeface="Symbol" pitchFamily="18" charset="2"/>
                </a:rPr>
                <a:t></a:t>
              </a:r>
              <a:endParaRPr kumimoji="0" lang="zh-CN" altLang="en-US"/>
            </a:p>
          </p:txBody>
        </p:sp>
        <p:sp>
          <p:nvSpPr>
            <p:cNvPr id="951306" name="Text Box 10"/>
            <p:cNvSpPr txBox="1">
              <a:spLocks noChangeArrowheads="1"/>
            </p:cNvSpPr>
            <p:nvPr/>
          </p:nvSpPr>
          <p:spPr bwMode="auto">
            <a:xfrm>
              <a:off x="1492" y="2099"/>
              <a:ext cx="476"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d(A)</a:t>
              </a:r>
              <a:endParaRPr kumimoji="0" lang="en-US" altLang="zh-CN" i="1" baseline="30000"/>
            </a:p>
          </p:txBody>
        </p:sp>
        <p:sp>
          <p:nvSpPr>
            <p:cNvPr id="951307" name="Text Box 11"/>
            <p:cNvSpPr txBox="1">
              <a:spLocks noChangeArrowheads="1"/>
            </p:cNvSpPr>
            <p:nvPr/>
          </p:nvSpPr>
          <p:spPr bwMode="auto">
            <a:xfrm>
              <a:off x="1542" y="2371"/>
              <a:ext cx="47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951308" name="Text Box 12"/>
            <p:cNvSpPr txBox="1">
              <a:spLocks noChangeArrowheads="1"/>
            </p:cNvSpPr>
            <p:nvPr/>
          </p:nvSpPr>
          <p:spPr bwMode="auto">
            <a:xfrm>
              <a:off x="1199" y="2129"/>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951309" name="Text Box 13"/>
            <p:cNvSpPr txBox="1">
              <a:spLocks noChangeArrowheads="1"/>
            </p:cNvSpPr>
            <p:nvPr/>
          </p:nvSpPr>
          <p:spPr bwMode="auto">
            <a:xfrm>
              <a:off x="1199" y="2356"/>
              <a:ext cx="29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a</a:t>
              </a:r>
              <a:endParaRPr kumimoji="0" lang="en-US" altLang="zh-CN"/>
            </a:p>
          </p:txBody>
        </p:sp>
        <p:sp>
          <p:nvSpPr>
            <p:cNvPr id="28683" name="Line 14"/>
            <p:cNvSpPr>
              <a:spLocks noChangeShapeType="1"/>
            </p:cNvSpPr>
            <p:nvPr/>
          </p:nvSpPr>
          <p:spPr bwMode="auto">
            <a:xfrm>
              <a:off x="1199" y="2401"/>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84" name="Line 15"/>
            <p:cNvSpPr>
              <a:spLocks noChangeShapeType="1"/>
            </p:cNvSpPr>
            <p:nvPr/>
          </p:nvSpPr>
          <p:spPr bwMode="auto">
            <a:xfrm>
              <a:off x="1501" y="2395"/>
              <a:ext cx="419"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1312" name="Text Box 16"/>
            <p:cNvSpPr txBox="1">
              <a:spLocks noChangeArrowheads="1"/>
            </p:cNvSpPr>
            <p:nvPr/>
          </p:nvSpPr>
          <p:spPr bwMode="auto">
            <a:xfrm>
              <a:off x="1824" y="2251"/>
              <a:ext cx="624" cy="291"/>
            </a:xfrm>
            <a:prstGeom prst="rect">
              <a:avLst/>
            </a:prstGeom>
            <a:noFill/>
            <a:ln w="9525">
              <a:noFill/>
              <a:miter lim="800000"/>
              <a:headEnd/>
              <a:tailEnd/>
            </a:ln>
            <a:effectLst/>
          </p:spPr>
          <p:txBody>
            <a:bodyPr>
              <a:spAutoFit/>
            </a:bodyPr>
            <a:lstStyle/>
            <a:p>
              <a:pPr>
                <a:defRPr/>
              </a:pPr>
              <a:r>
                <a:rPr kumimoji="0" lang="en-US" altLang="zh-CN"/>
                <a:t>   </a:t>
              </a:r>
              <a:r>
                <a:rPr kumimoji="0" lang="zh-CN" altLang="en-US"/>
                <a:t>＝ </a:t>
              </a:r>
              <a:r>
                <a:rPr kumimoji="0" lang="zh-CN" altLang="en-US">
                  <a:sym typeface="Symbol" pitchFamily="18" charset="2"/>
                </a:rPr>
                <a:t></a:t>
              </a:r>
              <a:r>
                <a:rPr kumimoji="0" lang="zh-CN" altLang="en-US"/>
                <a:t> </a:t>
              </a:r>
            </a:p>
          </p:txBody>
        </p:sp>
        <p:sp>
          <p:nvSpPr>
            <p:cNvPr id="951313" name="Text Box 17"/>
            <p:cNvSpPr txBox="1">
              <a:spLocks noChangeArrowheads="1"/>
            </p:cNvSpPr>
            <p:nvPr/>
          </p:nvSpPr>
          <p:spPr bwMode="auto">
            <a:xfrm>
              <a:off x="2742" y="2099"/>
              <a:ext cx="489"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d(B)</a:t>
              </a:r>
              <a:endParaRPr kumimoji="0" lang="en-US" altLang="zh-CN" i="1" baseline="30000"/>
            </a:p>
          </p:txBody>
        </p:sp>
        <p:sp>
          <p:nvSpPr>
            <p:cNvPr id="951314" name="Text Box 18"/>
            <p:cNvSpPr txBox="1">
              <a:spLocks noChangeArrowheads="1"/>
            </p:cNvSpPr>
            <p:nvPr/>
          </p:nvSpPr>
          <p:spPr bwMode="auto">
            <a:xfrm>
              <a:off x="2791" y="2371"/>
              <a:ext cx="392" cy="291"/>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951315" name="Text Box 19"/>
            <p:cNvSpPr txBox="1">
              <a:spLocks noChangeArrowheads="1"/>
            </p:cNvSpPr>
            <p:nvPr/>
          </p:nvSpPr>
          <p:spPr bwMode="auto">
            <a:xfrm>
              <a:off x="2448" y="2129"/>
              <a:ext cx="633"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951316" name="Text Box 20"/>
            <p:cNvSpPr txBox="1">
              <a:spLocks noChangeArrowheads="1"/>
            </p:cNvSpPr>
            <p:nvPr/>
          </p:nvSpPr>
          <p:spPr bwMode="auto">
            <a:xfrm>
              <a:off x="2448" y="2356"/>
              <a:ext cx="28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b</a:t>
              </a:r>
              <a:endParaRPr kumimoji="0" lang="en-US" altLang="zh-CN"/>
            </a:p>
          </p:txBody>
        </p:sp>
        <p:sp>
          <p:nvSpPr>
            <p:cNvPr id="28690" name="Line 21"/>
            <p:cNvSpPr>
              <a:spLocks noChangeShapeType="1"/>
            </p:cNvSpPr>
            <p:nvPr/>
          </p:nvSpPr>
          <p:spPr bwMode="auto">
            <a:xfrm>
              <a:off x="2448" y="2401"/>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1" name="Line 22"/>
            <p:cNvSpPr>
              <a:spLocks noChangeShapeType="1"/>
            </p:cNvSpPr>
            <p:nvPr/>
          </p:nvSpPr>
          <p:spPr bwMode="auto">
            <a:xfrm>
              <a:off x="2750" y="2395"/>
              <a:ext cx="433"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1319" name="Text Box 23"/>
            <p:cNvSpPr txBox="1">
              <a:spLocks noChangeArrowheads="1"/>
            </p:cNvSpPr>
            <p:nvPr/>
          </p:nvSpPr>
          <p:spPr bwMode="auto">
            <a:xfrm>
              <a:off x="3218" y="2251"/>
              <a:ext cx="345" cy="288"/>
            </a:xfrm>
            <a:prstGeom prst="rect">
              <a:avLst/>
            </a:prstGeom>
            <a:noFill/>
            <a:ln w="9525">
              <a:noFill/>
              <a:miter lim="800000"/>
              <a:headEnd/>
              <a:tailEnd/>
            </a:ln>
            <a:effectLst/>
          </p:spPr>
          <p:txBody>
            <a:bodyPr>
              <a:spAutoFit/>
            </a:bodyPr>
            <a:lstStyle/>
            <a:p>
              <a:pPr>
                <a:defRPr/>
              </a:pPr>
              <a:r>
                <a:rPr kumimoji="0" lang="zh-CN" altLang="en-US"/>
                <a:t>＝</a:t>
              </a:r>
            </a:p>
          </p:txBody>
        </p:sp>
        <p:sp>
          <p:nvSpPr>
            <p:cNvPr id="951320" name="Text Box 24"/>
            <p:cNvSpPr txBox="1">
              <a:spLocks noChangeArrowheads="1"/>
            </p:cNvSpPr>
            <p:nvPr/>
          </p:nvSpPr>
          <p:spPr bwMode="auto">
            <a:xfrm>
              <a:off x="3798" y="2099"/>
              <a:ext cx="460" cy="291"/>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d(C)</a:t>
              </a:r>
              <a:endParaRPr kumimoji="0" lang="en-US" altLang="zh-CN" i="1" baseline="30000"/>
            </a:p>
          </p:txBody>
        </p:sp>
        <p:sp>
          <p:nvSpPr>
            <p:cNvPr id="951321" name="Text Box 25"/>
            <p:cNvSpPr txBox="1">
              <a:spLocks noChangeArrowheads="1"/>
            </p:cNvSpPr>
            <p:nvPr/>
          </p:nvSpPr>
          <p:spPr bwMode="auto">
            <a:xfrm>
              <a:off x="3848" y="2371"/>
              <a:ext cx="410"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951322" name="Text Box 26"/>
            <p:cNvSpPr txBox="1">
              <a:spLocks noChangeArrowheads="1"/>
            </p:cNvSpPr>
            <p:nvPr/>
          </p:nvSpPr>
          <p:spPr bwMode="auto">
            <a:xfrm>
              <a:off x="3504" y="2129"/>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951323" name="Text Box 27"/>
            <p:cNvSpPr txBox="1">
              <a:spLocks noChangeArrowheads="1"/>
            </p:cNvSpPr>
            <p:nvPr/>
          </p:nvSpPr>
          <p:spPr bwMode="auto">
            <a:xfrm>
              <a:off x="3504" y="2356"/>
              <a:ext cx="295"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c</a:t>
              </a:r>
              <a:endParaRPr kumimoji="0" lang="en-US" altLang="zh-CN"/>
            </a:p>
          </p:txBody>
        </p:sp>
        <p:sp>
          <p:nvSpPr>
            <p:cNvPr id="28697" name="Line 28"/>
            <p:cNvSpPr>
              <a:spLocks noChangeShapeType="1"/>
            </p:cNvSpPr>
            <p:nvPr/>
          </p:nvSpPr>
          <p:spPr bwMode="auto">
            <a:xfrm>
              <a:off x="3504" y="2401"/>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698" name="Line 29"/>
            <p:cNvSpPr>
              <a:spLocks noChangeShapeType="1"/>
            </p:cNvSpPr>
            <p:nvPr/>
          </p:nvSpPr>
          <p:spPr bwMode="auto">
            <a:xfrm>
              <a:off x="3807" y="2395"/>
              <a:ext cx="451"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1326" name="Text Box 30"/>
            <p:cNvSpPr txBox="1">
              <a:spLocks noChangeArrowheads="1"/>
            </p:cNvSpPr>
            <p:nvPr/>
          </p:nvSpPr>
          <p:spPr bwMode="auto">
            <a:xfrm>
              <a:off x="4122" y="2259"/>
              <a:ext cx="576" cy="288"/>
            </a:xfrm>
            <a:prstGeom prst="rect">
              <a:avLst/>
            </a:prstGeom>
            <a:noFill/>
            <a:ln w="9525">
              <a:noFill/>
              <a:miter lim="800000"/>
              <a:headEnd/>
              <a:tailEnd/>
            </a:ln>
            <a:effectLst/>
          </p:spPr>
          <p:txBody>
            <a:bodyPr>
              <a:spAutoFit/>
            </a:bodyPr>
            <a:lstStyle/>
            <a:p>
              <a:pPr>
                <a:defRPr/>
              </a:pPr>
              <a:r>
                <a:rPr kumimoji="0" lang="en-US" altLang="zh-CN"/>
                <a:t>   </a:t>
              </a:r>
              <a:r>
                <a:rPr kumimoji="0" lang="zh-CN" altLang="en-US"/>
                <a:t>＝  </a:t>
              </a:r>
            </a:p>
          </p:txBody>
        </p:sp>
        <p:sp>
          <p:nvSpPr>
            <p:cNvPr id="951327" name="Text Box 31"/>
            <p:cNvSpPr txBox="1">
              <a:spLocks noChangeArrowheads="1"/>
            </p:cNvSpPr>
            <p:nvPr/>
          </p:nvSpPr>
          <p:spPr bwMode="auto">
            <a:xfrm>
              <a:off x="4828" y="2098"/>
              <a:ext cx="479"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d(D)</a:t>
              </a:r>
              <a:endParaRPr kumimoji="0" lang="en-US" altLang="zh-CN" i="1" baseline="30000"/>
            </a:p>
          </p:txBody>
        </p:sp>
        <p:sp>
          <p:nvSpPr>
            <p:cNvPr id="951328" name="Text Box 32"/>
            <p:cNvSpPr txBox="1">
              <a:spLocks noChangeArrowheads="1"/>
            </p:cNvSpPr>
            <p:nvPr/>
          </p:nvSpPr>
          <p:spPr bwMode="auto">
            <a:xfrm>
              <a:off x="4877" y="2355"/>
              <a:ext cx="371" cy="291"/>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a:t>
              </a:r>
              <a:r>
                <a:rPr kumimoji="0" lang="en-US" altLang="zh-CN" dirty="0" err="1">
                  <a:sym typeface="Symbol" pitchFamily="18" charset="2"/>
                </a:rPr>
                <a:t>d</a:t>
              </a:r>
              <a:r>
                <a:rPr kumimoji="0" lang="en-US" altLang="zh-CN" i="1" dirty="0" err="1">
                  <a:sym typeface="Symbol" pitchFamily="18" charset="2"/>
                </a:rPr>
                <a:t>t</a:t>
              </a:r>
              <a:endParaRPr kumimoji="0" lang="en-US" altLang="zh-CN" i="1" dirty="0"/>
            </a:p>
          </p:txBody>
        </p:sp>
        <p:sp>
          <p:nvSpPr>
            <p:cNvPr id="951329" name="Text Box 33"/>
            <p:cNvSpPr txBox="1">
              <a:spLocks noChangeArrowheads="1"/>
            </p:cNvSpPr>
            <p:nvPr/>
          </p:nvSpPr>
          <p:spPr bwMode="auto">
            <a:xfrm>
              <a:off x="4535" y="2128"/>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951330" name="Text Box 34"/>
            <p:cNvSpPr txBox="1">
              <a:spLocks noChangeArrowheads="1"/>
            </p:cNvSpPr>
            <p:nvPr/>
          </p:nvSpPr>
          <p:spPr bwMode="auto">
            <a:xfrm>
              <a:off x="4535" y="2355"/>
              <a:ext cx="295"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a:t>
              </a:r>
              <a:endParaRPr kumimoji="0" lang="en-US" altLang="zh-CN"/>
            </a:p>
          </p:txBody>
        </p:sp>
        <p:sp>
          <p:nvSpPr>
            <p:cNvPr id="28704" name="Line 35"/>
            <p:cNvSpPr>
              <a:spLocks noChangeShapeType="1"/>
            </p:cNvSpPr>
            <p:nvPr/>
          </p:nvSpPr>
          <p:spPr bwMode="auto">
            <a:xfrm>
              <a:off x="4535" y="2400"/>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705" name="Line 36"/>
            <p:cNvSpPr>
              <a:spLocks noChangeShapeType="1"/>
            </p:cNvSpPr>
            <p:nvPr/>
          </p:nvSpPr>
          <p:spPr bwMode="auto">
            <a:xfrm>
              <a:off x="4837" y="2394"/>
              <a:ext cx="470"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951333" name="Text Box 37"/>
          <p:cNvSpPr txBox="1">
            <a:spLocks noChangeArrowheads="1"/>
          </p:cNvSpPr>
          <p:nvPr/>
        </p:nvSpPr>
        <p:spPr bwMode="auto">
          <a:xfrm>
            <a:off x="683568" y="5013176"/>
            <a:ext cx="8012236" cy="523220"/>
          </a:xfrm>
          <a:prstGeom prst="rect">
            <a:avLst/>
          </a:prstGeom>
          <a:noFill/>
          <a:ln w="9525">
            <a:noFill/>
            <a:miter lim="800000"/>
            <a:headEnd/>
            <a:tailEnd/>
          </a:ln>
          <a:effectLst/>
        </p:spPr>
        <p:txBody>
          <a:bodyPr wrap="square">
            <a:spAutoFit/>
          </a:bodyPr>
          <a:lstStyle/>
          <a:p>
            <a:pPr>
              <a:defRPr/>
            </a:pPr>
            <a:r>
              <a:rPr kumimoji="0" lang="zh-CN" altLang="en-US" sz="2800" b="0" dirty="0">
                <a:latin typeface="+mj-ea"/>
                <a:ea typeface="+mj-ea"/>
              </a:rPr>
              <a:t>按此规定，一个化学反应就只有一个反应速率值</a:t>
            </a:r>
          </a:p>
        </p:txBody>
      </p:sp>
      <p:sp>
        <p:nvSpPr>
          <p:cNvPr id="38" name="矩形 3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9" name="Rectangle 6"/>
          <p:cNvSpPr>
            <a:spLocks noChangeArrowheads="1"/>
          </p:cNvSpPr>
          <p:nvPr/>
        </p:nvSpPr>
        <p:spPr bwMode="auto">
          <a:xfrm>
            <a:off x="1043608" y="122531"/>
            <a:ext cx="7128792"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化学反应速率的表示法</a:t>
            </a:r>
          </a:p>
        </p:txBody>
      </p:sp>
      <p:sp>
        <p:nvSpPr>
          <p:cNvPr id="4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11</a:t>
            </a:fld>
            <a:endParaRPr lang="en-US" altLang="zh-CN" dirty="0">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22" name="Text Box 2"/>
          <p:cNvSpPr txBox="1">
            <a:spLocks noChangeArrowheads="1"/>
          </p:cNvSpPr>
          <p:nvPr/>
        </p:nvSpPr>
        <p:spPr bwMode="auto">
          <a:xfrm>
            <a:off x="323528" y="980728"/>
            <a:ext cx="5903912" cy="523875"/>
          </a:xfrm>
          <a:prstGeom prst="rect">
            <a:avLst/>
          </a:prstGeom>
          <a:noFill/>
          <a:ln w="9525">
            <a:noFill/>
            <a:miter lim="800000"/>
            <a:headEnd/>
            <a:tailEnd/>
          </a:ln>
          <a:effectLst/>
        </p:spPr>
        <p:txBody>
          <a:bodyPr>
            <a:spAutoFit/>
          </a:bodyPr>
          <a:lstStyle/>
          <a:p>
            <a:pPr>
              <a:defRPr/>
            </a:pPr>
            <a:r>
              <a:rPr kumimoji="0" lang="zh-CN" altLang="en-US" sz="2800" dirty="0">
                <a:solidFill>
                  <a:schemeClr val="accent2">
                    <a:lumMod val="50000"/>
                  </a:schemeClr>
                </a:solidFill>
                <a:latin typeface="+mj-ea"/>
                <a:ea typeface="+mj-ea"/>
              </a:rPr>
              <a:t>净反应速率和初速率</a:t>
            </a:r>
          </a:p>
        </p:txBody>
      </p:sp>
      <p:sp>
        <p:nvSpPr>
          <p:cNvPr id="952323" name="Text Box 3"/>
          <p:cNvSpPr txBox="1">
            <a:spLocks noChangeArrowheads="1"/>
          </p:cNvSpPr>
          <p:nvPr/>
        </p:nvSpPr>
        <p:spPr bwMode="auto">
          <a:xfrm>
            <a:off x="10411" y="3213971"/>
            <a:ext cx="9145016" cy="3305520"/>
          </a:xfrm>
          <a:prstGeom prst="rect">
            <a:avLst/>
          </a:prstGeom>
          <a:noFill/>
          <a:ln w="9525" algn="ctr">
            <a:noFill/>
            <a:miter lim="800000"/>
            <a:headEnd/>
            <a:tailEnd/>
          </a:ln>
          <a:effectLst/>
        </p:spPr>
        <p:txBody>
          <a:bodyPr wrap="square">
            <a:spAutoFit/>
          </a:bodyPr>
          <a:lstStyle/>
          <a:p>
            <a:pPr marL="342900" indent="-342900">
              <a:lnSpc>
                <a:spcPct val="120000"/>
              </a:lnSpc>
              <a:spcBef>
                <a:spcPct val="50000"/>
              </a:spcBef>
              <a:buFont typeface="Wingdings" pitchFamily="2" charset="2"/>
              <a:buChar char="ü"/>
              <a:defRPr/>
            </a:pPr>
            <a:r>
              <a:rPr kumimoji="0" lang="zh-CN" altLang="en-US" dirty="0">
                <a:latin typeface="+mj-ea"/>
                <a:ea typeface="+mj-ea"/>
              </a:rPr>
              <a:t>化学反应有可逆性，所以实验测定的反应速率实际上是正向速率和逆向速率之差，即净反应速率</a:t>
            </a:r>
            <a:r>
              <a:rPr kumimoji="0" lang="zh-Hans" altLang="en-US" dirty="0">
                <a:latin typeface="+mj-ea"/>
                <a:ea typeface="+mj-ea"/>
              </a:rPr>
              <a:t>，</a:t>
            </a:r>
            <a:r>
              <a:rPr lang="zh-CN" altLang="en-US" dirty="0">
                <a:latin typeface="+mj-ea"/>
                <a:ea typeface="+mj-ea"/>
                <a:cs typeface="Arial" panose="020B0604020202020204" pitchFamily="34" charset="0"/>
              </a:rPr>
              <a:t>平衡时 </a:t>
            </a:r>
            <a:r>
              <a:rPr lang="en-US" altLang="zh-CN" dirty="0">
                <a:latin typeface="+mj-ea"/>
                <a:ea typeface="+mj-ea"/>
                <a:cs typeface="Arial" panose="020B0604020202020204" pitchFamily="34" charset="0"/>
              </a:rPr>
              <a:t>v</a:t>
            </a:r>
            <a:r>
              <a:rPr lang="en-US" altLang="zh-CN" baseline="-25000" dirty="0">
                <a:latin typeface="+mj-ea"/>
                <a:ea typeface="+mj-ea"/>
                <a:cs typeface="Arial" panose="020B0604020202020204" pitchFamily="34" charset="0"/>
              </a:rPr>
              <a:t>+</a:t>
            </a:r>
            <a:r>
              <a:rPr lang="en-US" altLang="zh-CN" dirty="0">
                <a:latin typeface="+mj-ea"/>
                <a:ea typeface="+mj-ea"/>
                <a:cs typeface="Arial" panose="020B0604020202020204" pitchFamily="34" charset="0"/>
              </a:rPr>
              <a:t>=v</a:t>
            </a:r>
            <a:r>
              <a:rPr lang="en-US" altLang="zh-CN" baseline="-25000" dirty="0">
                <a:latin typeface="+mj-ea"/>
                <a:ea typeface="+mj-ea"/>
                <a:cs typeface="Arial" panose="020B0604020202020204" pitchFamily="34" charset="0"/>
              </a:rPr>
              <a:t>-</a:t>
            </a:r>
            <a:endParaRPr kumimoji="0" lang="zh-CN" altLang="en-US" dirty="0">
              <a:latin typeface="+mj-ea"/>
              <a:ea typeface="+mj-ea"/>
            </a:endParaRPr>
          </a:p>
          <a:p>
            <a:pPr marL="342900" indent="-342900">
              <a:lnSpc>
                <a:spcPct val="120000"/>
              </a:lnSpc>
              <a:spcBef>
                <a:spcPct val="50000"/>
              </a:spcBef>
              <a:buFont typeface="Wingdings" pitchFamily="2" charset="2"/>
              <a:buChar char="ü"/>
              <a:defRPr/>
            </a:pPr>
            <a:r>
              <a:rPr kumimoji="0" lang="zh-CN" altLang="en-US" dirty="0">
                <a:latin typeface="+mj-ea"/>
                <a:ea typeface="+mj-ea"/>
              </a:rPr>
              <a:t>有些化学反应逆速率非常小，可看作是单向反应。</a:t>
            </a:r>
          </a:p>
          <a:p>
            <a:pPr marL="342900" indent="-342900">
              <a:lnSpc>
                <a:spcPct val="120000"/>
              </a:lnSpc>
              <a:spcBef>
                <a:spcPct val="50000"/>
              </a:spcBef>
              <a:buFont typeface="Wingdings" pitchFamily="2" charset="2"/>
              <a:buChar char="ü"/>
              <a:defRPr/>
            </a:pPr>
            <a:r>
              <a:rPr kumimoji="0" lang="zh-CN" altLang="en-US" dirty="0">
                <a:latin typeface="+mj-ea"/>
                <a:ea typeface="+mj-ea"/>
              </a:rPr>
              <a:t>可逆反应到达平衡状态时，正向反应速率和逆向反应速率相等，此时净反应速率等于零，平衡浓度不再随时间变化。</a:t>
            </a:r>
          </a:p>
          <a:p>
            <a:pPr marL="342900" indent="-342900">
              <a:lnSpc>
                <a:spcPct val="120000"/>
              </a:lnSpc>
              <a:spcBef>
                <a:spcPct val="50000"/>
              </a:spcBef>
              <a:buFont typeface="Wingdings" pitchFamily="2" charset="2"/>
              <a:buChar char="ü"/>
              <a:defRPr/>
            </a:pPr>
            <a:r>
              <a:rPr kumimoji="0" lang="zh-CN" altLang="en-US" dirty="0">
                <a:latin typeface="+mj-ea"/>
                <a:ea typeface="+mj-ea"/>
              </a:rPr>
              <a:t>反应刚开始一霎那的瞬时速率称为初速率，记作</a:t>
            </a:r>
            <a:r>
              <a:rPr kumimoji="0" lang="en-US" altLang="zh-CN" i="1" dirty="0" err="1">
                <a:latin typeface="+mj-ea"/>
                <a:ea typeface="+mj-ea"/>
              </a:rPr>
              <a:t>v</a:t>
            </a:r>
            <a:r>
              <a:rPr kumimoji="0" lang="en-US" altLang="zh-CN" baseline="-25000" dirty="0" err="1">
                <a:latin typeface="+mj-ea"/>
                <a:ea typeface="+mj-ea"/>
              </a:rPr>
              <a:t>0</a:t>
            </a:r>
            <a:r>
              <a:rPr kumimoji="0" lang="zh-CN" altLang="en-US" dirty="0">
                <a:latin typeface="+mj-ea"/>
                <a:ea typeface="+mj-ea"/>
              </a:rPr>
              <a:t>。</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反应速率的测定</a:t>
            </a: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12</a:t>
            </a:fld>
            <a:endParaRPr lang="en-US" altLang="zh-CN" dirty="0">
              <a:solidFill>
                <a:srgbClr val="000000"/>
              </a:solidFill>
            </a:endParaRPr>
          </a:p>
        </p:txBody>
      </p:sp>
      <p:grpSp>
        <p:nvGrpSpPr>
          <p:cNvPr id="7" name="Group 38">
            <a:extLst>
              <a:ext uri="{FF2B5EF4-FFF2-40B4-BE49-F238E27FC236}">
                <a16:creationId xmlns:a16="http://schemas.microsoft.com/office/drawing/2014/main" id="{63302722-317E-284D-8866-BBC1B1F6031B}"/>
              </a:ext>
            </a:extLst>
          </p:cNvPr>
          <p:cNvGrpSpPr>
            <a:grpSpLocks/>
          </p:cNvGrpSpPr>
          <p:nvPr/>
        </p:nvGrpSpPr>
        <p:grpSpPr bwMode="auto">
          <a:xfrm>
            <a:off x="4284020" y="1479940"/>
            <a:ext cx="3751263" cy="461963"/>
            <a:chOff x="1740" y="1536"/>
            <a:chExt cx="2196" cy="291"/>
          </a:xfrm>
        </p:grpSpPr>
        <p:sp>
          <p:nvSpPr>
            <p:cNvPr id="8" name="Text Box 3">
              <a:extLst>
                <a:ext uri="{FF2B5EF4-FFF2-40B4-BE49-F238E27FC236}">
                  <a16:creationId xmlns:a16="http://schemas.microsoft.com/office/drawing/2014/main" id="{0DC748A0-3220-3846-8206-D59DD71D954A}"/>
                </a:ext>
              </a:extLst>
            </p:cNvPr>
            <p:cNvSpPr txBox="1">
              <a:spLocks noChangeArrowheads="1"/>
            </p:cNvSpPr>
            <p:nvPr/>
          </p:nvSpPr>
          <p:spPr bwMode="auto">
            <a:xfrm>
              <a:off x="1740" y="1536"/>
              <a:ext cx="948" cy="288"/>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i="1" dirty="0" err="1"/>
                <a:t>a</a:t>
              </a:r>
              <a:r>
                <a:rPr kumimoji="0" lang="en-US" altLang="zh-CN" dirty="0" err="1"/>
                <a:t>A</a:t>
              </a:r>
              <a:r>
                <a:rPr kumimoji="0" lang="en-US" altLang="zh-CN" dirty="0"/>
                <a:t> </a:t>
              </a:r>
              <a:r>
                <a:rPr kumimoji="0" lang="zh-CN" altLang="en-US" dirty="0"/>
                <a:t>＋ </a:t>
              </a:r>
              <a:r>
                <a:rPr kumimoji="0" lang="en-US" altLang="zh-CN" i="1" dirty="0" err="1"/>
                <a:t>b</a:t>
              </a:r>
              <a:r>
                <a:rPr kumimoji="0" lang="en-US" altLang="zh-CN" dirty="0" err="1"/>
                <a:t>B</a:t>
              </a:r>
              <a:r>
                <a:rPr kumimoji="0" lang="en-US" altLang="zh-CN" dirty="0"/>
                <a:t> </a:t>
              </a:r>
            </a:p>
          </p:txBody>
        </p:sp>
        <p:sp>
          <p:nvSpPr>
            <p:cNvPr id="9" name="Text Box 4">
              <a:extLst>
                <a:ext uri="{FF2B5EF4-FFF2-40B4-BE49-F238E27FC236}">
                  <a16:creationId xmlns:a16="http://schemas.microsoft.com/office/drawing/2014/main" id="{42CD00FE-9625-3E48-A100-3B1E56F4625C}"/>
                </a:ext>
              </a:extLst>
            </p:cNvPr>
            <p:cNvSpPr txBox="1">
              <a:spLocks noChangeArrowheads="1"/>
            </p:cNvSpPr>
            <p:nvPr/>
          </p:nvSpPr>
          <p:spPr bwMode="auto">
            <a:xfrm>
              <a:off x="3121" y="1536"/>
              <a:ext cx="815" cy="291"/>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i="1"/>
                <a:t>c</a:t>
              </a:r>
              <a:r>
                <a:rPr kumimoji="0" lang="en-US" altLang="zh-CN"/>
                <a:t>C + </a:t>
              </a:r>
              <a:r>
                <a:rPr kumimoji="0" lang="en-US" altLang="zh-CN" i="1"/>
                <a:t>d</a:t>
              </a:r>
              <a:r>
                <a:rPr kumimoji="0" lang="en-US" altLang="zh-CN"/>
                <a:t>D</a:t>
              </a:r>
            </a:p>
          </p:txBody>
        </p:sp>
        <p:sp>
          <p:nvSpPr>
            <p:cNvPr id="10" name="Line 5">
              <a:extLst>
                <a:ext uri="{FF2B5EF4-FFF2-40B4-BE49-F238E27FC236}">
                  <a16:creationId xmlns:a16="http://schemas.microsoft.com/office/drawing/2014/main" id="{224E840F-E4D5-0F4F-85E9-797093F12632}"/>
                </a:ext>
              </a:extLst>
            </p:cNvPr>
            <p:cNvSpPr>
              <a:spLocks noChangeShapeType="1"/>
            </p:cNvSpPr>
            <p:nvPr/>
          </p:nvSpPr>
          <p:spPr bwMode="auto">
            <a:xfrm>
              <a:off x="2709" y="1672"/>
              <a:ext cx="34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 name="Line 6">
              <a:extLst>
                <a:ext uri="{FF2B5EF4-FFF2-40B4-BE49-F238E27FC236}">
                  <a16:creationId xmlns:a16="http://schemas.microsoft.com/office/drawing/2014/main" id="{D7755BE4-07E3-FA44-A902-4AB4ECD5E01B}"/>
                </a:ext>
              </a:extLst>
            </p:cNvPr>
            <p:cNvSpPr>
              <a:spLocks noChangeShapeType="1"/>
            </p:cNvSpPr>
            <p:nvPr/>
          </p:nvSpPr>
          <p:spPr bwMode="auto">
            <a:xfrm flipH="1">
              <a:off x="2677" y="1729"/>
              <a:ext cx="36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2" name="Group 39">
            <a:extLst>
              <a:ext uri="{FF2B5EF4-FFF2-40B4-BE49-F238E27FC236}">
                <a16:creationId xmlns:a16="http://schemas.microsoft.com/office/drawing/2014/main" id="{62EE1469-EFAF-594F-BCE4-581816F11834}"/>
              </a:ext>
            </a:extLst>
          </p:cNvPr>
          <p:cNvGrpSpPr>
            <a:grpSpLocks/>
          </p:cNvGrpSpPr>
          <p:nvPr/>
        </p:nvGrpSpPr>
        <p:grpSpPr bwMode="auto">
          <a:xfrm>
            <a:off x="827584" y="2132883"/>
            <a:ext cx="7386638" cy="895350"/>
            <a:chOff x="615" y="2098"/>
            <a:chExt cx="4692" cy="564"/>
          </a:xfrm>
        </p:grpSpPr>
        <p:sp>
          <p:nvSpPr>
            <p:cNvPr id="13" name="Text Box 9">
              <a:extLst>
                <a:ext uri="{FF2B5EF4-FFF2-40B4-BE49-F238E27FC236}">
                  <a16:creationId xmlns:a16="http://schemas.microsoft.com/office/drawing/2014/main" id="{F12D61AC-80E4-8544-BF49-D64418108253}"/>
                </a:ext>
              </a:extLst>
            </p:cNvPr>
            <p:cNvSpPr txBox="1">
              <a:spLocks noChangeArrowheads="1"/>
            </p:cNvSpPr>
            <p:nvPr/>
          </p:nvSpPr>
          <p:spPr bwMode="auto">
            <a:xfrm>
              <a:off x="615" y="2241"/>
              <a:ext cx="642" cy="291"/>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a:t>
              </a:r>
              <a:r>
                <a:rPr kumimoji="0" lang="zh-CN" altLang="en-US"/>
                <a:t>＝ </a:t>
              </a:r>
              <a:r>
                <a:rPr kumimoji="0" lang="zh-CN" altLang="en-US">
                  <a:sym typeface="Symbol" pitchFamily="18" charset="2"/>
                </a:rPr>
                <a:t></a:t>
              </a:r>
              <a:endParaRPr kumimoji="0" lang="zh-CN" altLang="en-US"/>
            </a:p>
          </p:txBody>
        </p:sp>
        <p:sp>
          <p:nvSpPr>
            <p:cNvPr id="14" name="Text Box 10">
              <a:extLst>
                <a:ext uri="{FF2B5EF4-FFF2-40B4-BE49-F238E27FC236}">
                  <a16:creationId xmlns:a16="http://schemas.microsoft.com/office/drawing/2014/main" id="{B33F998A-36C0-E243-B211-68A422E8D830}"/>
                </a:ext>
              </a:extLst>
            </p:cNvPr>
            <p:cNvSpPr txBox="1">
              <a:spLocks noChangeArrowheads="1"/>
            </p:cNvSpPr>
            <p:nvPr/>
          </p:nvSpPr>
          <p:spPr bwMode="auto">
            <a:xfrm>
              <a:off x="1492" y="2099"/>
              <a:ext cx="476"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d(A)</a:t>
              </a:r>
              <a:endParaRPr kumimoji="0" lang="en-US" altLang="zh-CN" i="1" baseline="30000"/>
            </a:p>
          </p:txBody>
        </p:sp>
        <p:sp>
          <p:nvSpPr>
            <p:cNvPr id="15" name="Text Box 11">
              <a:extLst>
                <a:ext uri="{FF2B5EF4-FFF2-40B4-BE49-F238E27FC236}">
                  <a16:creationId xmlns:a16="http://schemas.microsoft.com/office/drawing/2014/main" id="{647FAEB8-08DE-594E-A2BD-1827A054A916}"/>
                </a:ext>
              </a:extLst>
            </p:cNvPr>
            <p:cNvSpPr txBox="1">
              <a:spLocks noChangeArrowheads="1"/>
            </p:cNvSpPr>
            <p:nvPr/>
          </p:nvSpPr>
          <p:spPr bwMode="auto">
            <a:xfrm>
              <a:off x="1542" y="2371"/>
              <a:ext cx="47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16" name="Text Box 12">
              <a:extLst>
                <a:ext uri="{FF2B5EF4-FFF2-40B4-BE49-F238E27FC236}">
                  <a16:creationId xmlns:a16="http://schemas.microsoft.com/office/drawing/2014/main" id="{F4DB0CC1-C67F-0441-B7BA-323BF71A5FF3}"/>
                </a:ext>
              </a:extLst>
            </p:cNvPr>
            <p:cNvSpPr txBox="1">
              <a:spLocks noChangeArrowheads="1"/>
            </p:cNvSpPr>
            <p:nvPr/>
          </p:nvSpPr>
          <p:spPr bwMode="auto">
            <a:xfrm>
              <a:off x="1199" y="2129"/>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17" name="Text Box 13">
              <a:extLst>
                <a:ext uri="{FF2B5EF4-FFF2-40B4-BE49-F238E27FC236}">
                  <a16:creationId xmlns:a16="http://schemas.microsoft.com/office/drawing/2014/main" id="{78DDC83C-5465-6241-9F3D-05FC510325A7}"/>
                </a:ext>
              </a:extLst>
            </p:cNvPr>
            <p:cNvSpPr txBox="1">
              <a:spLocks noChangeArrowheads="1"/>
            </p:cNvSpPr>
            <p:nvPr/>
          </p:nvSpPr>
          <p:spPr bwMode="auto">
            <a:xfrm>
              <a:off x="1199" y="2356"/>
              <a:ext cx="29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a</a:t>
              </a:r>
              <a:endParaRPr kumimoji="0" lang="en-US" altLang="zh-CN"/>
            </a:p>
          </p:txBody>
        </p:sp>
        <p:sp>
          <p:nvSpPr>
            <p:cNvPr id="18" name="Line 14">
              <a:extLst>
                <a:ext uri="{FF2B5EF4-FFF2-40B4-BE49-F238E27FC236}">
                  <a16:creationId xmlns:a16="http://schemas.microsoft.com/office/drawing/2014/main" id="{0B326A50-BC01-464D-ABF7-E8B342548539}"/>
                </a:ext>
              </a:extLst>
            </p:cNvPr>
            <p:cNvSpPr>
              <a:spLocks noChangeShapeType="1"/>
            </p:cNvSpPr>
            <p:nvPr/>
          </p:nvSpPr>
          <p:spPr bwMode="auto">
            <a:xfrm>
              <a:off x="1199" y="2401"/>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5">
              <a:extLst>
                <a:ext uri="{FF2B5EF4-FFF2-40B4-BE49-F238E27FC236}">
                  <a16:creationId xmlns:a16="http://schemas.microsoft.com/office/drawing/2014/main" id="{5E2B1130-EBD7-DE45-993B-A5C7112C621A}"/>
                </a:ext>
              </a:extLst>
            </p:cNvPr>
            <p:cNvSpPr>
              <a:spLocks noChangeShapeType="1"/>
            </p:cNvSpPr>
            <p:nvPr/>
          </p:nvSpPr>
          <p:spPr bwMode="auto">
            <a:xfrm>
              <a:off x="1501" y="2395"/>
              <a:ext cx="419"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Text Box 16">
              <a:extLst>
                <a:ext uri="{FF2B5EF4-FFF2-40B4-BE49-F238E27FC236}">
                  <a16:creationId xmlns:a16="http://schemas.microsoft.com/office/drawing/2014/main" id="{383B6161-342F-124F-BC33-D3B84307F9C8}"/>
                </a:ext>
              </a:extLst>
            </p:cNvPr>
            <p:cNvSpPr txBox="1">
              <a:spLocks noChangeArrowheads="1"/>
            </p:cNvSpPr>
            <p:nvPr/>
          </p:nvSpPr>
          <p:spPr bwMode="auto">
            <a:xfrm>
              <a:off x="1824" y="2251"/>
              <a:ext cx="624" cy="291"/>
            </a:xfrm>
            <a:prstGeom prst="rect">
              <a:avLst/>
            </a:prstGeom>
            <a:noFill/>
            <a:ln w="9525">
              <a:noFill/>
              <a:miter lim="800000"/>
              <a:headEnd/>
              <a:tailEnd/>
            </a:ln>
            <a:effectLst/>
          </p:spPr>
          <p:txBody>
            <a:bodyPr>
              <a:spAutoFit/>
            </a:bodyPr>
            <a:lstStyle/>
            <a:p>
              <a:pPr>
                <a:defRPr/>
              </a:pPr>
              <a:r>
                <a:rPr kumimoji="0" lang="en-US" altLang="zh-CN"/>
                <a:t>   </a:t>
              </a:r>
              <a:r>
                <a:rPr kumimoji="0" lang="zh-CN" altLang="en-US"/>
                <a:t>＝ </a:t>
              </a:r>
              <a:r>
                <a:rPr kumimoji="0" lang="zh-CN" altLang="en-US">
                  <a:sym typeface="Symbol" pitchFamily="18" charset="2"/>
                </a:rPr>
                <a:t></a:t>
              </a:r>
              <a:r>
                <a:rPr kumimoji="0" lang="zh-CN" altLang="en-US"/>
                <a:t> </a:t>
              </a:r>
            </a:p>
          </p:txBody>
        </p:sp>
        <p:sp>
          <p:nvSpPr>
            <p:cNvPr id="21" name="Text Box 17">
              <a:extLst>
                <a:ext uri="{FF2B5EF4-FFF2-40B4-BE49-F238E27FC236}">
                  <a16:creationId xmlns:a16="http://schemas.microsoft.com/office/drawing/2014/main" id="{ABB18B02-41ED-D24A-99D1-DBBCE4F39F96}"/>
                </a:ext>
              </a:extLst>
            </p:cNvPr>
            <p:cNvSpPr txBox="1">
              <a:spLocks noChangeArrowheads="1"/>
            </p:cNvSpPr>
            <p:nvPr/>
          </p:nvSpPr>
          <p:spPr bwMode="auto">
            <a:xfrm>
              <a:off x="2742" y="2099"/>
              <a:ext cx="489"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d(B)</a:t>
              </a:r>
              <a:endParaRPr kumimoji="0" lang="en-US" altLang="zh-CN" i="1" baseline="30000"/>
            </a:p>
          </p:txBody>
        </p:sp>
        <p:sp>
          <p:nvSpPr>
            <p:cNvPr id="22" name="Text Box 18">
              <a:extLst>
                <a:ext uri="{FF2B5EF4-FFF2-40B4-BE49-F238E27FC236}">
                  <a16:creationId xmlns:a16="http://schemas.microsoft.com/office/drawing/2014/main" id="{3789F86C-BFF9-1E4C-894E-BBBD0030FD98}"/>
                </a:ext>
              </a:extLst>
            </p:cNvPr>
            <p:cNvSpPr txBox="1">
              <a:spLocks noChangeArrowheads="1"/>
            </p:cNvSpPr>
            <p:nvPr/>
          </p:nvSpPr>
          <p:spPr bwMode="auto">
            <a:xfrm>
              <a:off x="2791" y="2371"/>
              <a:ext cx="392" cy="291"/>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23" name="Text Box 19">
              <a:extLst>
                <a:ext uri="{FF2B5EF4-FFF2-40B4-BE49-F238E27FC236}">
                  <a16:creationId xmlns:a16="http://schemas.microsoft.com/office/drawing/2014/main" id="{1F96971E-132F-014C-834C-9F3F9C4307E4}"/>
                </a:ext>
              </a:extLst>
            </p:cNvPr>
            <p:cNvSpPr txBox="1">
              <a:spLocks noChangeArrowheads="1"/>
            </p:cNvSpPr>
            <p:nvPr/>
          </p:nvSpPr>
          <p:spPr bwMode="auto">
            <a:xfrm>
              <a:off x="2448" y="2129"/>
              <a:ext cx="633"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24" name="Text Box 20">
              <a:extLst>
                <a:ext uri="{FF2B5EF4-FFF2-40B4-BE49-F238E27FC236}">
                  <a16:creationId xmlns:a16="http://schemas.microsoft.com/office/drawing/2014/main" id="{4A7FD418-AF30-FD48-9783-C516F29BC6D1}"/>
                </a:ext>
              </a:extLst>
            </p:cNvPr>
            <p:cNvSpPr txBox="1">
              <a:spLocks noChangeArrowheads="1"/>
            </p:cNvSpPr>
            <p:nvPr/>
          </p:nvSpPr>
          <p:spPr bwMode="auto">
            <a:xfrm>
              <a:off x="2448" y="2356"/>
              <a:ext cx="28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b</a:t>
              </a:r>
              <a:endParaRPr kumimoji="0" lang="en-US" altLang="zh-CN"/>
            </a:p>
          </p:txBody>
        </p:sp>
        <p:sp>
          <p:nvSpPr>
            <p:cNvPr id="25" name="Line 21">
              <a:extLst>
                <a:ext uri="{FF2B5EF4-FFF2-40B4-BE49-F238E27FC236}">
                  <a16:creationId xmlns:a16="http://schemas.microsoft.com/office/drawing/2014/main" id="{AF952B1E-0989-9749-ABF0-C6C0A9C851D6}"/>
                </a:ext>
              </a:extLst>
            </p:cNvPr>
            <p:cNvSpPr>
              <a:spLocks noChangeShapeType="1"/>
            </p:cNvSpPr>
            <p:nvPr/>
          </p:nvSpPr>
          <p:spPr bwMode="auto">
            <a:xfrm>
              <a:off x="2448" y="2401"/>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22">
              <a:extLst>
                <a:ext uri="{FF2B5EF4-FFF2-40B4-BE49-F238E27FC236}">
                  <a16:creationId xmlns:a16="http://schemas.microsoft.com/office/drawing/2014/main" id="{BC65083E-A994-BF47-83EB-F09DCCD8B96C}"/>
                </a:ext>
              </a:extLst>
            </p:cNvPr>
            <p:cNvSpPr>
              <a:spLocks noChangeShapeType="1"/>
            </p:cNvSpPr>
            <p:nvPr/>
          </p:nvSpPr>
          <p:spPr bwMode="auto">
            <a:xfrm>
              <a:off x="2750" y="2395"/>
              <a:ext cx="433"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7" name="Text Box 23">
              <a:extLst>
                <a:ext uri="{FF2B5EF4-FFF2-40B4-BE49-F238E27FC236}">
                  <a16:creationId xmlns:a16="http://schemas.microsoft.com/office/drawing/2014/main" id="{6EE958F4-ED00-7948-A09A-C753F0394ADD}"/>
                </a:ext>
              </a:extLst>
            </p:cNvPr>
            <p:cNvSpPr txBox="1">
              <a:spLocks noChangeArrowheads="1"/>
            </p:cNvSpPr>
            <p:nvPr/>
          </p:nvSpPr>
          <p:spPr bwMode="auto">
            <a:xfrm>
              <a:off x="3218" y="2251"/>
              <a:ext cx="345" cy="288"/>
            </a:xfrm>
            <a:prstGeom prst="rect">
              <a:avLst/>
            </a:prstGeom>
            <a:noFill/>
            <a:ln w="9525">
              <a:noFill/>
              <a:miter lim="800000"/>
              <a:headEnd/>
              <a:tailEnd/>
            </a:ln>
            <a:effectLst/>
          </p:spPr>
          <p:txBody>
            <a:bodyPr>
              <a:spAutoFit/>
            </a:bodyPr>
            <a:lstStyle/>
            <a:p>
              <a:pPr>
                <a:defRPr/>
              </a:pPr>
              <a:r>
                <a:rPr kumimoji="0" lang="zh-CN" altLang="en-US" dirty="0"/>
                <a:t>＝</a:t>
              </a:r>
            </a:p>
          </p:txBody>
        </p:sp>
        <p:sp>
          <p:nvSpPr>
            <p:cNvPr id="28" name="Text Box 24">
              <a:extLst>
                <a:ext uri="{FF2B5EF4-FFF2-40B4-BE49-F238E27FC236}">
                  <a16:creationId xmlns:a16="http://schemas.microsoft.com/office/drawing/2014/main" id="{F63DA4BD-F9DA-C54C-AB83-3BA835F7201F}"/>
                </a:ext>
              </a:extLst>
            </p:cNvPr>
            <p:cNvSpPr txBox="1">
              <a:spLocks noChangeArrowheads="1"/>
            </p:cNvSpPr>
            <p:nvPr/>
          </p:nvSpPr>
          <p:spPr bwMode="auto">
            <a:xfrm>
              <a:off x="3798" y="2099"/>
              <a:ext cx="460" cy="291"/>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d(C)</a:t>
              </a:r>
              <a:endParaRPr kumimoji="0" lang="en-US" altLang="zh-CN" i="1" baseline="30000"/>
            </a:p>
          </p:txBody>
        </p:sp>
        <p:sp>
          <p:nvSpPr>
            <p:cNvPr id="29" name="Text Box 25">
              <a:extLst>
                <a:ext uri="{FF2B5EF4-FFF2-40B4-BE49-F238E27FC236}">
                  <a16:creationId xmlns:a16="http://schemas.microsoft.com/office/drawing/2014/main" id="{6A6C1590-E7F1-FF4E-A171-5CB116058FCB}"/>
                </a:ext>
              </a:extLst>
            </p:cNvPr>
            <p:cNvSpPr txBox="1">
              <a:spLocks noChangeArrowheads="1"/>
            </p:cNvSpPr>
            <p:nvPr/>
          </p:nvSpPr>
          <p:spPr bwMode="auto">
            <a:xfrm>
              <a:off x="3848" y="2371"/>
              <a:ext cx="410"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30" name="Text Box 26">
              <a:extLst>
                <a:ext uri="{FF2B5EF4-FFF2-40B4-BE49-F238E27FC236}">
                  <a16:creationId xmlns:a16="http://schemas.microsoft.com/office/drawing/2014/main" id="{2D732EAC-FDFB-C443-B4A7-CB995CB33666}"/>
                </a:ext>
              </a:extLst>
            </p:cNvPr>
            <p:cNvSpPr txBox="1">
              <a:spLocks noChangeArrowheads="1"/>
            </p:cNvSpPr>
            <p:nvPr/>
          </p:nvSpPr>
          <p:spPr bwMode="auto">
            <a:xfrm>
              <a:off x="3504" y="2129"/>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31" name="Text Box 27">
              <a:extLst>
                <a:ext uri="{FF2B5EF4-FFF2-40B4-BE49-F238E27FC236}">
                  <a16:creationId xmlns:a16="http://schemas.microsoft.com/office/drawing/2014/main" id="{2301AEAA-2AF0-4B4F-B165-7C53FC349623}"/>
                </a:ext>
              </a:extLst>
            </p:cNvPr>
            <p:cNvSpPr txBox="1">
              <a:spLocks noChangeArrowheads="1"/>
            </p:cNvSpPr>
            <p:nvPr/>
          </p:nvSpPr>
          <p:spPr bwMode="auto">
            <a:xfrm>
              <a:off x="3504" y="2356"/>
              <a:ext cx="295"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c</a:t>
              </a:r>
              <a:endParaRPr kumimoji="0" lang="en-US" altLang="zh-CN"/>
            </a:p>
          </p:txBody>
        </p:sp>
        <p:sp>
          <p:nvSpPr>
            <p:cNvPr id="32" name="Line 28">
              <a:extLst>
                <a:ext uri="{FF2B5EF4-FFF2-40B4-BE49-F238E27FC236}">
                  <a16:creationId xmlns:a16="http://schemas.microsoft.com/office/drawing/2014/main" id="{95CE4ED3-400E-C145-8269-112FC6EA725E}"/>
                </a:ext>
              </a:extLst>
            </p:cNvPr>
            <p:cNvSpPr>
              <a:spLocks noChangeShapeType="1"/>
            </p:cNvSpPr>
            <p:nvPr/>
          </p:nvSpPr>
          <p:spPr bwMode="auto">
            <a:xfrm>
              <a:off x="3504" y="2401"/>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29">
              <a:extLst>
                <a:ext uri="{FF2B5EF4-FFF2-40B4-BE49-F238E27FC236}">
                  <a16:creationId xmlns:a16="http://schemas.microsoft.com/office/drawing/2014/main" id="{756A1D33-807A-864A-80D1-E7727BAD1420}"/>
                </a:ext>
              </a:extLst>
            </p:cNvPr>
            <p:cNvSpPr>
              <a:spLocks noChangeShapeType="1"/>
            </p:cNvSpPr>
            <p:nvPr/>
          </p:nvSpPr>
          <p:spPr bwMode="auto">
            <a:xfrm>
              <a:off x="3807" y="2395"/>
              <a:ext cx="451" cy="5"/>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Text Box 30">
              <a:extLst>
                <a:ext uri="{FF2B5EF4-FFF2-40B4-BE49-F238E27FC236}">
                  <a16:creationId xmlns:a16="http://schemas.microsoft.com/office/drawing/2014/main" id="{0A319B50-EE68-C141-A173-1AD4835867C5}"/>
                </a:ext>
              </a:extLst>
            </p:cNvPr>
            <p:cNvSpPr txBox="1">
              <a:spLocks noChangeArrowheads="1"/>
            </p:cNvSpPr>
            <p:nvPr/>
          </p:nvSpPr>
          <p:spPr bwMode="auto">
            <a:xfrm>
              <a:off x="4122" y="2259"/>
              <a:ext cx="576" cy="288"/>
            </a:xfrm>
            <a:prstGeom prst="rect">
              <a:avLst/>
            </a:prstGeom>
            <a:noFill/>
            <a:ln w="9525">
              <a:noFill/>
              <a:miter lim="800000"/>
              <a:headEnd/>
              <a:tailEnd/>
            </a:ln>
            <a:effectLst/>
          </p:spPr>
          <p:txBody>
            <a:bodyPr>
              <a:spAutoFit/>
            </a:bodyPr>
            <a:lstStyle/>
            <a:p>
              <a:pPr>
                <a:defRPr/>
              </a:pPr>
              <a:r>
                <a:rPr kumimoji="0" lang="en-US" altLang="zh-CN"/>
                <a:t>   </a:t>
              </a:r>
              <a:r>
                <a:rPr kumimoji="0" lang="zh-CN" altLang="en-US"/>
                <a:t>＝  </a:t>
              </a:r>
            </a:p>
          </p:txBody>
        </p:sp>
        <p:sp>
          <p:nvSpPr>
            <p:cNvPr id="35" name="Text Box 31">
              <a:extLst>
                <a:ext uri="{FF2B5EF4-FFF2-40B4-BE49-F238E27FC236}">
                  <a16:creationId xmlns:a16="http://schemas.microsoft.com/office/drawing/2014/main" id="{02379F71-1AE5-F54D-8980-038D6A0B9F2A}"/>
                </a:ext>
              </a:extLst>
            </p:cNvPr>
            <p:cNvSpPr txBox="1">
              <a:spLocks noChangeArrowheads="1"/>
            </p:cNvSpPr>
            <p:nvPr/>
          </p:nvSpPr>
          <p:spPr bwMode="auto">
            <a:xfrm>
              <a:off x="4828" y="2098"/>
              <a:ext cx="479"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d(D)</a:t>
              </a:r>
              <a:endParaRPr kumimoji="0" lang="en-US" altLang="zh-CN" i="1" baseline="30000"/>
            </a:p>
          </p:txBody>
        </p:sp>
        <p:sp>
          <p:nvSpPr>
            <p:cNvPr id="36" name="Text Box 32">
              <a:extLst>
                <a:ext uri="{FF2B5EF4-FFF2-40B4-BE49-F238E27FC236}">
                  <a16:creationId xmlns:a16="http://schemas.microsoft.com/office/drawing/2014/main" id="{88E7F57B-856E-D245-9E69-A9179071FF2A}"/>
                </a:ext>
              </a:extLst>
            </p:cNvPr>
            <p:cNvSpPr txBox="1">
              <a:spLocks noChangeArrowheads="1"/>
            </p:cNvSpPr>
            <p:nvPr/>
          </p:nvSpPr>
          <p:spPr bwMode="auto">
            <a:xfrm>
              <a:off x="4877" y="2355"/>
              <a:ext cx="371" cy="291"/>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a:t>
              </a:r>
              <a:r>
                <a:rPr kumimoji="0" lang="en-US" altLang="zh-CN" dirty="0" err="1">
                  <a:sym typeface="Symbol" pitchFamily="18" charset="2"/>
                </a:rPr>
                <a:t>d</a:t>
              </a:r>
              <a:r>
                <a:rPr kumimoji="0" lang="en-US" altLang="zh-CN" i="1" dirty="0" err="1">
                  <a:sym typeface="Symbol" pitchFamily="18" charset="2"/>
                </a:rPr>
                <a:t>t</a:t>
              </a:r>
              <a:endParaRPr kumimoji="0" lang="en-US" altLang="zh-CN" i="1" dirty="0"/>
            </a:p>
          </p:txBody>
        </p:sp>
        <p:sp>
          <p:nvSpPr>
            <p:cNvPr id="37" name="Text Box 33">
              <a:extLst>
                <a:ext uri="{FF2B5EF4-FFF2-40B4-BE49-F238E27FC236}">
                  <a16:creationId xmlns:a16="http://schemas.microsoft.com/office/drawing/2014/main" id="{60E2EB2D-17EB-B841-BB69-C9B16ABB8F52}"/>
                </a:ext>
              </a:extLst>
            </p:cNvPr>
            <p:cNvSpPr txBox="1">
              <a:spLocks noChangeArrowheads="1"/>
            </p:cNvSpPr>
            <p:nvPr/>
          </p:nvSpPr>
          <p:spPr bwMode="auto">
            <a:xfrm>
              <a:off x="4535" y="2128"/>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38" name="Text Box 34">
              <a:extLst>
                <a:ext uri="{FF2B5EF4-FFF2-40B4-BE49-F238E27FC236}">
                  <a16:creationId xmlns:a16="http://schemas.microsoft.com/office/drawing/2014/main" id="{9C113CC3-D522-F44D-99C9-4527C5643349}"/>
                </a:ext>
              </a:extLst>
            </p:cNvPr>
            <p:cNvSpPr txBox="1">
              <a:spLocks noChangeArrowheads="1"/>
            </p:cNvSpPr>
            <p:nvPr/>
          </p:nvSpPr>
          <p:spPr bwMode="auto">
            <a:xfrm>
              <a:off x="4535" y="2355"/>
              <a:ext cx="295"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a:t>
              </a:r>
              <a:endParaRPr kumimoji="0" lang="en-US" altLang="zh-CN"/>
            </a:p>
          </p:txBody>
        </p:sp>
        <p:sp>
          <p:nvSpPr>
            <p:cNvPr id="39" name="Line 35">
              <a:extLst>
                <a:ext uri="{FF2B5EF4-FFF2-40B4-BE49-F238E27FC236}">
                  <a16:creationId xmlns:a16="http://schemas.microsoft.com/office/drawing/2014/main" id="{3E5923C6-CEAC-364C-8DD0-6E70A23B59AB}"/>
                </a:ext>
              </a:extLst>
            </p:cNvPr>
            <p:cNvSpPr>
              <a:spLocks noChangeShapeType="1"/>
            </p:cNvSpPr>
            <p:nvPr/>
          </p:nvSpPr>
          <p:spPr bwMode="auto">
            <a:xfrm>
              <a:off x="4535" y="2400"/>
              <a:ext cx="24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36">
              <a:extLst>
                <a:ext uri="{FF2B5EF4-FFF2-40B4-BE49-F238E27FC236}">
                  <a16:creationId xmlns:a16="http://schemas.microsoft.com/office/drawing/2014/main" id="{4BDAE569-2640-DE46-B175-59C1C3B56DF0}"/>
                </a:ext>
              </a:extLst>
            </p:cNvPr>
            <p:cNvSpPr>
              <a:spLocks noChangeShapeType="1"/>
            </p:cNvSpPr>
            <p:nvPr/>
          </p:nvSpPr>
          <p:spPr bwMode="auto">
            <a:xfrm>
              <a:off x="4837" y="2394"/>
              <a:ext cx="470" cy="6"/>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698" name="直接连接符 12"/>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cxnSp>
        <p:nvCxnSpPr>
          <p:cNvPr id="29699" name="直接连接符 6"/>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29701" name="直接连接符 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sp>
        <p:nvSpPr>
          <p:cNvPr id="29702" name="内容占位符 2"/>
          <p:cNvSpPr>
            <a:spLocks noGrp="1"/>
          </p:cNvSpPr>
          <p:nvPr>
            <p:ph idx="1"/>
          </p:nvPr>
        </p:nvSpPr>
        <p:spPr>
          <a:xfrm>
            <a:off x="112092" y="1144488"/>
            <a:ext cx="9031908" cy="3148608"/>
          </a:xfrm>
        </p:spPr>
        <p:txBody>
          <a:bodyPr/>
          <a:lstStyle/>
          <a:p>
            <a:pPr eaLnBrk="1" hangingPunct="1"/>
            <a:r>
              <a:rPr lang="zh-CN" altLang="en-US" sz="2400" b="0" dirty="0">
                <a:solidFill>
                  <a:schemeClr val="tx1"/>
                </a:solidFill>
                <a:latin typeface="Arial" panose="020B0604020202020204" pitchFamily="34" charset="0"/>
                <a:ea typeface="+mj-ea"/>
                <a:cs typeface="Arial" panose="020B0604020202020204" pitchFamily="34" charset="0"/>
              </a:rPr>
              <a:t>早期测定：降温、稀释，然后测定浓度</a:t>
            </a:r>
            <a:endParaRPr lang="en-US" altLang="zh-CN" sz="2400" b="0" dirty="0">
              <a:solidFill>
                <a:schemeClr val="tx1"/>
              </a:solidFill>
              <a:latin typeface="Arial" panose="020B0604020202020204" pitchFamily="34" charset="0"/>
              <a:ea typeface="+mj-ea"/>
              <a:cs typeface="Arial" panose="020B0604020202020204" pitchFamily="34" charset="0"/>
            </a:endParaRPr>
          </a:p>
          <a:p>
            <a:pPr eaLnBrk="1" hangingPunct="1"/>
            <a:r>
              <a:rPr lang="zh-CN" altLang="en-US" sz="2400" b="0" dirty="0">
                <a:solidFill>
                  <a:schemeClr val="tx1"/>
                </a:solidFill>
                <a:latin typeface="Arial" panose="020B0604020202020204" pitchFamily="34" charset="0"/>
                <a:ea typeface="+mj-ea"/>
                <a:cs typeface="Arial" panose="020B0604020202020204" pitchFamily="34" charset="0"/>
              </a:rPr>
              <a:t>利用与体系浓度有关的物理性质进行快速测定或连续测定</a:t>
            </a:r>
            <a:endParaRPr lang="en-US" altLang="zh-CN" sz="2400" b="0" dirty="0">
              <a:solidFill>
                <a:schemeClr val="tx1"/>
              </a:solidFill>
              <a:latin typeface="Arial" panose="020B0604020202020204" pitchFamily="34" charset="0"/>
              <a:ea typeface="+mj-ea"/>
              <a:cs typeface="Arial" panose="020B0604020202020204" pitchFamily="34" charset="0"/>
            </a:endParaRPr>
          </a:p>
          <a:p>
            <a:pPr lvl="1" eaLnBrk="1" hangingPunct="1"/>
            <a:r>
              <a:rPr lang="zh-CN" altLang="en-US" sz="2400" dirty="0">
                <a:latin typeface="Arial" panose="020B0604020202020204" pitchFamily="34" charset="0"/>
                <a:ea typeface="+mj-ea"/>
                <a:cs typeface="Arial" panose="020B0604020202020204" pitchFamily="34" charset="0"/>
              </a:rPr>
              <a:t>气体体积、压力</a:t>
            </a:r>
            <a:endParaRPr lang="en-US" altLang="zh-CN" sz="2400" dirty="0">
              <a:latin typeface="Arial" panose="020B0604020202020204" pitchFamily="34" charset="0"/>
              <a:ea typeface="+mj-ea"/>
              <a:cs typeface="Arial" panose="020B0604020202020204" pitchFamily="34" charset="0"/>
            </a:endParaRPr>
          </a:p>
          <a:p>
            <a:pPr lvl="1" eaLnBrk="1" hangingPunct="1"/>
            <a:r>
              <a:rPr lang="zh-CN" altLang="en-US" sz="2400" dirty="0">
                <a:latin typeface="Arial" panose="020B0604020202020204" pitchFamily="34" charset="0"/>
                <a:ea typeface="+mj-ea"/>
                <a:cs typeface="Arial" panose="020B0604020202020204" pitchFamily="34" charset="0"/>
              </a:rPr>
              <a:t>溶液的电导率 、折射率、吸光度等</a:t>
            </a:r>
            <a:endParaRPr lang="en-US" altLang="zh-CN" sz="2400" dirty="0">
              <a:latin typeface="Arial" panose="020B0604020202020204" pitchFamily="34" charset="0"/>
              <a:ea typeface="+mj-ea"/>
              <a:cs typeface="Arial" panose="020B0604020202020204" pitchFamily="34" charset="0"/>
            </a:endParaRPr>
          </a:p>
          <a:p>
            <a:pPr lvl="1" eaLnBrk="1" hangingPunct="1"/>
            <a:r>
              <a:rPr lang="zh-CN" altLang="en-US" sz="2400" dirty="0">
                <a:latin typeface="Arial" panose="020B0604020202020204" pitchFamily="34" charset="0"/>
                <a:ea typeface="+mj-ea"/>
                <a:cs typeface="Arial" panose="020B0604020202020204" pitchFamily="34" charset="0"/>
              </a:rPr>
              <a:t>色谱： </a:t>
            </a:r>
            <a:r>
              <a:rPr lang="en-US" altLang="zh-CN" sz="2400" dirty="0">
                <a:latin typeface="Arial" panose="020B0604020202020204" pitchFamily="34" charset="0"/>
                <a:ea typeface="+mj-ea"/>
                <a:cs typeface="Arial" panose="020B0604020202020204" pitchFamily="34" charset="0"/>
              </a:rPr>
              <a:t>HPLC, GC</a:t>
            </a:r>
          </a:p>
          <a:p>
            <a:pPr lvl="1" eaLnBrk="1" hangingPunct="1"/>
            <a:r>
              <a:rPr lang="zh-CN" altLang="en-US" sz="2400" dirty="0">
                <a:latin typeface="Arial" panose="020B0604020202020204" pitchFamily="34" charset="0"/>
                <a:ea typeface="+mj-ea"/>
                <a:cs typeface="Arial" panose="020B0604020202020204" pitchFamily="34" charset="0"/>
              </a:rPr>
              <a:t>分子束，激光等技术</a:t>
            </a:r>
          </a:p>
        </p:txBody>
      </p:sp>
      <p:cxnSp>
        <p:nvCxnSpPr>
          <p:cNvPr id="29703" name="直接连接符 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29705" name="直接连接符 1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sp>
        <p:nvSpPr>
          <p:cNvPr id="29706" name="Text Box 13"/>
          <p:cNvSpPr txBox="1">
            <a:spLocks noChangeArrowheads="1"/>
          </p:cNvSpPr>
          <p:nvPr/>
        </p:nvSpPr>
        <p:spPr bwMode="auto">
          <a:xfrm>
            <a:off x="4897751" y="5204379"/>
            <a:ext cx="2022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spcBef>
                <a:spcPct val="50000"/>
              </a:spcBef>
            </a:pPr>
            <a:r>
              <a:rPr lang="zh-CN" altLang="en-US" dirty="0">
                <a:ea typeface="黑体" pitchFamily="2" charset="-122"/>
              </a:rPr>
              <a:t>多通道反应器</a:t>
            </a:r>
          </a:p>
        </p:txBody>
      </p:sp>
      <p:cxnSp>
        <p:nvCxnSpPr>
          <p:cNvPr id="29707" name="直接连接符 11"/>
          <p:cNvCxnSpPr>
            <a:cxnSpLocks noChangeShapeType="1"/>
          </p:cNvCxnSpPr>
          <p:nvPr/>
        </p:nvCxnSpPr>
        <p:spPr bwMode="auto">
          <a:xfrm>
            <a:off x="0" y="0"/>
            <a:ext cx="0" cy="457200"/>
          </a:xfrm>
          <a:prstGeom prst="line">
            <a:avLst/>
          </a:prstGeom>
          <a:noFill/>
          <a:ln w="0" algn="ctr">
            <a:solidFill>
              <a:srgbClr val="FDFFFF"/>
            </a:solidFill>
            <a:round/>
            <a:headEnd/>
            <a:tailEnd/>
          </a:ln>
          <a:extLst>
            <a:ext uri="{909E8E84-426E-40DD-AFC4-6F175D3DCCD1}">
              <a14:hiddenFill xmlns:a14="http://schemas.microsoft.com/office/drawing/2010/main">
                <a:noFill/>
              </a14:hiddenFill>
            </a:ext>
          </a:extLst>
        </p:spPr>
      </p:cxn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反应速率的测定</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13</a:t>
            </a:fld>
            <a:endParaRPr lang="en-US" altLang="zh-CN" dirty="0">
              <a:solidFill>
                <a:srgbClr val="000000"/>
              </a:solidFill>
            </a:endParaRPr>
          </a:p>
        </p:txBody>
      </p:sp>
      <p:pic>
        <p:nvPicPr>
          <p:cNvPr id="33794" name="Picture 2" descr="https://timgsa.baidu.com/timg?image&amp;quality=80&amp;size=b9999_10000&amp;sec=1512532855121&amp;di=e6729645d889f8580cb6b0aa3c172da6&amp;imgtype=0&amp;src=http%3A%2F%2Fimage.cn.made-in-china.com%2F2f0j01yMBasuKEMvow%2F%25E5%2585%25A8%25E7%25B3%25BB%25E5%2588%2597%25E5%25A4%259A%25E8%2582%25BD%25E5%2590%2588%25E6%2588%2590%25E4%25BB%25AA%2BJBM%25E5%25A4%259A%25E9%2580%259A%25E9%2581%2593.jpg">
            <a:extLst>
              <a:ext uri="{FF2B5EF4-FFF2-40B4-BE49-F238E27FC236}">
                <a16:creationId xmlns:a16="http://schemas.microsoft.com/office/drawing/2014/main" id="{7D350A66-AF82-084C-82AE-34F7906E68A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475" r="9838" b="5160"/>
          <a:stretch/>
        </p:blipFill>
        <p:spPr bwMode="auto">
          <a:xfrm>
            <a:off x="1773994" y="4167324"/>
            <a:ext cx="2922459" cy="22370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4294967295"/>
          </p:nvPr>
        </p:nvSpPr>
        <p:spPr bwMode="auto">
          <a:xfrm>
            <a:off x="70104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FEC6E86-DA7E-4630-BEEB-334F966D05DC}" type="slidenum">
              <a:rPr lang="en-US" altLang="zh-CN"/>
              <a:pPr eaLnBrk="1" hangingPunct="1"/>
              <a:t>14</a:t>
            </a:fld>
            <a:endParaRPr lang="en-US" altLang="zh-CN"/>
          </a:p>
        </p:txBody>
      </p:sp>
      <p:grpSp>
        <p:nvGrpSpPr>
          <p:cNvPr id="49155" name="Group 25"/>
          <p:cNvGrpSpPr>
            <a:grpSpLocks/>
          </p:cNvGrpSpPr>
          <p:nvPr/>
        </p:nvGrpSpPr>
        <p:grpSpPr bwMode="auto">
          <a:xfrm>
            <a:off x="466725" y="1022821"/>
            <a:ext cx="8369300" cy="461963"/>
            <a:chOff x="319" y="482"/>
            <a:chExt cx="5711" cy="291"/>
          </a:xfrm>
        </p:grpSpPr>
        <p:sp>
          <p:nvSpPr>
            <p:cNvPr id="49174" name="Text Box 3"/>
            <p:cNvSpPr txBox="1">
              <a:spLocks noChangeArrowheads="1"/>
            </p:cNvSpPr>
            <p:nvPr/>
          </p:nvSpPr>
          <p:spPr bwMode="auto">
            <a:xfrm>
              <a:off x="319" y="482"/>
              <a:ext cx="571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kumimoji="0" lang="en-US" altLang="zh-CN" dirty="0"/>
                <a:t>Br</a:t>
              </a:r>
              <a:r>
                <a:rPr kumimoji="0" lang="en-US" altLang="zh-CN" baseline="-25000" dirty="0"/>
                <a:t>2</a:t>
              </a:r>
              <a:r>
                <a:rPr kumimoji="0" lang="en-US" altLang="zh-CN" dirty="0"/>
                <a:t> (</a:t>
              </a:r>
              <a:r>
                <a:rPr kumimoji="0" lang="en-US" altLang="zh-CN" i="1" dirty="0" err="1"/>
                <a:t>aq</a:t>
              </a:r>
              <a:r>
                <a:rPr kumimoji="0" lang="en-US" altLang="zh-CN" dirty="0"/>
                <a:t>) + HCOOH (</a:t>
              </a:r>
              <a:r>
                <a:rPr kumimoji="0" lang="en-US" altLang="zh-CN" i="1" dirty="0" err="1"/>
                <a:t>aq</a:t>
              </a:r>
              <a:r>
                <a:rPr kumimoji="0" lang="en-US" altLang="zh-CN" dirty="0"/>
                <a:t>)               2Br</a:t>
              </a:r>
              <a:r>
                <a:rPr kumimoji="0" lang="en-US" altLang="zh-CN" baseline="30000" dirty="0"/>
                <a:t>-</a:t>
              </a:r>
              <a:r>
                <a:rPr kumimoji="0" lang="en-US" altLang="zh-CN" dirty="0"/>
                <a:t> (</a:t>
              </a:r>
              <a:r>
                <a:rPr kumimoji="0" lang="en-US" altLang="zh-CN" i="1" dirty="0" err="1"/>
                <a:t>aq</a:t>
              </a:r>
              <a:r>
                <a:rPr kumimoji="0" lang="en-US" altLang="zh-CN" dirty="0"/>
                <a:t>) + 2H</a:t>
              </a:r>
              <a:r>
                <a:rPr kumimoji="0" lang="en-US" altLang="zh-CN" baseline="30000" dirty="0"/>
                <a:t>+</a:t>
              </a:r>
              <a:r>
                <a:rPr kumimoji="0" lang="en-US" altLang="zh-CN" dirty="0"/>
                <a:t> (</a:t>
              </a:r>
              <a:r>
                <a:rPr kumimoji="0" lang="en-US" altLang="zh-CN" i="1" dirty="0" err="1"/>
                <a:t>aq</a:t>
              </a:r>
              <a:r>
                <a:rPr kumimoji="0" lang="en-US" altLang="zh-CN" dirty="0"/>
                <a:t>) + CO</a:t>
              </a:r>
              <a:r>
                <a:rPr kumimoji="0" lang="en-US" altLang="zh-CN" baseline="-25000" dirty="0"/>
                <a:t>2</a:t>
              </a:r>
              <a:r>
                <a:rPr kumimoji="0" lang="en-US" altLang="zh-CN" dirty="0"/>
                <a:t> (</a:t>
              </a:r>
              <a:r>
                <a:rPr kumimoji="0" lang="en-US" altLang="zh-CN" i="1" dirty="0"/>
                <a:t>g</a:t>
              </a:r>
              <a:r>
                <a:rPr kumimoji="0" lang="en-US" altLang="zh-CN" dirty="0"/>
                <a:t>)</a:t>
              </a:r>
            </a:p>
          </p:txBody>
        </p:sp>
        <p:sp>
          <p:nvSpPr>
            <p:cNvPr id="49175" name="Line 4"/>
            <p:cNvSpPr>
              <a:spLocks noChangeShapeType="1"/>
            </p:cNvSpPr>
            <p:nvPr/>
          </p:nvSpPr>
          <p:spPr bwMode="auto">
            <a:xfrm>
              <a:off x="2641" y="639"/>
              <a:ext cx="52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49156" name="Picture 5" descr="CHA56013"/>
          <p:cNvPicPr>
            <a:picLocks noChangeAspect="1" noChangeArrowheads="1"/>
          </p:cNvPicPr>
          <p:nvPr/>
        </p:nvPicPr>
        <p:blipFill>
          <a:blip r:embed="rId2">
            <a:extLst>
              <a:ext uri="{28A0092B-C50C-407E-A947-70E740481C1C}">
                <a14:useLocalDpi xmlns:a14="http://schemas.microsoft.com/office/drawing/2010/main" val="0"/>
              </a:ext>
            </a:extLst>
          </a:blip>
          <a:srcRect t="12784" b="12784"/>
          <a:stretch>
            <a:fillRect/>
          </a:stretch>
        </p:blipFill>
        <p:spPr bwMode="auto">
          <a:xfrm>
            <a:off x="1187450" y="1607691"/>
            <a:ext cx="6754813" cy="196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157" name="Group 24"/>
          <p:cNvGrpSpPr>
            <a:grpSpLocks/>
          </p:cNvGrpSpPr>
          <p:nvPr/>
        </p:nvGrpSpPr>
        <p:grpSpPr bwMode="auto">
          <a:xfrm>
            <a:off x="2771775" y="3573019"/>
            <a:ext cx="3505200" cy="461963"/>
            <a:chOff x="1924" y="1954"/>
            <a:chExt cx="2392" cy="291"/>
          </a:xfrm>
        </p:grpSpPr>
        <p:sp>
          <p:nvSpPr>
            <p:cNvPr id="49172" name="Line 7"/>
            <p:cNvSpPr>
              <a:spLocks noChangeShapeType="1"/>
            </p:cNvSpPr>
            <p:nvPr/>
          </p:nvSpPr>
          <p:spPr bwMode="auto">
            <a:xfrm>
              <a:off x="1924" y="2226"/>
              <a:ext cx="239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73" name="Text Box 8"/>
            <p:cNvSpPr txBox="1">
              <a:spLocks noChangeArrowheads="1"/>
            </p:cNvSpPr>
            <p:nvPr/>
          </p:nvSpPr>
          <p:spPr bwMode="auto">
            <a:xfrm>
              <a:off x="2827" y="1954"/>
              <a:ext cx="55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i="1">
                  <a:latin typeface="Arial" charset="0"/>
                </a:rPr>
                <a:t>time</a:t>
              </a:r>
            </a:p>
          </p:txBody>
        </p:sp>
      </p:grpSp>
      <p:grpSp>
        <p:nvGrpSpPr>
          <p:cNvPr id="49158" name="Group 27"/>
          <p:cNvGrpSpPr>
            <a:grpSpLocks/>
          </p:cNvGrpSpPr>
          <p:nvPr/>
        </p:nvGrpSpPr>
        <p:grpSpPr bwMode="auto">
          <a:xfrm>
            <a:off x="302642" y="4078288"/>
            <a:ext cx="4197350" cy="2676926"/>
            <a:chOff x="156" y="2448"/>
            <a:chExt cx="2864" cy="1740"/>
          </a:xfrm>
        </p:grpSpPr>
        <p:sp>
          <p:nvSpPr>
            <p:cNvPr id="974857" name="Text Box 9"/>
            <p:cNvSpPr txBox="1">
              <a:spLocks noChangeArrowheads="1"/>
            </p:cNvSpPr>
            <p:nvPr/>
          </p:nvSpPr>
          <p:spPr bwMode="auto">
            <a:xfrm>
              <a:off x="156" y="3408"/>
              <a:ext cx="729" cy="260"/>
            </a:xfrm>
            <a:prstGeom prst="rect">
              <a:avLst/>
            </a:prstGeom>
            <a:noFill/>
            <a:ln w="9525">
              <a:noFill/>
              <a:miter lim="800000"/>
              <a:headEnd/>
              <a:tailEnd/>
            </a:ln>
            <a:effectLst/>
          </p:spPr>
          <p:txBody>
            <a:bodyPr wrap="none">
              <a:spAutoFit/>
            </a:bodyPr>
            <a:lstStyle/>
            <a:p>
              <a:pPr>
                <a:defRPr/>
              </a:pPr>
              <a:r>
                <a:rPr kumimoji="0" lang="en-US" altLang="zh-CN" sz="2000">
                  <a:latin typeface="Arial" charset="0"/>
                </a:rPr>
                <a:t>393 nm</a:t>
              </a:r>
            </a:p>
          </p:txBody>
        </p:sp>
        <p:pic>
          <p:nvPicPr>
            <p:cNvPr id="49165" name="Picture 11" descr="BD16666_"/>
            <p:cNvPicPr>
              <a:picLocks noChangeAspect="1" noChangeArrowheads="1"/>
            </p:cNvPicPr>
            <p:nvPr/>
          </p:nvPicPr>
          <p:blipFill>
            <a:blip r:embed="rId3" cstate="print">
              <a:extLst>
                <a:ext uri="{28A0092B-C50C-407E-A947-70E740481C1C}">
                  <a14:useLocalDpi xmlns:a14="http://schemas.microsoft.com/office/drawing/2010/main" val="0"/>
                </a:ext>
              </a:extLst>
            </a:blip>
            <a:srcRect l="13771" r="13771" b="15384"/>
            <a:stretch>
              <a:fillRect/>
            </a:stretch>
          </p:blipFill>
          <p:spPr bwMode="auto">
            <a:xfrm>
              <a:off x="301" y="2936"/>
              <a:ext cx="413"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166" name="Picture 12" descr="HM00027_"/>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6" y="2448"/>
              <a:ext cx="858"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7" name="Line 13"/>
            <p:cNvSpPr>
              <a:spLocks noChangeShapeType="1"/>
            </p:cNvSpPr>
            <p:nvPr/>
          </p:nvSpPr>
          <p:spPr bwMode="auto">
            <a:xfrm>
              <a:off x="771" y="3216"/>
              <a:ext cx="17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4862" name="Text Box 14"/>
            <p:cNvSpPr txBox="1">
              <a:spLocks noChangeArrowheads="1"/>
            </p:cNvSpPr>
            <p:nvPr/>
          </p:nvSpPr>
          <p:spPr bwMode="auto">
            <a:xfrm>
              <a:off x="285" y="3600"/>
              <a:ext cx="495" cy="260"/>
            </a:xfrm>
            <a:prstGeom prst="rect">
              <a:avLst/>
            </a:prstGeom>
            <a:noFill/>
            <a:ln w="9525">
              <a:noFill/>
              <a:miter lim="800000"/>
              <a:headEnd/>
              <a:tailEnd/>
            </a:ln>
            <a:effectLst/>
          </p:spPr>
          <p:txBody>
            <a:bodyPr wrap="none">
              <a:spAutoFit/>
            </a:bodyPr>
            <a:lstStyle/>
            <a:p>
              <a:pPr>
                <a:defRPr/>
              </a:pPr>
              <a:r>
                <a:rPr kumimoji="0" lang="en-US" altLang="zh-CN" sz="2000">
                  <a:latin typeface="Arial" charset="0"/>
                </a:rPr>
                <a:t>light</a:t>
              </a:r>
            </a:p>
          </p:txBody>
        </p:sp>
        <p:sp>
          <p:nvSpPr>
            <p:cNvPr id="49169" name="Rectangle 15"/>
            <p:cNvSpPr>
              <a:spLocks noChangeArrowheads="1"/>
            </p:cNvSpPr>
            <p:nvPr/>
          </p:nvSpPr>
          <p:spPr bwMode="auto">
            <a:xfrm>
              <a:off x="2522" y="3016"/>
              <a:ext cx="104" cy="384"/>
            </a:xfrm>
            <a:prstGeom prst="rect">
              <a:avLst/>
            </a:prstGeom>
            <a:solidFill>
              <a:srgbClr val="66FFFF"/>
            </a:solidFill>
            <a:ln w="2857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974864" name="Text Box 16"/>
            <p:cNvSpPr txBox="1">
              <a:spLocks noChangeArrowheads="1"/>
            </p:cNvSpPr>
            <p:nvPr/>
          </p:nvSpPr>
          <p:spPr bwMode="auto">
            <a:xfrm>
              <a:off x="2184" y="3408"/>
              <a:ext cx="836" cy="260"/>
            </a:xfrm>
            <a:prstGeom prst="rect">
              <a:avLst/>
            </a:prstGeom>
            <a:noFill/>
            <a:ln w="9525">
              <a:noFill/>
              <a:miter lim="800000"/>
              <a:headEnd/>
              <a:tailEnd/>
            </a:ln>
            <a:effectLst/>
          </p:spPr>
          <p:txBody>
            <a:bodyPr wrap="none">
              <a:spAutoFit/>
            </a:bodyPr>
            <a:lstStyle/>
            <a:p>
              <a:pPr>
                <a:defRPr/>
              </a:pPr>
              <a:r>
                <a:rPr kumimoji="0" lang="en-US" altLang="zh-CN" sz="2000">
                  <a:latin typeface="Arial" charset="0"/>
                </a:rPr>
                <a:t>Detector</a:t>
              </a:r>
            </a:p>
          </p:txBody>
        </p:sp>
        <p:sp>
          <p:nvSpPr>
            <p:cNvPr id="49171" name="Text Box 17"/>
            <p:cNvSpPr txBox="1">
              <a:spLocks noChangeArrowheads="1"/>
            </p:cNvSpPr>
            <p:nvPr/>
          </p:nvSpPr>
          <p:spPr bwMode="auto">
            <a:xfrm>
              <a:off x="672" y="3888"/>
              <a:ext cx="2221"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latin typeface="Symbol" pitchFamily="18" charset="2"/>
                </a:rPr>
                <a:t>D(</a:t>
              </a:r>
              <a:r>
                <a:rPr kumimoji="0" lang="en-US" altLang="zh-CN">
                  <a:latin typeface="Arial" charset="0"/>
                </a:rPr>
                <a:t>Br</a:t>
              </a:r>
              <a:r>
                <a:rPr kumimoji="0" lang="en-US" altLang="zh-CN" baseline="-25000">
                  <a:latin typeface="Arial" charset="0"/>
                </a:rPr>
                <a:t>2</a:t>
              </a:r>
              <a:r>
                <a:rPr kumimoji="0" lang="en-US" altLang="zh-CN">
                  <a:latin typeface="Arial" charset="0"/>
                </a:rPr>
                <a:t>) </a:t>
              </a:r>
              <a:r>
                <a:rPr kumimoji="0" lang="en-US" altLang="zh-CN">
                  <a:latin typeface="Symbol" pitchFamily="18" charset="2"/>
                  <a:sym typeface="Symbol" pitchFamily="18" charset="2"/>
                </a:rPr>
                <a:t></a:t>
              </a:r>
              <a:r>
                <a:rPr kumimoji="0" lang="en-US" altLang="zh-CN">
                  <a:latin typeface="Arial" charset="0"/>
                </a:rPr>
                <a:t> </a:t>
              </a:r>
              <a:r>
                <a:rPr kumimoji="0" lang="en-US" altLang="zh-CN">
                  <a:latin typeface="Symbol" pitchFamily="18" charset="2"/>
                </a:rPr>
                <a:t>D</a:t>
              </a:r>
              <a:r>
                <a:rPr kumimoji="0" lang="en-US" altLang="zh-CN">
                  <a:latin typeface="Arial" charset="0"/>
                </a:rPr>
                <a:t>Absorption</a:t>
              </a:r>
            </a:p>
          </p:txBody>
        </p:sp>
      </p:grpSp>
      <p:grpSp>
        <p:nvGrpSpPr>
          <p:cNvPr id="49159" name="Group 26"/>
          <p:cNvGrpSpPr>
            <a:grpSpLocks/>
          </p:cNvGrpSpPr>
          <p:nvPr/>
        </p:nvGrpSpPr>
        <p:grpSpPr bwMode="auto">
          <a:xfrm>
            <a:off x="4924425" y="4178300"/>
            <a:ext cx="3810000" cy="2451100"/>
            <a:chOff x="3360" y="2496"/>
            <a:chExt cx="2600" cy="1680"/>
          </a:xfrm>
        </p:grpSpPr>
        <p:pic>
          <p:nvPicPr>
            <p:cNvPr id="49160" name="Picture 20" descr="CHA560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0" y="2496"/>
              <a:ext cx="2600" cy="1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1" name="Text Box 21"/>
            <p:cNvSpPr txBox="1">
              <a:spLocks noChangeArrowheads="1"/>
            </p:cNvSpPr>
            <p:nvPr/>
          </p:nvSpPr>
          <p:spPr bwMode="auto">
            <a:xfrm rot="16200000">
              <a:off x="3953" y="3071"/>
              <a:ext cx="7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2000">
                  <a:latin typeface="Arial" charset="0"/>
                </a:rPr>
                <a:t>393 nm</a:t>
              </a:r>
            </a:p>
          </p:txBody>
        </p:sp>
        <p:sp>
          <p:nvSpPr>
            <p:cNvPr id="49162" name="Line 22"/>
            <p:cNvSpPr>
              <a:spLocks noChangeShapeType="1"/>
            </p:cNvSpPr>
            <p:nvPr/>
          </p:nvSpPr>
          <p:spPr bwMode="auto">
            <a:xfrm flipV="1">
              <a:off x="4328" y="2604"/>
              <a:ext cx="0" cy="28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9163" name="Text Box 23"/>
            <p:cNvSpPr txBox="1">
              <a:spLocks noChangeArrowheads="1"/>
            </p:cNvSpPr>
            <p:nvPr/>
          </p:nvSpPr>
          <p:spPr bwMode="auto">
            <a:xfrm>
              <a:off x="4944" y="2569"/>
              <a:ext cx="816" cy="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latin typeface="Arial" charset="0"/>
                </a:rPr>
                <a:t>Br</a:t>
              </a:r>
              <a:r>
                <a:rPr kumimoji="0" lang="en-US" altLang="zh-CN" baseline="-25000">
                  <a:latin typeface="Arial" charset="0"/>
                </a:rPr>
                <a:t>2</a:t>
              </a:r>
              <a:r>
                <a:rPr kumimoji="0" lang="en-US" altLang="zh-CN">
                  <a:latin typeface="Arial" charset="0"/>
                </a:rPr>
                <a:t> </a:t>
              </a:r>
              <a:r>
                <a:rPr kumimoji="0" lang="en-US" altLang="zh-CN" sz="2000">
                  <a:latin typeface="Arial" charset="0"/>
                </a:rPr>
                <a:t>(</a:t>
              </a:r>
              <a:r>
                <a:rPr kumimoji="0" lang="en-US" altLang="zh-CN" sz="2000" i="1">
                  <a:latin typeface="Arial" charset="0"/>
                </a:rPr>
                <a:t>aq</a:t>
              </a:r>
              <a:r>
                <a:rPr kumimoji="0" lang="en-US" altLang="zh-CN" sz="2000">
                  <a:latin typeface="Arial" charset="0"/>
                </a:rPr>
                <a:t>)</a:t>
              </a:r>
            </a:p>
          </p:txBody>
        </p:sp>
      </p:grpSp>
      <p:sp>
        <p:nvSpPr>
          <p:cNvPr id="24" name="矩形 2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5"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反应速率的测定</a:t>
            </a:r>
          </a:p>
        </p:txBody>
      </p:sp>
      <p:sp>
        <p:nvSpPr>
          <p:cNvPr id="2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14</a:t>
            </a:fld>
            <a:endParaRPr lang="en-US" altLang="zh-CN" dirty="0">
              <a:solidFill>
                <a:srgbClr val="000000"/>
              </a:solidFill>
            </a:endParaRPr>
          </a:p>
        </p:txBody>
      </p:sp>
    </p:spTree>
    <p:extLst>
      <p:ext uri="{BB962C8B-B14F-4D97-AF65-F5344CB8AC3E}">
        <p14:creationId xmlns:p14="http://schemas.microsoft.com/office/powerpoint/2010/main" val="66450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3" name="Group 26"/>
          <p:cNvGrpSpPr>
            <a:grpSpLocks/>
          </p:cNvGrpSpPr>
          <p:nvPr/>
        </p:nvGrpSpPr>
        <p:grpSpPr bwMode="auto">
          <a:xfrm>
            <a:off x="147513" y="1066800"/>
            <a:ext cx="8816975" cy="461963"/>
            <a:chOff x="170" y="512"/>
            <a:chExt cx="6017" cy="291"/>
          </a:xfrm>
        </p:grpSpPr>
        <p:sp>
          <p:nvSpPr>
            <p:cNvPr id="975875" name="Text Box 3"/>
            <p:cNvSpPr txBox="1">
              <a:spLocks noChangeArrowheads="1"/>
            </p:cNvSpPr>
            <p:nvPr/>
          </p:nvSpPr>
          <p:spPr bwMode="auto">
            <a:xfrm>
              <a:off x="170" y="512"/>
              <a:ext cx="6017" cy="291"/>
            </a:xfrm>
            <a:prstGeom prst="rect">
              <a:avLst/>
            </a:prstGeom>
            <a:noFill/>
            <a:ln w="9525">
              <a:noFill/>
              <a:miter lim="800000"/>
              <a:headEnd/>
              <a:tailEnd/>
            </a:ln>
            <a:effectLst/>
          </p:spPr>
          <p:txBody>
            <a:bodyPr>
              <a:spAutoFit/>
            </a:bodyPr>
            <a:lstStyle/>
            <a:p>
              <a:pPr algn="ctr">
                <a:defRPr/>
              </a:pPr>
              <a:r>
                <a:rPr kumimoji="0" lang="en-US" altLang="zh-CN" dirty="0" err="1"/>
                <a:t>Br</a:t>
              </a:r>
              <a:r>
                <a:rPr kumimoji="0" lang="en-US" altLang="zh-CN" baseline="-25000" dirty="0" err="1"/>
                <a:t>2</a:t>
              </a:r>
              <a:r>
                <a:rPr kumimoji="0" lang="en-US" altLang="zh-CN" dirty="0"/>
                <a:t> (</a:t>
              </a:r>
              <a:r>
                <a:rPr kumimoji="0" lang="en-US" altLang="zh-CN" i="1" dirty="0" err="1"/>
                <a:t>aq</a:t>
              </a:r>
              <a:r>
                <a:rPr kumimoji="0" lang="en-US" altLang="zh-CN" dirty="0"/>
                <a:t>) + </a:t>
              </a:r>
              <a:r>
                <a:rPr kumimoji="0" lang="en-US" altLang="zh-CN" dirty="0" err="1"/>
                <a:t>HCOOH</a:t>
              </a:r>
              <a:r>
                <a:rPr kumimoji="0" lang="en-US" altLang="zh-CN" dirty="0"/>
                <a:t> (</a:t>
              </a:r>
              <a:r>
                <a:rPr kumimoji="0" lang="en-US" altLang="zh-CN" i="1" dirty="0" err="1"/>
                <a:t>aq</a:t>
              </a:r>
              <a:r>
                <a:rPr kumimoji="0" lang="en-US" altLang="zh-CN" dirty="0"/>
                <a:t>)              </a:t>
              </a:r>
              <a:r>
                <a:rPr kumimoji="0" lang="en-US" altLang="zh-CN" dirty="0" err="1"/>
                <a:t>2Br</a:t>
              </a:r>
              <a:r>
                <a:rPr kumimoji="0" lang="en-US" altLang="zh-CN" baseline="30000" dirty="0"/>
                <a:t>-</a:t>
              </a:r>
              <a:r>
                <a:rPr kumimoji="0" lang="en-US" altLang="zh-CN" dirty="0"/>
                <a:t> (</a:t>
              </a:r>
              <a:r>
                <a:rPr kumimoji="0" lang="en-US" altLang="zh-CN" i="1" dirty="0" err="1"/>
                <a:t>aq</a:t>
              </a:r>
              <a:r>
                <a:rPr kumimoji="0" lang="en-US" altLang="zh-CN" dirty="0"/>
                <a:t>) + </a:t>
              </a:r>
              <a:r>
                <a:rPr kumimoji="0" lang="en-US" altLang="zh-CN" dirty="0" err="1"/>
                <a:t>2H</a:t>
              </a:r>
              <a:r>
                <a:rPr kumimoji="0" lang="en-US" altLang="zh-CN" baseline="30000" dirty="0"/>
                <a:t>+</a:t>
              </a:r>
              <a:r>
                <a:rPr kumimoji="0" lang="en-US" altLang="zh-CN" dirty="0"/>
                <a:t> (</a:t>
              </a:r>
              <a:r>
                <a:rPr kumimoji="0" lang="en-US" altLang="zh-CN" i="1" dirty="0" err="1"/>
                <a:t>aq</a:t>
              </a:r>
              <a:r>
                <a:rPr kumimoji="0" lang="en-US" altLang="zh-CN" dirty="0"/>
                <a:t>) + CO</a:t>
              </a:r>
              <a:r>
                <a:rPr kumimoji="0" lang="en-US" altLang="zh-CN" baseline="-25000" dirty="0"/>
                <a:t>2</a:t>
              </a:r>
              <a:r>
                <a:rPr kumimoji="0" lang="en-US" altLang="zh-CN" dirty="0"/>
                <a:t> (</a:t>
              </a:r>
              <a:r>
                <a:rPr kumimoji="0" lang="en-US" altLang="zh-CN" i="1" dirty="0"/>
                <a:t>g</a:t>
              </a:r>
              <a:r>
                <a:rPr kumimoji="0" lang="en-US" altLang="zh-CN" dirty="0"/>
                <a:t>)</a:t>
              </a:r>
            </a:p>
          </p:txBody>
        </p:sp>
        <p:sp>
          <p:nvSpPr>
            <p:cNvPr id="10261" name="Line 4"/>
            <p:cNvSpPr>
              <a:spLocks noChangeShapeType="1"/>
            </p:cNvSpPr>
            <p:nvPr/>
          </p:nvSpPr>
          <p:spPr bwMode="auto">
            <a:xfrm>
              <a:off x="2620" y="662"/>
              <a:ext cx="52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975877" name="Picture 5" descr="CHA56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060575"/>
            <a:ext cx="6443662"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6"/>
          <p:cNvGrpSpPr>
            <a:grpSpLocks/>
          </p:cNvGrpSpPr>
          <p:nvPr/>
        </p:nvGrpSpPr>
        <p:grpSpPr bwMode="auto">
          <a:xfrm>
            <a:off x="4487475" y="2739480"/>
            <a:ext cx="1998235" cy="1749374"/>
            <a:chOff x="2777" y="960"/>
            <a:chExt cx="1111" cy="993"/>
          </a:xfrm>
        </p:grpSpPr>
        <p:grpSp>
          <p:nvGrpSpPr>
            <p:cNvPr id="10256" name="Group 7"/>
            <p:cNvGrpSpPr>
              <a:grpSpLocks/>
            </p:cNvGrpSpPr>
            <p:nvPr/>
          </p:nvGrpSpPr>
          <p:grpSpPr bwMode="auto">
            <a:xfrm>
              <a:off x="2777" y="1352"/>
              <a:ext cx="390" cy="601"/>
              <a:chOff x="2719" y="1344"/>
              <a:chExt cx="390" cy="601"/>
            </a:xfrm>
          </p:grpSpPr>
          <p:sp>
            <p:nvSpPr>
              <p:cNvPr id="10258" name="Line 8"/>
              <p:cNvSpPr>
                <a:spLocks noChangeShapeType="1"/>
              </p:cNvSpPr>
              <p:nvPr/>
            </p:nvSpPr>
            <p:spPr bwMode="auto">
              <a:xfrm flipH="1" flipV="1">
                <a:off x="2880" y="1344"/>
                <a:ext cx="6" cy="357"/>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75881" name="Text Box 9"/>
              <p:cNvSpPr txBox="1">
                <a:spLocks noChangeArrowheads="1"/>
              </p:cNvSpPr>
              <p:nvPr/>
            </p:nvSpPr>
            <p:spPr bwMode="auto">
              <a:xfrm>
                <a:off x="2719" y="1718"/>
                <a:ext cx="390" cy="227"/>
              </a:xfrm>
              <a:prstGeom prst="rect">
                <a:avLst/>
              </a:prstGeom>
              <a:noFill/>
              <a:ln w="9525">
                <a:noFill/>
                <a:miter lim="800000"/>
                <a:headEnd/>
                <a:tailEnd/>
              </a:ln>
              <a:effectLst/>
            </p:spPr>
            <p:txBody>
              <a:bodyPr wrap="none">
                <a:spAutoFit/>
              </a:bodyPr>
              <a:lstStyle/>
              <a:p>
                <a:pPr algn="ctr">
                  <a:defRPr/>
                </a:pPr>
                <a:r>
                  <a:rPr kumimoji="0" lang="zh-CN" altLang="en-US" sz="2000" dirty="0">
                    <a:solidFill>
                      <a:srgbClr val="FF0000"/>
                    </a:solidFill>
                    <a:latin typeface="Arial" charset="0"/>
                  </a:rPr>
                  <a:t>斜率</a:t>
                </a:r>
                <a:endParaRPr kumimoji="0" lang="en-US" altLang="zh-CN" sz="2000" dirty="0">
                  <a:solidFill>
                    <a:srgbClr val="FF0000"/>
                  </a:solidFill>
                  <a:latin typeface="Arial" charset="0"/>
                </a:endParaRPr>
              </a:p>
            </p:txBody>
          </p:sp>
        </p:grpSp>
        <p:sp>
          <p:nvSpPr>
            <p:cNvPr id="10257" name="Oval 10"/>
            <p:cNvSpPr>
              <a:spLocks noChangeArrowheads="1"/>
            </p:cNvSpPr>
            <p:nvPr/>
          </p:nvSpPr>
          <p:spPr bwMode="auto">
            <a:xfrm>
              <a:off x="3120" y="960"/>
              <a:ext cx="768" cy="38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grpSp>
        <p:nvGrpSpPr>
          <p:cNvPr id="5" name="Group 11"/>
          <p:cNvGrpSpPr>
            <a:grpSpLocks/>
          </p:cNvGrpSpPr>
          <p:nvPr/>
        </p:nvGrpSpPr>
        <p:grpSpPr bwMode="auto">
          <a:xfrm>
            <a:off x="5813005" y="3357563"/>
            <a:ext cx="1999084" cy="1799788"/>
            <a:chOff x="2775" y="960"/>
            <a:chExt cx="1113" cy="985"/>
          </a:xfrm>
        </p:grpSpPr>
        <p:sp>
          <p:nvSpPr>
            <p:cNvPr id="975886" name="Text Box 14"/>
            <p:cNvSpPr txBox="1">
              <a:spLocks noChangeArrowheads="1"/>
            </p:cNvSpPr>
            <p:nvPr/>
          </p:nvSpPr>
          <p:spPr bwMode="auto">
            <a:xfrm>
              <a:off x="2775" y="1726"/>
              <a:ext cx="390" cy="219"/>
            </a:xfrm>
            <a:prstGeom prst="rect">
              <a:avLst/>
            </a:prstGeom>
            <a:noFill/>
            <a:ln w="9525">
              <a:noFill/>
              <a:miter lim="800000"/>
              <a:headEnd/>
              <a:tailEnd/>
            </a:ln>
            <a:effectLst/>
          </p:spPr>
          <p:txBody>
            <a:bodyPr wrap="none">
              <a:spAutoFit/>
            </a:bodyPr>
            <a:lstStyle/>
            <a:p>
              <a:pPr algn="ctr">
                <a:defRPr/>
              </a:pPr>
              <a:r>
                <a:rPr kumimoji="0" lang="zh-CN" altLang="en-US" sz="2000" dirty="0">
                  <a:solidFill>
                    <a:srgbClr val="FF0000"/>
                  </a:solidFill>
                  <a:latin typeface="Arial" charset="0"/>
                </a:rPr>
                <a:t>斜率</a:t>
              </a:r>
              <a:endParaRPr kumimoji="0" lang="en-US" altLang="zh-CN" sz="2000" dirty="0">
                <a:solidFill>
                  <a:srgbClr val="FF0000"/>
                </a:solidFill>
                <a:latin typeface="Arial" charset="0"/>
              </a:endParaRPr>
            </a:p>
          </p:txBody>
        </p:sp>
        <p:sp>
          <p:nvSpPr>
            <p:cNvPr id="10253" name="Oval 15"/>
            <p:cNvSpPr>
              <a:spLocks noChangeArrowheads="1"/>
            </p:cNvSpPr>
            <p:nvPr/>
          </p:nvSpPr>
          <p:spPr bwMode="auto">
            <a:xfrm>
              <a:off x="3120" y="960"/>
              <a:ext cx="768" cy="38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grpSp>
        <p:nvGrpSpPr>
          <p:cNvPr id="7" name="Group 16"/>
          <p:cNvGrpSpPr>
            <a:grpSpLocks/>
          </p:cNvGrpSpPr>
          <p:nvPr/>
        </p:nvGrpSpPr>
        <p:grpSpPr bwMode="auto">
          <a:xfrm>
            <a:off x="7092138" y="3789363"/>
            <a:ext cx="1943909" cy="1808272"/>
            <a:chOff x="2768" y="960"/>
            <a:chExt cx="1120" cy="984"/>
          </a:xfrm>
        </p:grpSpPr>
        <p:sp>
          <p:nvSpPr>
            <p:cNvPr id="975891" name="Text Box 19"/>
            <p:cNvSpPr txBox="1">
              <a:spLocks noChangeArrowheads="1"/>
            </p:cNvSpPr>
            <p:nvPr/>
          </p:nvSpPr>
          <p:spPr bwMode="auto">
            <a:xfrm>
              <a:off x="2768" y="1726"/>
              <a:ext cx="404" cy="218"/>
            </a:xfrm>
            <a:prstGeom prst="rect">
              <a:avLst/>
            </a:prstGeom>
            <a:noFill/>
            <a:ln w="9525">
              <a:noFill/>
              <a:miter lim="800000"/>
              <a:headEnd/>
              <a:tailEnd/>
            </a:ln>
            <a:effectLst/>
          </p:spPr>
          <p:txBody>
            <a:bodyPr wrap="none">
              <a:spAutoFit/>
            </a:bodyPr>
            <a:lstStyle/>
            <a:p>
              <a:pPr algn="ctr">
                <a:defRPr/>
              </a:pPr>
              <a:r>
                <a:rPr kumimoji="0" lang="zh-CN" altLang="en-US" sz="2000" dirty="0">
                  <a:solidFill>
                    <a:srgbClr val="FF0000"/>
                  </a:solidFill>
                  <a:latin typeface="Arial" charset="0"/>
                </a:rPr>
                <a:t>斜率</a:t>
              </a:r>
              <a:endParaRPr kumimoji="0" lang="en-US" altLang="zh-CN" sz="2000" dirty="0">
                <a:solidFill>
                  <a:srgbClr val="FF0000"/>
                </a:solidFill>
                <a:latin typeface="Arial" charset="0"/>
              </a:endParaRPr>
            </a:p>
          </p:txBody>
        </p:sp>
        <p:sp>
          <p:nvSpPr>
            <p:cNvPr id="10249" name="Oval 20"/>
            <p:cNvSpPr>
              <a:spLocks noChangeArrowheads="1"/>
            </p:cNvSpPr>
            <p:nvPr/>
          </p:nvSpPr>
          <p:spPr bwMode="auto">
            <a:xfrm>
              <a:off x="3120" y="960"/>
              <a:ext cx="768" cy="384"/>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graphicFrame>
        <p:nvGraphicFramePr>
          <p:cNvPr id="10242" name="Object 0"/>
          <p:cNvGraphicFramePr>
            <a:graphicFrameLocks noChangeAspect="1"/>
          </p:cNvGraphicFramePr>
          <p:nvPr/>
        </p:nvGraphicFramePr>
        <p:xfrm>
          <a:off x="107950" y="2636838"/>
          <a:ext cx="2286000" cy="3070225"/>
        </p:xfrm>
        <a:graphic>
          <a:graphicData uri="http://schemas.openxmlformats.org/presentationml/2006/ole">
            <mc:AlternateContent xmlns:mc="http://schemas.openxmlformats.org/markup-compatibility/2006">
              <mc:Choice xmlns:v="urn:schemas-microsoft-com:vml" Requires="v">
                <p:oleObj name="Photo Editor Photo" r:id="rId3" imgW="10612331" imgH="7028571" progId="">
                  <p:embed/>
                </p:oleObj>
              </mc:Choice>
              <mc:Fallback>
                <p:oleObj name="Photo Editor Photo" r:id="rId3" imgW="10612331" imgH="7028571" progId="">
                  <p:embed/>
                  <p:pic>
                    <p:nvPicPr>
                      <p:cNvPr id="10242" name="Object 0"/>
                      <p:cNvPicPr>
                        <a:picLocks noChangeAspect="1" noChangeArrowheads="1"/>
                      </p:cNvPicPr>
                      <p:nvPr/>
                    </p:nvPicPr>
                    <p:blipFill>
                      <a:blip r:embed="rId4">
                        <a:lum bright="6000"/>
                        <a:extLst>
                          <a:ext uri="{28A0092B-C50C-407E-A947-70E740481C1C}">
                            <a14:useLocalDpi xmlns:a14="http://schemas.microsoft.com/office/drawing/2010/main" val="0"/>
                          </a:ext>
                        </a:extLst>
                      </a:blip>
                      <a:srcRect t="16913" r="60315" b="2602"/>
                      <a:stretch>
                        <a:fillRect/>
                      </a:stretch>
                    </p:blipFill>
                    <p:spPr bwMode="auto">
                      <a:xfrm>
                        <a:off x="107950" y="2636838"/>
                        <a:ext cx="2286000" cy="307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3"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反应速率的测定</a:t>
            </a:r>
          </a:p>
        </p:txBody>
      </p:sp>
      <p:sp>
        <p:nvSpPr>
          <p:cNvPr id="2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15</a:t>
            </a:fld>
            <a:endParaRPr lang="en-US" altLang="zh-CN" dirty="0">
              <a:solidFill>
                <a:srgbClr val="000000"/>
              </a:solidFill>
            </a:endParaRPr>
          </a:p>
        </p:txBody>
      </p:sp>
      <p:sp>
        <p:nvSpPr>
          <p:cNvPr id="25" name="Line 8">
            <a:extLst>
              <a:ext uri="{FF2B5EF4-FFF2-40B4-BE49-F238E27FC236}">
                <a16:creationId xmlns:a16="http://schemas.microsoft.com/office/drawing/2014/main" id="{49F9A8F0-C2AE-7745-8F74-333E14C23975}"/>
              </a:ext>
            </a:extLst>
          </p:cNvPr>
          <p:cNvSpPr>
            <a:spLocks noChangeShapeType="1"/>
          </p:cNvSpPr>
          <p:nvPr/>
        </p:nvSpPr>
        <p:spPr bwMode="auto">
          <a:xfrm flipH="1" flipV="1">
            <a:off x="6113931" y="4074834"/>
            <a:ext cx="10792" cy="62892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 name="Line 8">
            <a:extLst>
              <a:ext uri="{FF2B5EF4-FFF2-40B4-BE49-F238E27FC236}">
                <a16:creationId xmlns:a16="http://schemas.microsoft.com/office/drawing/2014/main" id="{68830E26-ABBC-AE45-9088-AE11221EE5ED}"/>
              </a:ext>
            </a:extLst>
          </p:cNvPr>
          <p:cNvSpPr>
            <a:spLocks noChangeShapeType="1"/>
          </p:cNvSpPr>
          <p:nvPr/>
        </p:nvSpPr>
        <p:spPr bwMode="auto">
          <a:xfrm flipH="1" flipV="1">
            <a:off x="7438498" y="4506076"/>
            <a:ext cx="10792" cy="62892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2671826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descr="CHA56016"/>
          <p:cNvPicPr>
            <a:picLocks noChangeAspect="1" noChangeArrowheads="1"/>
          </p:cNvPicPr>
          <p:nvPr/>
        </p:nvPicPr>
        <p:blipFill>
          <a:blip r:embed="rId2">
            <a:extLst>
              <a:ext uri="{28A0092B-C50C-407E-A947-70E740481C1C}">
                <a14:useLocalDpi xmlns:a14="http://schemas.microsoft.com/office/drawing/2010/main" val="0"/>
              </a:ext>
            </a:extLst>
          </a:blip>
          <a:srcRect r="8333"/>
          <a:stretch>
            <a:fillRect/>
          </a:stretch>
        </p:blipFill>
        <p:spPr bwMode="auto">
          <a:xfrm>
            <a:off x="4932040" y="1200474"/>
            <a:ext cx="3928788" cy="2829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79" name="Group 20"/>
          <p:cNvGrpSpPr>
            <a:grpSpLocks/>
          </p:cNvGrpSpPr>
          <p:nvPr/>
        </p:nvGrpSpPr>
        <p:grpSpPr bwMode="auto">
          <a:xfrm>
            <a:off x="5599669" y="4262438"/>
            <a:ext cx="2858387" cy="2290762"/>
            <a:chOff x="499" y="2352"/>
            <a:chExt cx="1659" cy="1443"/>
          </a:xfrm>
        </p:grpSpPr>
        <p:sp>
          <p:nvSpPr>
            <p:cNvPr id="976899" name="Text Box 3"/>
            <p:cNvSpPr txBox="1">
              <a:spLocks noChangeArrowheads="1"/>
            </p:cNvSpPr>
            <p:nvPr/>
          </p:nvSpPr>
          <p:spPr bwMode="auto">
            <a:xfrm>
              <a:off x="534" y="2352"/>
              <a:ext cx="1346" cy="330"/>
            </a:xfrm>
            <a:prstGeom prst="rect">
              <a:avLst/>
            </a:prstGeom>
            <a:noFill/>
            <a:ln w="9525">
              <a:noFill/>
              <a:miter lim="800000"/>
              <a:headEnd/>
              <a:tailEnd/>
            </a:ln>
            <a:effectLst/>
          </p:spPr>
          <p:txBody>
            <a:bodyPr wrap="none">
              <a:spAutoFit/>
            </a:bodyPr>
            <a:lstStyle/>
            <a:p>
              <a:pPr>
                <a:defRPr/>
              </a:pPr>
              <a:r>
                <a:rPr kumimoji="0" lang="zh-CN" altLang="en-US" sz="2800" dirty="0"/>
                <a:t>速率</a:t>
              </a:r>
              <a:r>
                <a:rPr kumimoji="0" lang="en-US" altLang="zh-CN" sz="2800" dirty="0"/>
                <a:t> = </a:t>
              </a:r>
              <a:r>
                <a:rPr kumimoji="0" lang="en-US" altLang="zh-CN" sz="2800" i="1" dirty="0"/>
                <a:t>k</a:t>
              </a:r>
              <a:r>
                <a:rPr kumimoji="0" lang="en-US" altLang="zh-CN" sz="2800" dirty="0"/>
                <a:t> (Br</a:t>
              </a:r>
              <a:r>
                <a:rPr kumimoji="0" lang="en-US" altLang="zh-CN" sz="2800" baseline="-25000" dirty="0"/>
                <a:t>2</a:t>
              </a:r>
              <a:r>
                <a:rPr kumimoji="0" lang="en-US" altLang="zh-CN" sz="2800" dirty="0"/>
                <a:t>)</a:t>
              </a:r>
            </a:p>
          </p:txBody>
        </p:sp>
        <p:grpSp>
          <p:nvGrpSpPr>
            <p:cNvPr id="50182" name="Group 19"/>
            <p:cNvGrpSpPr>
              <a:grpSpLocks/>
            </p:cNvGrpSpPr>
            <p:nvPr/>
          </p:nvGrpSpPr>
          <p:grpSpPr bwMode="auto">
            <a:xfrm>
              <a:off x="499" y="2743"/>
              <a:ext cx="922" cy="624"/>
              <a:chOff x="499" y="2743"/>
              <a:chExt cx="922" cy="624"/>
            </a:xfrm>
          </p:grpSpPr>
          <p:sp>
            <p:nvSpPr>
              <p:cNvPr id="976902" name="Text Box 6"/>
              <p:cNvSpPr txBox="1">
                <a:spLocks noChangeArrowheads="1"/>
              </p:cNvSpPr>
              <p:nvPr/>
            </p:nvSpPr>
            <p:spPr bwMode="auto">
              <a:xfrm>
                <a:off x="499" y="2901"/>
                <a:ext cx="435" cy="330"/>
              </a:xfrm>
              <a:prstGeom prst="rect">
                <a:avLst/>
              </a:prstGeom>
              <a:noFill/>
              <a:ln w="9525">
                <a:noFill/>
                <a:miter lim="800000"/>
                <a:headEnd/>
                <a:tailEnd/>
              </a:ln>
              <a:effectLst/>
            </p:spPr>
            <p:txBody>
              <a:bodyPr wrap="none">
                <a:spAutoFit/>
              </a:bodyPr>
              <a:lstStyle/>
              <a:p>
                <a:pPr>
                  <a:defRPr/>
                </a:pPr>
                <a:r>
                  <a:rPr kumimoji="0" lang="en-US" altLang="zh-CN" sz="2800" i="1"/>
                  <a:t>k</a:t>
                </a:r>
                <a:r>
                  <a:rPr kumimoji="0" lang="en-US" altLang="zh-CN" sz="2800"/>
                  <a:t> = </a:t>
                </a:r>
                <a:endParaRPr kumimoji="0" lang="en-US" altLang="zh-CN" sz="2800" i="1"/>
              </a:p>
            </p:txBody>
          </p:sp>
          <p:sp>
            <p:nvSpPr>
              <p:cNvPr id="976903" name="Text Box 7"/>
              <p:cNvSpPr txBox="1">
                <a:spLocks noChangeArrowheads="1"/>
              </p:cNvSpPr>
              <p:nvPr/>
            </p:nvSpPr>
            <p:spPr bwMode="auto">
              <a:xfrm>
                <a:off x="884" y="2743"/>
                <a:ext cx="526" cy="330"/>
              </a:xfrm>
              <a:prstGeom prst="rect">
                <a:avLst/>
              </a:prstGeom>
              <a:noFill/>
              <a:ln w="9525">
                <a:noFill/>
                <a:miter lim="800000"/>
                <a:headEnd/>
                <a:tailEnd/>
              </a:ln>
              <a:effectLst/>
            </p:spPr>
            <p:txBody>
              <a:bodyPr wrap="none">
                <a:spAutoFit/>
              </a:bodyPr>
              <a:lstStyle/>
              <a:p>
                <a:pPr>
                  <a:defRPr/>
                </a:pPr>
                <a:r>
                  <a:rPr kumimoji="0" lang="zh-CN" altLang="en-US" sz="2800" dirty="0"/>
                  <a:t>速率</a:t>
                </a:r>
                <a:endParaRPr kumimoji="0" lang="en-US" altLang="zh-CN" sz="2800" dirty="0"/>
              </a:p>
            </p:txBody>
          </p:sp>
          <p:sp>
            <p:nvSpPr>
              <p:cNvPr id="50186" name="Line 8"/>
              <p:cNvSpPr>
                <a:spLocks noChangeShapeType="1"/>
              </p:cNvSpPr>
              <p:nvPr/>
            </p:nvSpPr>
            <p:spPr bwMode="auto">
              <a:xfrm>
                <a:off x="879" y="3066"/>
                <a:ext cx="49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6905" name="Text Box 9"/>
              <p:cNvSpPr txBox="1">
                <a:spLocks noChangeArrowheads="1"/>
              </p:cNvSpPr>
              <p:nvPr/>
            </p:nvSpPr>
            <p:spPr bwMode="auto">
              <a:xfrm>
                <a:off x="874" y="3037"/>
                <a:ext cx="547" cy="330"/>
              </a:xfrm>
              <a:prstGeom prst="rect">
                <a:avLst/>
              </a:prstGeom>
              <a:noFill/>
              <a:ln w="9525">
                <a:noFill/>
                <a:miter lim="800000"/>
                <a:headEnd/>
                <a:tailEnd/>
              </a:ln>
              <a:effectLst/>
            </p:spPr>
            <p:txBody>
              <a:bodyPr wrap="none">
                <a:spAutoFit/>
              </a:bodyPr>
              <a:lstStyle/>
              <a:p>
                <a:pPr>
                  <a:defRPr/>
                </a:pPr>
                <a:r>
                  <a:rPr kumimoji="0" lang="en-US" altLang="zh-CN" sz="2800" dirty="0"/>
                  <a:t>(</a:t>
                </a:r>
                <a:r>
                  <a:rPr kumimoji="0" lang="en-US" altLang="zh-CN" sz="2800" dirty="0" err="1"/>
                  <a:t>Br</a:t>
                </a:r>
                <a:r>
                  <a:rPr kumimoji="0" lang="en-US" altLang="zh-CN" sz="2800" baseline="-25000" dirty="0" err="1"/>
                  <a:t>2</a:t>
                </a:r>
                <a:r>
                  <a:rPr kumimoji="0" lang="en-US" altLang="zh-CN" sz="2800" dirty="0"/>
                  <a:t>)</a:t>
                </a:r>
              </a:p>
            </p:txBody>
          </p:sp>
        </p:grpSp>
        <p:sp>
          <p:nvSpPr>
            <p:cNvPr id="976907" name="Text Box 11"/>
            <p:cNvSpPr txBox="1">
              <a:spLocks noChangeArrowheads="1"/>
            </p:cNvSpPr>
            <p:nvPr/>
          </p:nvSpPr>
          <p:spPr bwMode="auto">
            <a:xfrm>
              <a:off x="663" y="3465"/>
              <a:ext cx="1495" cy="330"/>
            </a:xfrm>
            <a:prstGeom prst="rect">
              <a:avLst/>
            </a:prstGeom>
            <a:noFill/>
            <a:ln w="9525">
              <a:noFill/>
              <a:miter lim="800000"/>
              <a:headEnd/>
              <a:tailEnd/>
            </a:ln>
            <a:effectLst/>
          </p:spPr>
          <p:txBody>
            <a:bodyPr wrap="none">
              <a:spAutoFit/>
            </a:bodyPr>
            <a:lstStyle/>
            <a:p>
              <a:pPr>
                <a:defRPr/>
              </a:pPr>
              <a:r>
                <a:rPr kumimoji="0" lang="en-US" altLang="zh-CN" sz="2800" dirty="0"/>
                <a:t>= 3.50 </a:t>
              </a:r>
              <a:r>
                <a:rPr kumimoji="0" lang="en-US" altLang="zh-CN" sz="2800" dirty="0">
                  <a:sym typeface="Symbol" pitchFamily="18" charset="2"/>
                </a:rPr>
                <a:t></a:t>
              </a:r>
              <a:r>
                <a:rPr kumimoji="0" lang="en-US" altLang="zh-CN" sz="2800" dirty="0"/>
                <a:t> 10</a:t>
              </a:r>
              <a:r>
                <a:rPr kumimoji="0" lang="en-US" altLang="zh-CN" sz="2800" baseline="30000" dirty="0">
                  <a:sym typeface="Symbol" pitchFamily="18" charset="2"/>
                </a:rPr>
                <a:t></a:t>
              </a:r>
              <a:r>
                <a:rPr kumimoji="0" lang="en-US" altLang="zh-CN" sz="2800" baseline="30000" dirty="0"/>
                <a:t>3</a:t>
              </a:r>
              <a:r>
                <a:rPr kumimoji="0" lang="en-US" altLang="zh-CN" sz="2800" dirty="0"/>
                <a:t> </a:t>
              </a:r>
              <a:r>
                <a:rPr kumimoji="0" lang="en-US" altLang="zh-CN" sz="2800" dirty="0" err="1"/>
                <a:t>s</a:t>
              </a:r>
              <a:r>
                <a:rPr kumimoji="0" lang="en-US" altLang="zh-CN" sz="2800" baseline="30000" dirty="0" err="1">
                  <a:sym typeface="Symbol" pitchFamily="18" charset="2"/>
                </a:rPr>
                <a:t></a:t>
              </a:r>
              <a:r>
                <a:rPr kumimoji="0" lang="en-US" altLang="zh-CN" sz="2800" baseline="30000" dirty="0" err="1"/>
                <a:t>1</a:t>
              </a:r>
              <a:endParaRPr kumimoji="0" lang="en-US" altLang="zh-CN" sz="2800" baseline="30000" dirty="0"/>
            </a:p>
          </p:txBody>
        </p:sp>
      </p:grpSp>
      <p:pic>
        <p:nvPicPr>
          <p:cNvPr id="50180" name="Picture 12" descr="13_01"/>
          <p:cNvPicPr>
            <a:picLocks noChangeAspect="1" noChangeArrowheads="1"/>
          </p:cNvPicPr>
          <p:nvPr/>
        </p:nvPicPr>
        <p:blipFill>
          <a:blip r:embed="rId3">
            <a:extLst>
              <a:ext uri="{28A0092B-C50C-407E-A947-70E740481C1C}">
                <a14:useLocalDpi xmlns:a14="http://schemas.microsoft.com/office/drawing/2010/main" val="0"/>
              </a:ext>
            </a:extLst>
          </a:blip>
          <a:srcRect l="6775" t="9076" b="978"/>
          <a:stretch>
            <a:fillRect/>
          </a:stretch>
        </p:blipFill>
        <p:spPr bwMode="auto">
          <a:xfrm>
            <a:off x="216293" y="1340768"/>
            <a:ext cx="4536629" cy="4176464"/>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反应速率常数</a:t>
            </a:r>
            <a:endParaRPr lang="en-US" altLang="zh-CN" sz="3200" dirty="0">
              <a:solidFill>
                <a:srgbClr val="3333CC">
                  <a:lumMod val="50000"/>
                </a:srgbClr>
              </a:solidFill>
              <a:latin typeface="黑体"/>
              <a:ea typeface="黑体"/>
            </a:endParaRP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16</a:t>
            </a:fld>
            <a:endParaRPr lang="en-US" altLang="zh-CN" dirty="0">
              <a:solidFill>
                <a:srgbClr val="000000"/>
              </a:solidFill>
            </a:endParaRPr>
          </a:p>
        </p:txBody>
      </p:sp>
    </p:spTree>
    <p:extLst>
      <p:ext uri="{BB962C8B-B14F-4D97-AF65-F5344CB8AC3E}">
        <p14:creationId xmlns:p14="http://schemas.microsoft.com/office/powerpoint/2010/main" val="3291931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050"/>
          <p:cNvPicPr>
            <a:picLocks noChangeAspect="1" noChangeArrowheads="1"/>
          </p:cNvPicPr>
          <p:nvPr/>
        </p:nvPicPr>
        <p:blipFill>
          <a:blip r:embed="rId2">
            <a:lum bright="-42000" contrast="66000"/>
            <a:extLst>
              <a:ext uri="{28A0092B-C50C-407E-A947-70E740481C1C}">
                <a14:useLocalDpi xmlns:a14="http://schemas.microsoft.com/office/drawing/2010/main" val="0"/>
              </a:ext>
            </a:extLst>
          </a:blip>
          <a:srcRect/>
          <a:stretch>
            <a:fillRect/>
          </a:stretch>
        </p:blipFill>
        <p:spPr bwMode="auto">
          <a:xfrm>
            <a:off x="4427984" y="1176838"/>
            <a:ext cx="4069502" cy="5376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反应速率常数的物理意义</a:t>
            </a: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17</a:t>
            </a:fld>
            <a:endParaRPr lang="en-US" altLang="zh-CN" dirty="0">
              <a:solidFill>
                <a:srgbClr val="000000"/>
              </a:solidFill>
            </a:endParaRPr>
          </a:p>
        </p:txBody>
      </p:sp>
      <p:pic>
        <p:nvPicPr>
          <p:cNvPr id="53250" name="Picture 2" descr="https://ss1.bdstatic.com/70cFuXSh_Q1YnxGkpoWK1HF6hhy/it/u=532435588,1723941373&amp;fm=15&amp;gp=0.jpg">
            <a:extLst>
              <a:ext uri="{FF2B5EF4-FFF2-40B4-BE49-F238E27FC236}">
                <a16:creationId xmlns:a16="http://schemas.microsoft.com/office/drawing/2014/main" id="{5D2A3E14-3D16-C04D-8BCD-9D4546306C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359" t="6648" r="16684" b="16915"/>
          <a:stretch/>
        </p:blipFill>
        <p:spPr bwMode="auto">
          <a:xfrm>
            <a:off x="755576" y="1141019"/>
            <a:ext cx="2962080" cy="2612800"/>
          </a:xfrm>
          <a:prstGeom prst="rect">
            <a:avLst/>
          </a:prstGeom>
          <a:noFill/>
          <a:extLst>
            <a:ext uri="{909E8E84-426E-40DD-AFC4-6F175D3DCCD1}">
              <a14:hiddenFill xmlns:a14="http://schemas.microsoft.com/office/drawing/2010/main">
                <a:solidFill>
                  <a:srgbClr val="FFFFFF"/>
                </a:solidFill>
              </a14:hiddenFill>
            </a:ext>
          </a:extLst>
        </p:spPr>
      </p:pic>
      <p:pic>
        <p:nvPicPr>
          <p:cNvPr id="53252" name="Picture 4" descr="https://ss3.bdstatic.com/70cFv8Sh_Q1YnxGkpoWK1HF6hhy/it/u=933860823,4014625222&amp;fm=26&amp;gp=0.jpg">
            <a:extLst>
              <a:ext uri="{FF2B5EF4-FFF2-40B4-BE49-F238E27FC236}">
                <a16:creationId xmlns:a16="http://schemas.microsoft.com/office/drawing/2014/main" id="{A7D3A594-ED89-E742-AD06-17CFFF3E8C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576" y="4282144"/>
            <a:ext cx="2880375" cy="2261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75256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3346" name="Text Box 2"/>
          <p:cNvSpPr txBox="1">
            <a:spLocks noChangeArrowheads="1"/>
          </p:cNvSpPr>
          <p:nvPr/>
        </p:nvSpPr>
        <p:spPr bwMode="auto">
          <a:xfrm>
            <a:off x="251520" y="980728"/>
            <a:ext cx="2664296" cy="605359"/>
          </a:xfrm>
          <a:prstGeom prst="rect">
            <a:avLst/>
          </a:prstGeom>
          <a:noFill/>
          <a:ln w="9525">
            <a:noFill/>
            <a:miter lim="800000"/>
            <a:headEnd/>
            <a:tailEnd/>
          </a:ln>
          <a:effectLst/>
        </p:spPr>
        <p:txBody>
          <a:bodyPr wrap="square" anchor="ctr">
            <a:spAutoFit/>
          </a:bodyPr>
          <a:lstStyle/>
          <a:p>
            <a:pPr marL="457200" indent="-457200" eaLnBrk="0" hangingPunct="0">
              <a:lnSpc>
                <a:spcPct val="140000"/>
              </a:lnSpc>
              <a:defRPr/>
            </a:pPr>
            <a:r>
              <a:rPr lang="zh-CN" altLang="en-US" sz="2800" b="0" dirty="0">
                <a:latin typeface="+mj-ea"/>
                <a:ea typeface="+mj-ea"/>
              </a:rPr>
              <a:t>微分速率方程</a:t>
            </a:r>
          </a:p>
        </p:txBody>
      </p:sp>
      <p:sp>
        <p:nvSpPr>
          <p:cNvPr id="953347" name="Text Box 3"/>
          <p:cNvSpPr txBox="1">
            <a:spLocks noChangeArrowheads="1"/>
          </p:cNvSpPr>
          <p:nvPr/>
        </p:nvSpPr>
        <p:spPr bwMode="auto">
          <a:xfrm>
            <a:off x="395536" y="1628800"/>
            <a:ext cx="8207375" cy="493148"/>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en-US" altLang="zh-CN" b="0" dirty="0">
                <a:latin typeface="+mn-lt"/>
                <a:ea typeface="+mj-ea"/>
                <a:cs typeface="Arial" panose="020B0604020202020204" pitchFamily="34" charset="0"/>
              </a:rPr>
              <a:t>H</a:t>
            </a:r>
            <a:r>
              <a:rPr kumimoji="0" lang="en-US" altLang="zh-CN" b="0" baseline="-25000" dirty="0">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O</a:t>
            </a:r>
            <a:r>
              <a:rPr kumimoji="0" lang="en-US" altLang="zh-CN" b="0" baseline="-25000" dirty="0">
                <a:latin typeface="+mn-lt"/>
                <a:ea typeface="+mj-ea"/>
                <a:cs typeface="Arial" panose="020B0604020202020204" pitchFamily="34" charset="0"/>
              </a:rPr>
              <a:t>2 </a:t>
            </a:r>
            <a:r>
              <a:rPr kumimoji="0" lang="zh-CN" altLang="en-US" b="0" dirty="0">
                <a:latin typeface="+mn-lt"/>
                <a:ea typeface="+mj-ea"/>
                <a:cs typeface="Arial" panose="020B0604020202020204" pitchFamily="34" charset="0"/>
              </a:rPr>
              <a:t>分解反应实验结果：</a:t>
            </a:r>
            <a:r>
              <a:rPr kumimoji="0" lang="zh-CN" altLang="en-US" b="0" dirty="0">
                <a:solidFill>
                  <a:schemeClr val="bg1"/>
                </a:solidFill>
                <a:latin typeface="+mn-lt"/>
                <a:ea typeface="+mj-ea"/>
                <a:cs typeface="Arial" panose="020B0604020202020204" pitchFamily="34" charset="0"/>
              </a:rPr>
              <a:t>              </a:t>
            </a:r>
          </a:p>
        </p:txBody>
      </p:sp>
      <p:graphicFrame>
        <p:nvGraphicFramePr>
          <p:cNvPr id="953377" name="Group 33"/>
          <p:cNvGraphicFramePr>
            <a:graphicFrameLocks noGrp="1"/>
          </p:cNvGraphicFramePr>
          <p:nvPr>
            <p:extLst>
              <p:ext uri="{D42A27DB-BD31-4B8C-83A1-F6EECF244321}">
                <p14:modId xmlns:p14="http://schemas.microsoft.com/office/powerpoint/2010/main" val="3683669225"/>
              </p:ext>
            </p:extLst>
          </p:nvPr>
        </p:nvGraphicFramePr>
        <p:xfrm>
          <a:off x="950451" y="2267743"/>
          <a:ext cx="7348538" cy="1837445"/>
        </p:xfrm>
        <a:graphic>
          <a:graphicData uri="http://schemas.openxmlformats.org/drawingml/2006/table">
            <a:tbl>
              <a:tblPr/>
              <a:tblGrid>
                <a:gridCol w="3765850">
                  <a:extLst>
                    <a:ext uri="{9D8B030D-6E8A-4147-A177-3AD203B41FA5}">
                      <a16:colId xmlns:a16="http://schemas.microsoft.com/office/drawing/2014/main" val="20000"/>
                    </a:ext>
                  </a:extLst>
                </a:gridCol>
                <a:gridCol w="1285079">
                  <a:extLst>
                    <a:ext uri="{9D8B030D-6E8A-4147-A177-3AD203B41FA5}">
                      <a16:colId xmlns:a16="http://schemas.microsoft.com/office/drawing/2014/main" val="20001"/>
                    </a:ext>
                  </a:extLst>
                </a:gridCol>
                <a:gridCol w="1011065">
                  <a:extLst>
                    <a:ext uri="{9D8B030D-6E8A-4147-A177-3AD203B41FA5}">
                      <a16:colId xmlns:a16="http://schemas.microsoft.com/office/drawing/2014/main" val="20002"/>
                    </a:ext>
                  </a:extLst>
                </a:gridCol>
                <a:gridCol w="1286544">
                  <a:extLst>
                    <a:ext uri="{9D8B030D-6E8A-4147-A177-3AD203B41FA5}">
                      <a16:colId xmlns:a16="http://schemas.microsoft.com/office/drawing/2014/main" val="20003"/>
                    </a:ext>
                  </a:extLst>
                </a:gridCol>
              </a:tblGrid>
              <a:tr h="566229">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(H</a:t>
                      </a:r>
                      <a:r>
                        <a:rPr kumimoji="1" lang="en-US" altLang="zh-CN" sz="24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O</a:t>
                      </a:r>
                      <a:r>
                        <a:rPr kumimoji="1" lang="en-US" altLang="zh-CN" sz="24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)/(mol•dm</a:t>
                      </a:r>
                      <a:r>
                        <a:rPr kumimoji="1" lang="en-US" altLang="zh-CN" sz="2400" b="1" i="0" u="none" strike="noStrike" cap="none" normalizeH="0" baseline="30000" dirty="0">
                          <a:ln>
                            <a:noFill/>
                          </a:ln>
                          <a:solidFill>
                            <a:schemeClr val="tx1"/>
                          </a:solidFill>
                          <a:effectLst/>
                          <a:latin typeface="Times New Roman" pitchFamily="18" charset="0"/>
                          <a:ea typeface="宋体" pitchFamily="2" charset="-122"/>
                        </a:rPr>
                        <a:t>-3</a:t>
                      </a:r>
                      <a:r>
                        <a:rPr kumimoji="1" lang="en-US" altLang="zh-CN" sz="2400" b="1" i="0" u="none" strike="noStrike" cap="none" normalizeH="0" baseline="0" dirty="0">
                          <a:ln>
                            <a:noFill/>
                          </a:ln>
                          <a:solidFill>
                            <a:schemeClr val="tx1"/>
                          </a:solidFill>
                          <a:effectLst/>
                          <a:latin typeface="Times New Roman" pitchFamily="18" charset="0"/>
                          <a:ea typeface="宋体" pitchFamily="2" charset="-122"/>
                        </a:rPr>
                        <a:t>)</a:t>
                      </a:r>
                    </a:p>
                  </a:txBody>
                  <a:tcPr marL="84402" marR="8440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0.40</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0.20</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0.10</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3560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800" b="1" i="0" u="none" strike="noStrike" cap="none" normalizeH="0" baseline="0">
                        <a:ln>
                          <a:noFill/>
                        </a:ln>
                        <a:solidFill>
                          <a:schemeClr val="tx1"/>
                        </a:solidFill>
                        <a:effectLst/>
                        <a:latin typeface="Times New Roman" pitchFamily="18" charset="0"/>
                        <a:ea typeface="宋体" pitchFamily="2" charset="-122"/>
                      </a:endParaRPr>
                    </a:p>
                  </a:txBody>
                  <a:tcPr marL="84402" marR="8440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0.014</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0.0075</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0.0038</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3560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800" b="1" i="0" u="none" strike="noStrike" cap="none" normalizeH="0" baseline="0" dirty="0">
                          <a:ln>
                            <a:noFill/>
                          </a:ln>
                          <a:solidFill>
                            <a:srgbClr val="FF0000"/>
                          </a:solidFill>
                          <a:effectLst/>
                          <a:latin typeface="Times New Roman" pitchFamily="18" charset="0"/>
                          <a:ea typeface="宋体" pitchFamily="2" charset="-122"/>
                        </a:rPr>
                        <a:t>v/c (min</a:t>
                      </a:r>
                      <a:r>
                        <a:rPr kumimoji="1" lang="en-US" altLang="zh-CN" sz="2800" b="1" i="0" u="none" strike="noStrike" cap="none" normalizeH="0" baseline="30000" dirty="0">
                          <a:ln>
                            <a:noFill/>
                          </a:ln>
                          <a:solidFill>
                            <a:srgbClr val="FF0000"/>
                          </a:solidFill>
                          <a:effectLst/>
                          <a:latin typeface="Times New Roman" pitchFamily="18" charset="0"/>
                          <a:ea typeface="宋体" pitchFamily="2" charset="-122"/>
                        </a:rPr>
                        <a:t>-1</a:t>
                      </a:r>
                      <a:r>
                        <a:rPr kumimoji="1" lang="en-US" altLang="zh-CN" sz="2800" b="1" i="0" u="none" strike="noStrike" cap="none" normalizeH="0" baseline="0" dirty="0">
                          <a:ln>
                            <a:noFill/>
                          </a:ln>
                          <a:solidFill>
                            <a:srgbClr val="FF0000"/>
                          </a:solidFill>
                          <a:effectLst/>
                          <a:latin typeface="Times New Roman" pitchFamily="18" charset="0"/>
                          <a:ea typeface="宋体" pitchFamily="2" charset="-122"/>
                        </a:rPr>
                        <a:t>)</a:t>
                      </a:r>
                      <a:endParaRPr kumimoji="1" lang="zh-CN" altLang="zh-CN" sz="2800" b="1" i="0" u="none" strike="noStrike" cap="none" normalizeH="0" baseline="0" dirty="0">
                        <a:ln>
                          <a:noFill/>
                        </a:ln>
                        <a:solidFill>
                          <a:srgbClr val="FF0000"/>
                        </a:solidFill>
                        <a:effectLst/>
                        <a:latin typeface="Times New Roman" pitchFamily="18" charset="0"/>
                        <a:ea typeface="宋体" pitchFamily="2" charset="-122"/>
                      </a:endParaRPr>
                    </a:p>
                  </a:txBody>
                  <a:tcPr marL="84402" marR="84402"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宋体" pitchFamily="2" charset="-122"/>
                        </a:rPr>
                        <a:t>0.035</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宋体" pitchFamily="2" charset="-122"/>
                        </a:rPr>
                        <a:t>0.038</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宋体" pitchFamily="2" charset="-122"/>
                        </a:rPr>
                        <a:t>0.038</a:t>
                      </a:r>
                    </a:p>
                  </a:txBody>
                  <a:tcPr marL="84402" marR="84402"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06711624"/>
                  </a:ext>
                </a:extLst>
              </a:tr>
            </a:tbl>
          </a:graphicData>
        </a:graphic>
      </p:graphicFrame>
      <p:graphicFrame>
        <p:nvGraphicFramePr>
          <p:cNvPr id="4098" name="Object 23"/>
          <p:cNvGraphicFramePr>
            <a:graphicFrameLocks noChangeAspect="1"/>
          </p:cNvGraphicFramePr>
          <p:nvPr>
            <p:extLst>
              <p:ext uri="{D42A27DB-BD31-4B8C-83A1-F6EECF244321}">
                <p14:modId xmlns:p14="http://schemas.microsoft.com/office/powerpoint/2010/main" val="1466232912"/>
              </p:ext>
            </p:extLst>
          </p:nvPr>
        </p:nvGraphicFramePr>
        <p:xfrm>
          <a:off x="1005522" y="2852936"/>
          <a:ext cx="3595687" cy="625475"/>
        </p:xfrm>
        <a:graphic>
          <a:graphicData uri="http://schemas.openxmlformats.org/presentationml/2006/ole">
            <mc:AlternateContent xmlns:mc="http://schemas.openxmlformats.org/markup-compatibility/2006">
              <mc:Choice xmlns:v="urn:schemas-microsoft-com:vml" Requires="v">
                <p:oleObj name="Equation" r:id="rId3" imgW="3873240" imgH="622080" progId="Equation.3">
                  <p:embed/>
                </p:oleObj>
              </mc:Choice>
              <mc:Fallback>
                <p:oleObj name="Equation" r:id="rId3" imgW="3873240" imgH="622080" progId="Equation.3">
                  <p:embed/>
                  <p:pic>
                    <p:nvPicPr>
                      <p:cNvPr id="0" name="Object 23"/>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005522" y="2852936"/>
                        <a:ext cx="3595687"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53374" name="Text Box 30"/>
          <p:cNvSpPr txBox="1">
            <a:spLocks noChangeArrowheads="1"/>
          </p:cNvSpPr>
          <p:nvPr/>
        </p:nvSpPr>
        <p:spPr bwMode="auto">
          <a:xfrm>
            <a:off x="323528" y="5301208"/>
            <a:ext cx="8567738" cy="1379545"/>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zh-CN" altLang="en-US" b="0" dirty="0">
                <a:latin typeface="+mn-lt"/>
                <a:ea typeface="+mj-ea"/>
              </a:rPr>
              <a:t>式中比例常数</a:t>
            </a:r>
            <a:r>
              <a:rPr kumimoji="0" lang="zh-Hans" altLang="en-US" b="0" dirty="0">
                <a:latin typeface="+mn-lt"/>
                <a:ea typeface="+mj-ea"/>
              </a:rPr>
              <a:t> </a:t>
            </a:r>
            <a:r>
              <a:rPr kumimoji="0" lang="en-US" altLang="zh-CN" b="0" i="1" dirty="0">
                <a:latin typeface="+mn-lt"/>
                <a:ea typeface="+mj-ea"/>
              </a:rPr>
              <a:t>k</a:t>
            </a:r>
            <a:r>
              <a:rPr kumimoji="0" lang="zh-Hans" altLang="en-US" b="0" i="1" dirty="0">
                <a:latin typeface="+mn-lt"/>
                <a:ea typeface="+mj-ea"/>
              </a:rPr>
              <a:t> </a:t>
            </a:r>
            <a:r>
              <a:rPr kumimoji="0" lang="zh-CN" altLang="en-US" b="0" dirty="0">
                <a:latin typeface="+mn-lt"/>
                <a:ea typeface="+mj-ea"/>
              </a:rPr>
              <a:t>叫作反应速率常数，可看作浓度为</a:t>
            </a:r>
            <a:r>
              <a:rPr kumimoji="0" lang="en-US" altLang="zh-CN" b="0" dirty="0">
                <a:latin typeface="+mn-lt"/>
                <a:ea typeface="+mj-ea"/>
              </a:rPr>
              <a:t>1mol</a:t>
            </a:r>
            <a:r>
              <a:rPr kumimoji="0" lang="en-US" altLang="zh-CN" b="0" dirty="0">
                <a:latin typeface="+mn-lt"/>
                <a:ea typeface="+mj-ea"/>
                <a:sym typeface="Symbol" pitchFamily="18" charset="2"/>
              </a:rPr>
              <a:t></a:t>
            </a:r>
            <a:r>
              <a:rPr kumimoji="0" lang="en-US" altLang="zh-CN" b="0" dirty="0">
                <a:latin typeface="+mn-lt"/>
                <a:ea typeface="+mj-ea"/>
              </a:rPr>
              <a:t>dm</a:t>
            </a:r>
            <a:r>
              <a:rPr kumimoji="0" lang="zh-CN" altLang="en-US" b="0" baseline="30000" dirty="0">
                <a:latin typeface="+mn-lt"/>
                <a:ea typeface="+mj-ea"/>
              </a:rPr>
              <a:t>－</a:t>
            </a:r>
            <a:r>
              <a:rPr kumimoji="0" lang="en-US" altLang="zh-CN" b="0" baseline="30000" dirty="0">
                <a:latin typeface="+mn-lt"/>
                <a:ea typeface="+mj-ea"/>
              </a:rPr>
              <a:t>3 </a:t>
            </a:r>
            <a:r>
              <a:rPr kumimoji="0" lang="zh-CN" altLang="en-US" b="0" dirty="0">
                <a:latin typeface="+mn-lt"/>
                <a:ea typeface="+mj-ea"/>
              </a:rPr>
              <a:t>时的反应速率。上式表示反应速率与反应物浓度的关系，叫微分速率方程。</a:t>
            </a:r>
          </a:p>
        </p:txBody>
      </p:sp>
      <p:grpSp>
        <p:nvGrpSpPr>
          <p:cNvPr id="4117" name="Group 32"/>
          <p:cNvGrpSpPr>
            <a:grpSpLocks/>
          </p:cNvGrpSpPr>
          <p:nvPr/>
        </p:nvGrpSpPr>
        <p:grpSpPr bwMode="auto">
          <a:xfrm>
            <a:off x="2700338" y="4419601"/>
            <a:ext cx="4392612" cy="836613"/>
            <a:chOff x="1843" y="2930"/>
            <a:chExt cx="2520" cy="527"/>
          </a:xfrm>
        </p:grpSpPr>
        <p:sp>
          <p:nvSpPr>
            <p:cNvPr id="953369" name="Text Box 25"/>
            <p:cNvSpPr txBox="1">
              <a:spLocks noChangeArrowheads="1"/>
            </p:cNvSpPr>
            <p:nvPr/>
          </p:nvSpPr>
          <p:spPr bwMode="auto">
            <a:xfrm>
              <a:off x="1843" y="3066"/>
              <a:ext cx="701" cy="291"/>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a:t>
              </a:r>
              <a:r>
                <a:rPr kumimoji="0" lang="zh-CN" altLang="en-US"/>
                <a:t>＝ －</a:t>
              </a:r>
            </a:p>
          </p:txBody>
        </p:sp>
        <p:sp>
          <p:nvSpPr>
            <p:cNvPr id="953370" name="Text Box 26"/>
            <p:cNvSpPr txBox="1">
              <a:spLocks noChangeArrowheads="1"/>
            </p:cNvSpPr>
            <p:nvPr/>
          </p:nvSpPr>
          <p:spPr bwMode="auto">
            <a:xfrm>
              <a:off x="2531" y="2930"/>
              <a:ext cx="832"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d(H</a:t>
              </a:r>
              <a:r>
                <a:rPr kumimoji="0" lang="en-US" altLang="zh-CN" baseline="-25000">
                  <a:sym typeface="Symbol" pitchFamily="18" charset="2"/>
                </a:rPr>
                <a:t>2</a:t>
              </a:r>
              <a:r>
                <a:rPr kumimoji="0" lang="en-US" altLang="zh-CN">
                  <a:sym typeface="Symbol" pitchFamily="18" charset="2"/>
                </a:rPr>
                <a:t>O</a:t>
              </a:r>
              <a:r>
                <a:rPr kumimoji="0" lang="en-US" altLang="zh-CN" baseline="-25000">
                  <a:sym typeface="Symbol" pitchFamily="18" charset="2"/>
                </a:rPr>
                <a:t>2</a:t>
              </a:r>
              <a:r>
                <a:rPr kumimoji="0" lang="en-US" altLang="zh-CN">
                  <a:sym typeface="Symbol" pitchFamily="18" charset="2"/>
                </a:rPr>
                <a:t>)</a:t>
              </a:r>
              <a:endParaRPr kumimoji="0" lang="en-US" altLang="zh-CN" i="1" baseline="30000"/>
            </a:p>
          </p:txBody>
        </p:sp>
        <p:sp>
          <p:nvSpPr>
            <p:cNvPr id="953371" name="Text Box 27"/>
            <p:cNvSpPr txBox="1">
              <a:spLocks noChangeArrowheads="1"/>
            </p:cNvSpPr>
            <p:nvPr/>
          </p:nvSpPr>
          <p:spPr bwMode="auto">
            <a:xfrm>
              <a:off x="2670" y="3169"/>
              <a:ext cx="450" cy="288"/>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a:t>
              </a:r>
              <a:r>
                <a:rPr kumimoji="0" lang="en-US" altLang="zh-CN" dirty="0" err="1">
                  <a:sym typeface="Symbol" pitchFamily="18" charset="2"/>
                </a:rPr>
                <a:t>d</a:t>
              </a:r>
              <a:r>
                <a:rPr kumimoji="0" lang="en-US" altLang="zh-CN" i="1" dirty="0" err="1">
                  <a:sym typeface="Symbol" pitchFamily="18" charset="2"/>
                </a:rPr>
                <a:t>t</a:t>
              </a:r>
              <a:endParaRPr kumimoji="0" lang="en-US" altLang="zh-CN" i="1" dirty="0"/>
            </a:p>
          </p:txBody>
        </p:sp>
        <p:sp>
          <p:nvSpPr>
            <p:cNvPr id="953372" name="Text Box 28"/>
            <p:cNvSpPr txBox="1">
              <a:spLocks noChangeArrowheads="1"/>
            </p:cNvSpPr>
            <p:nvPr/>
          </p:nvSpPr>
          <p:spPr bwMode="auto">
            <a:xfrm>
              <a:off x="3216" y="3067"/>
              <a:ext cx="1147" cy="288"/>
            </a:xfrm>
            <a:prstGeom prst="rect">
              <a:avLst/>
            </a:prstGeom>
            <a:noFill/>
            <a:ln w="9525">
              <a:noFill/>
              <a:miter lim="800000"/>
              <a:headEnd/>
              <a:tailEnd/>
            </a:ln>
            <a:effectLst/>
          </p:spPr>
          <p:txBody>
            <a:bodyPr>
              <a:spAutoFit/>
            </a:bodyPr>
            <a:lstStyle/>
            <a:p>
              <a:pPr>
                <a:defRPr/>
              </a:pPr>
              <a:r>
                <a:rPr kumimoji="0" lang="en-US" altLang="zh-CN" dirty="0"/>
                <a:t> </a:t>
              </a:r>
              <a:r>
                <a:rPr kumimoji="0" lang="zh-CN" altLang="en-US" dirty="0"/>
                <a:t>＝ </a:t>
              </a:r>
              <a:r>
                <a:rPr kumimoji="0" lang="en-US" altLang="zh-CN" i="1" dirty="0"/>
                <a:t>k</a:t>
              </a:r>
              <a:r>
                <a:rPr kumimoji="0" lang="en-US" altLang="zh-CN" dirty="0"/>
                <a:t> (</a:t>
              </a:r>
              <a:r>
                <a:rPr kumimoji="0" lang="en-US" altLang="zh-CN" dirty="0" err="1"/>
                <a:t>H</a:t>
              </a:r>
              <a:r>
                <a:rPr kumimoji="0" lang="en-US" altLang="zh-CN" baseline="-25000" dirty="0" err="1"/>
                <a:t>2</a:t>
              </a:r>
              <a:r>
                <a:rPr kumimoji="0" lang="en-US" altLang="zh-CN" dirty="0" err="1"/>
                <a:t>O</a:t>
              </a:r>
              <a:r>
                <a:rPr kumimoji="0" lang="en-US" altLang="zh-CN" baseline="-25000" dirty="0" err="1"/>
                <a:t>2</a:t>
              </a:r>
              <a:r>
                <a:rPr kumimoji="0" lang="en-US" altLang="zh-CN" dirty="0"/>
                <a:t>) </a:t>
              </a:r>
            </a:p>
          </p:txBody>
        </p:sp>
        <p:sp>
          <p:nvSpPr>
            <p:cNvPr id="4122" name="Line 31"/>
            <p:cNvSpPr>
              <a:spLocks noChangeShapeType="1"/>
            </p:cNvSpPr>
            <p:nvPr/>
          </p:nvSpPr>
          <p:spPr bwMode="auto">
            <a:xfrm>
              <a:off x="2496" y="3216"/>
              <a:ext cx="76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en-US" altLang="zh-CN" sz="3200" dirty="0">
                <a:solidFill>
                  <a:srgbClr val="3333CC">
                    <a:lumMod val="50000"/>
                  </a:srgbClr>
                </a:solidFill>
                <a:latin typeface="+mn-lt"/>
                <a:ea typeface="黑体"/>
              </a:rPr>
              <a:t>9.3   </a:t>
            </a:r>
            <a:r>
              <a:rPr lang="zh-CN" altLang="en-US" sz="3200" dirty="0">
                <a:solidFill>
                  <a:srgbClr val="3333CC">
                    <a:lumMod val="50000"/>
                  </a:srgbClr>
                </a:solidFill>
                <a:latin typeface="+mn-lt"/>
                <a:ea typeface="黑体"/>
              </a:rPr>
              <a:t>反应速率方程</a:t>
            </a:r>
          </a:p>
        </p:txBody>
      </p:sp>
      <p:sp>
        <p:nvSpPr>
          <p:cNvPr id="1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18</a:t>
            </a:fld>
            <a:endParaRPr lang="en-US" altLang="zh-CN" dirty="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Text Box 1026"/>
          <p:cNvSpPr txBox="1">
            <a:spLocks noChangeArrowheads="1"/>
          </p:cNvSpPr>
          <p:nvPr/>
        </p:nvSpPr>
        <p:spPr bwMode="auto">
          <a:xfrm>
            <a:off x="2071170" y="1156220"/>
            <a:ext cx="5057775" cy="1052512"/>
          </a:xfrm>
          <a:prstGeom prst="rect">
            <a:avLst/>
          </a:prstGeom>
          <a:noFill/>
          <a:ln w="9525">
            <a:noFill/>
            <a:miter lim="800000"/>
            <a:headEnd/>
            <a:tailEnd/>
          </a:ln>
          <a:effectLst/>
        </p:spPr>
        <p:txBody>
          <a:bodyPr>
            <a:spAutoFit/>
          </a:bodyPr>
          <a:lstStyle/>
          <a:p>
            <a:pPr algn="ctr">
              <a:lnSpc>
                <a:spcPct val="130000"/>
              </a:lnSpc>
              <a:defRPr/>
            </a:pPr>
            <a:r>
              <a:rPr kumimoji="0" lang="en-US" altLang="zh-CN" dirty="0"/>
              <a:t>CO(g) + </a:t>
            </a:r>
            <a:r>
              <a:rPr kumimoji="0" lang="en-US" altLang="zh-CN" dirty="0" err="1"/>
              <a:t>NO</a:t>
            </a:r>
            <a:r>
              <a:rPr kumimoji="0" lang="en-US" altLang="zh-CN" baseline="-25000" dirty="0" err="1"/>
              <a:t>2</a:t>
            </a:r>
            <a:r>
              <a:rPr kumimoji="0" lang="en-US" altLang="zh-CN" dirty="0"/>
              <a:t>(g) </a:t>
            </a:r>
            <a:r>
              <a:rPr kumimoji="0" lang="en-US" altLang="zh-CN" dirty="0">
                <a:sym typeface="Symbol" pitchFamily="18" charset="2"/>
              </a:rPr>
              <a:t> CO</a:t>
            </a:r>
            <a:r>
              <a:rPr kumimoji="0" lang="en-US" altLang="zh-CN" baseline="-25000" dirty="0">
                <a:sym typeface="Symbol" pitchFamily="18" charset="2"/>
              </a:rPr>
              <a:t>2</a:t>
            </a:r>
            <a:r>
              <a:rPr kumimoji="0" lang="en-US" altLang="zh-CN" dirty="0">
                <a:sym typeface="Symbol" pitchFamily="18" charset="2"/>
              </a:rPr>
              <a:t>(g) + NO(g)</a:t>
            </a:r>
          </a:p>
          <a:p>
            <a:pPr algn="ctr">
              <a:lnSpc>
                <a:spcPct val="130000"/>
              </a:lnSpc>
              <a:defRPr/>
            </a:pPr>
            <a:r>
              <a:rPr kumimoji="0" lang="zh-CN" altLang="en-US" dirty="0">
                <a:latin typeface="+mj-ea"/>
                <a:ea typeface="+mj-ea"/>
                <a:sym typeface="Symbol" pitchFamily="18" charset="2"/>
              </a:rPr>
              <a:t>反应物的浓度与初速率</a:t>
            </a:r>
            <a:endParaRPr kumimoji="0" lang="zh-CN" altLang="en-US" dirty="0">
              <a:latin typeface="+mj-ea"/>
              <a:ea typeface="+mj-ea"/>
            </a:endParaRPr>
          </a:p>
        </p:txBody>
      </p:sp>
      <p:graphicFrame>
        <p:nvGraphicFramePr>
          <p:cNvPr id="954471" name="Group 1127"/>
          <p:cNvGraphicFramePr>
            <a:graphicFrameLocks noGrp="1"/>
          </p:cNvGraphicFramePr>
          <p:nvPr>
            <p:extLst>
              <p:ext uri="{D42A27DB-BD31-4B8C-83A1-F6EECF244321}">
                <p14:modId xmlns:p14="http://schemas.microsoft.com/office/powerpoint/2010/main" val="1640544368"/>
              </p:ext>
            </p:extLst>
          </p:nvPr>
        </p:nvGraphicFramePr>
        <p:xfrm>
          <a:off x="592060" y="2430835"/>
          <a:ext cx="7704856" cy="3298635"/>
        </p:xfrm>
        <a:graphic>
          <a:graphicData uri="http://schemas.openxmlformats.org/drawingml/2006/table">
            <a:tbl>
              <a:tblPr/>
              <a:tblGrid>
                <a:gridCol w="963107">
                  <a:extLst>
                    <a:ext uri="{9D8B030D-6E8A-4147-A177-3AD203B41FA5}">
                      <a16:colId xmlns:a16="http://schemas.microsoft.com/office/drawing/2014/main" val="20000"/>
                    </a:ext>
                  </a:extLst>
                </a:gridCol>
                <a:gridCol w="963107">
                  <a:extLst>
                    <a:ext uri="{9D8B030D-6E8A-4147-A177-3AD203B41FA5}">
                      <a16:colId xmlns:a16="http://schemas.microsoft.com/office/drawing/2014/main" val="20001"/>
                    </a:ext>
                  </a:extLst>
                </a:gridCol>
                <a:gridCol w="963107">
                  <a:extLst>
                    <a:ext uri="{9D8B030D-6E8A-4147-A177-3AD203B41FA5}">
                      <a16:colId xmlns:a16="http://schemas.microsoft.com/office/drawing/2014/main" val="20002"/>
                    </a:ext>
                  </a:extLst>
                </a:gridCol>
                <a:gridCol w="963107">
                  <a:extLst>
                    <a:ext uri="{9D8B030D-6E8A-4147-A177-3AD203B41FA5}">
                      <a16:colId xmlns:a16="http://schemas.microsoft.com/office/drawing/2014/main" val="1051416911"/>
                    </a:ext>
                  </a:extLst>
                </a:gridCol>
                <a:gridCol w="963107">
                  <a:extLst>
                    <a:ext uri="{9D8B030D-6E8A-4147-A177-3AD203B41FA5}">
                      <a16:colId xmlns:a16="http://schemas.microsoft.com/office/drawing/2014/main" val="20003"/>
                    </a:ext>
                  </a:extLst>
                </a:gridCol>
                <a:gridCol w="963107">
                  <a:extLst>
                    <a:ext uri="{9D8B030D-6E8A-4147-A177-3AD203B41FA5}">
                      <a16:colId xmlns:a16="http://schemas.microsoft.com/office/drawing/2014/main" val="20004"/>
                    </a:ext>
                  </a:extLst>
                </a:gridCol>
                <a:gridCol w="963107">
                  <a:extLst>
                    <a:ext uri="{9D8B030D-6E8A-4147-A177-3AD203B41FA5}">
                      <a16:colId xmlns:a16="http://schemas.microsoft.com/office/drawing/2014/main" val="20005"/>
                    </a:ext>
                  </a:extLst>
                </a:gridCol>
                <a:gridCol w="963107">
                  <a:extLst>
                    <a:ext uri="{9D8B030D-6E8A-4147-A177-3AD203B41FA5}">
                      <a16:colId xmlns:a16="http://schemas.microsoft.com/office/drawing/2014/main" val="2303555205"/>
                    </a:ext>
                  </a:extLst>
                </a:gridCol>
              </a:tblGrid>
              <a:tr h="487363">
                <a:tc gridSpan="4">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黑体" pitchFamily="2" charset="-122"/>
                        </a:rPr>
                        <a:t>甲  组</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en-US" sz="20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chemeClr val="tx1"/>
                          </a:solidFill>
                          <a:effectLst/>
                          <a:latin typeface="Times New Roman" pitchFamily="18" charset="0"/>
                          <a:ea typeface="黑体" pitchFamily="2" charset="-122"/>
                        </a:rPr>
                        <a:t>乙  组</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en-US" sz="20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0007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400" b="1" i="0" u="none" strike="noStrike" cap="none" normalizeH="0" baseline="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400" b="1" i="0" u="none" strike="noStrike" cap="none" normalizeH="0" baseline="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4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v</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400" b="1" i="0" u="none" strike="noStrike" cap="none" normalizeH="0" baseline="0" dirty="0">
                          <a:ln>
                            <a:noFill/>
                          </a:ln>
                          <a:solidFill>
                            <a:srgbClr val="FF0000"/>
                          </a:solidFill>
                          <a:effectLst/>
                          <a:latin typeface="Times New Roman" pitchFamily="18" charset="0"/>
                          <a:ea typeface="黑体" pitchFamily="2" charset="-122"/>
                        </a:rPr>
                        <a:t>(CO)(NO</a:t>
                      </a:r>
                      <a:r>
                        <a:rPr kumimoji="1" lang="en-US" altLang="zh-CN" sz="1400" b="1" i="0" u="none" strike="noStrike" cap="none" normalizeH="0" baseline="-25000" dirty="0">
                          <a:ln>
                            <a:noFill/>
                          </a:ln>
                          <a:solidFill>
                            <a:srgbClr val="FF0000"/>
                          </a:solidFill>
                          <a:effectLst/>
                          <a:latin typeface="Times New Roman" pitchFamily="18" charset="0"/>
                          <a:ea typeface="黑体" pitchFamily="2" charset="-122"/>
                        </a:rPr>
                        <a:t>2</a:t>
                      </a:r>
                      <a:r>
                        <a:rPr kumimoji="1" lang="en-US" altLang="zh-CN" sz="1400" b="1" i="0" u="none" strike="noStrike" cap="none" normalizeH="0" baseline="0" dirty="0">
                          <a:ln>
                            <a:noFill/>
                          </a:ln>
                          <a:solidFill>
                            <a:srgbClr val="FF0000"/>
                          </a:solidFill>
                          <a:effectLst/>
                          <a:latin typeface="Times New Roman" pitchFamily="18" charset="0"/>
                          <a:ea typeface="黑体" pitchFamily="2" charset="-122"/>
                        </a:rPr>
                        <a:t>)</a:t>
                      </a:r>
                      <a:endParaRPr kumimoji="1" lang="zh-CN" altLang="zh-CN" sz="1400" b="1" i="0" u="none" strike="noStrike" cap="none" normalizeH="0" baseline="0" dirty="0">
                        <a:ln>
                          <a:noFill/>
                        </a:ln>
                        <a:solidFill>
                          <a:srgbClr val="FF0000"/>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4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400" b="1" i="0" u="none" strike="noStrike" cap="none" normalizeH="0" baseline="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400" b="1" i="0" u="none" strike="noStrike" cap="none" normalizeH="0" baseline="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v</a:t>
                      </a: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400" b="1" i="0" u="none" strike="noStrike" cap="none" normalizeH="0" baseline="0" dirty="0">
                          <a:ln>
                            <a:noFill/>
                          </a:ln>
                          <a:solidFill>
                            <a:srgbClr val="FF0000"/>
                          </a:solidFill>
                          <a:effectLst/>
                          <a:latin typeface="Times New Roman" pitchFamily="18" charset="0"/>
                          <a:ea typeface="黑体" pitchFamily="2" charset="-122"/>
                        </a:rPr>
                        <a:t>(CO)(NO</a:t>
                      </a:r>
                      <a:r>
                        <a:rPr kumimoji="1" lang="en-US" altLang="zh-CN" sz="1400" b="1" i="0" u="none" strike="noStrike" cap="none" normalizeH="0" baseline="-25000" dirty="0">
                          <a:ln>
                            <a:noFill/>
                          </a:ln>
                          <a:solidFill>
                            <a:srgbClr val="FF0000"/>
                          </a:solidFill>
                          <a:effectLst/>
                          <a:latin typeface="Times New Roman" pitchFamily="18" charset="0"/>
                          <a:ea typeface="黑体" pitchFamily="2" charset="-122"/>
                        </a:rPr>
                        <a:t>2</a:t>
                      </a:r>
                      <a:r>
                        <a:rPr kumimoji="1" lang="en-US" altLang="zh-CN" sz="1400" b="1" i="0" u="none" strike="noStrike" cap="none" normalizeH="0" baseline="0" dirty="0">
                          <a:ln>
                            <a:noFill/>
                          </a:ln>
                          <a:solidFill>
                            <a:srgbClr val="FF0000"/>
                          </a:solidFill>
                          <a:effectLst/>
                          <a:latin typeface="Times New Roman" pitchFamily="18" charset="0"/>
                          <a:ea typeface="黑体" pitchFamily="2" charset="-122"/>
                        </a:rPr>
                        <a:t>)</a:t>
                      </a:r>
                      <a:endParaRPr kumimoji="1" lang="zh-CN" altLang="zh-CN" sz="1400" b="1" i="0" u="none" strike="noStrike" cap="none" normalizeH="0" baseline="0" dirty="0">
                        <a:ln>
                          <a:noFill/>
                        </a:ln>
                        <a:solidFill>
                          <a:srgbClr val="FF0000"/>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340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0.005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29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9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0.30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0.015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0.30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0.030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29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0.40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0.40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0.040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5122" name="Object 1102"/>
          <p:cNvGraphicFramePr>
            <a:graphicFrameLocks noChangeAspect="1"/>
          </p:cNvGraphicFramePr>
          <p:nvPr>
            <p:extLst>
              <p:ext uri="{D42A27DB-BD31-4B8C-83A1-F6EECF244321}">
                <p14:modId xmlns:p14="http://schemas.microsoft.com/office/powerpoint/2010/main" val="2257964411"/>
              </p:ext>
            </p:extLst>
          </p:nvPr>
        </p:nvGraphicFramePr>
        <p:xfrm>
          <a:off x="2599831" y="3032164"/>
          <a:ext cx="833449" cy="348960"/>
        </p:xfrm>
        <a:graphic>
          <a:graphicData uri="http://schemas.openxmlformats.org/presentationml/2006/ole">
            <mc:AlternateContent xmlns:mc="http://schemas.openxmlformats.org/markup-compatibility/2006">
              <mc:Choice xmlns:v="urn:schemas-microsoft-com:vml" Requires="v">
                <p:oleObj name="Equation" r:id="rId2" imgW="1701720" imgH="660240" progId="Equation.3">
                  <p:embed/>
                </p:oleObj>
              </mc:Choice>
              <mc:Fallback>
                <p:oleObj name="Equation" r:id="rId2" imgW="1701720" imgH="660240" progId="Equation.3">
                  <p:embed/>
                  <p:pic>
                    <p:nvPicPr>
                      <p:cNvPr id="0" name="Object 1102"/>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599831" y="3032164"/>
                        <a:ext cx="833449" cy="348960"/>
                      </a:xfrm>
                      <a:prstGeom prst="rect">
                        <a:avLst/>
                      </a:prstGeom>
                      <a:noFill/>
                    </p:spPr>
                  </p:pic>
                </p:oleObj>
              </mc:Fallback>
            </mc:AlternateContent>
          </a:graphicData>
        </a:graphic>
      </p:graphicFrame>
      <p:graphicFrame>
        <p:nvGraphicFramePr>
          <p:cNvPr id="5123" name="Object 1103"/>
          <p:cNvGraphicFramePr>
            <a:graphicFrameLocks noChangeAspect="1"/>
          </p:cNvGraphicFramePr>
          <p:nvPr>
            <p:extLst>
              <p:ext uri="{D42A27DB-BD31-4B8C-83A1-F6EECF244321}">
                <p14:modId xmlns:p14="http://schemas.microsoft.com/office/powerpoint/2010/main" val="2994600103"/>
              </p:ext>
            </p:extLst>
          </p:nvPr>
        </p:nvGraphicFramePr>
        <p:xfrm>
          <a:off x="4506968" y="2997888"/>
          <a:ext cx="785813" cy="455612"/>
        </p:xfrm>
        <a:graphic>
          <a:graphicData uri="http://schemas.openxmlformats.org/presentationml/2006/ole">
            <mc:AlternateContent xmlns:mc="http://schemas.openxmlformats.org/markup-compatibility/2006">
              <mc:Choice xmlns:v="urn:schemas-microsoft-com:vml" Requires="v">
                <p:oleObj name="Equation" r:id="rId4" imgW="1231560" imgH="660240" progId="Equation.3">
                  <p:embed/>
                </p:oleObj>
              </mc:Choice>
              <mc:Fallback>
                <p:oleObj name="Equation" r:id="rId4" imgW="1231560" imgH="660240" progId="Equation.3">
                  <p:embed/>
                  <p:pic>
                    <p:nvPicPr>
                      <p:cNvPr id="0" name="Object 1103"/>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506968" y="2997888"/>
                        <a:ext cx="785813" cy="455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1105"/>
          <p:cNvGraphicFramePr>
            <a:graphicFrameLocks noChangeAspect="1"/>
          </p:cNvGraphicFramePr>
          <p:nvPr>
            <p:extLst>
              <p:ext uri="{D42A27DB-BD31-4B8C-83A1-F6EECF244321}">
                <p14:modId xmlns:p14="http://schemas.microsoft.com/office/powerpoint/2010/main" val="2682599900"/>
              </p:ext>
            </p:extLst>
          </p:nvPr>
        </p:nvGraphicFramePr>
        <p:xfrm>
          <a:off x="5488436" y="2982433"/>
          <a:ext cx="836578" cy="493713"/>
        </p:xfrm>
        <a:graphic>
          <a:graphicData uri="http://schemas.openxmlformats.org/presentationml/2006/ole">
            <mc:AlternateContent xmlns:mc="http://schemas.openxmlformats.org/markup-compatibility/2006">
              <mc:Choice xmlns:v="urn:schemas-microsoft-com:vml" Requires="v">
                <p:oleObj name="Equation" r:id="rId6" imgW="1231560" imgH="660240" progId="Equation.3">
                  <p:embed/>
                </p:oleObj>
              </mc:Choice>
              <mc:Fallback>
                <p:oleObj name="Equation" r:id="rId6" imgW="1231560" imgH="660240" progId="Equation.3">
                  <p:embed/>
                  <p:pic>
                    <p:nvPicPr>
                      <p:cNvPr id="0" name="Object 1105"/>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5488436" y="2982433"/>
                        <a:ext cx="836578" cy="493713"/>
                      </a:xfrm>
                      <a:prstGeom prst="rect">
                        <a:avLst/>
                      </a:prstGeom>
                      <a:noFill/>
                    </p:spPr>
                  </p:pic>
                </p:oleObj>
              </mc:Fallback>
            </mc:AlternateContent>
          </a:graphicData>
        </a:graphic>
      </p:graphicFrame>
      <p:grpSp>
        <p:nvGrpSpPr>
          <p:cNvPr id="5193" name="Group 1129"/>
          <p:cNvGrpSpPr>
            <a:grpSpLocks/>
          </p:cNvGrpSpPr>
          <p:nvPr/>
        </p:nvGrpSpPr>
        <p:grpSpPr bwMode="auto">
          <a:xfrm>
            <a:off x="1401142" y="5820462"/>
            <a:ext cx="6699250" cy="848898"/>
            <a:chOff x="762" y="3493"/>
            <a:chExt cx="4134" cy="623"/>
          </a:xfrm>
        </p:grpSpPr>
        <p:sp>
          <p:nvSpPr>
            <p:cNvPr id="954454" name="Text Box 1110"/>
            <p:cNvSpPr txBox="1">
              <a:spLocks noChangeArrowheads="1"/>
            </p:cNvSpPr>
            <p:nvPr/>
          </p:nvSpPr>
          <p:spPr bwMode="auto">
            <a:xfrm>
              <a:off x="762" y="3656"/>
              <a:ext cx="726" cy="339"/>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a:t>
              </a:r>
              <a:r>
                <a:rPr kumimoji="0" lang="zh-CN" altLang="en-US"/>
                <a:t>＝－</a:t>
              </a:r>
            </a:p>
          </p:txBody>
        </p:sp>
        <p:sp>
          <p:nvSpPr>
            <p:cNvPr id="954455" name="Text Box 1111"/>
            <p:cNvSpPr txBox="1">
              <a:spLocks noChangeArrowheads="1"/>
            </p:cNvSpPr>
            <p:nvPr/>
          </p:nvSpPr>
          <p:spPr bwMode="auto">
            <a:xfrm>
              <a:off x="1450" y="3493"/>
              <a:ext cx="710"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d(NO</a:t>
              </a:r>
              <a:r>
                <a:rPr kumimoji="0" lang="en-US" altLang="zh-CN" baseline="-25000">
                  <a:sym typeface="Symbol" pitchFamily="18" charset="2"/>
                </a:rPr>
                <a:t>2</a:t>
              </a:r>
              <a:r>
                <a:rPr kumimoji="0" lang="en-US" altLang="zh-CN">
                  <a:sym typeface="Symbol" pitchFamily="18" charset="2"/>
                </a:rPr>
                <a:t>)</a:t>
              </a:r>
              <a:endParaRPr kumimoji="0" lang="en-US" altLang="zh-CN" i="1" baseline="30000"/>
            </a:p>
          </p:txBody>
        </p:sp>
        <p:sp>
          <p:nvSpPr>
            <p:cNvPr id="954456" name="Text Box 1112"/>
            <p:cNvSpPr txBox="1">
              <a:spLocks noChangeArrowheads="1"/>
            </p:cNvSpPr>
            <p:nvPr/>
          </p:nvSpPr>
          <p:spPr bwMode="auto">
            <a:xfrm>
              <a:off x="1536" y="3777"/>
              <a:ext cx="513"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954457" name="Text Box 1113"/>
            <p:cNvSpPr txBox="1">
              <a:spLocks noChangeArrowheads="1"/>
            </p:cNvSpPr>
            <p:nvPr/>
          </p:nvSpPr>
          <p:spPr bwMode="auto">
            <a:xfrm>
              <a:off x="2016" y="3657"/>
              <a:ext cx="2880" cy="339"/>
            </a:xfrm>
            <a:prstGeom prst="rect">
              <a:avLst/>
            </a:prstGeom>
            <a:noFill/>
            <a:ln w="9525">
              <a:noFill/>
              <a:miter lim="800000"/>
              <a:headEnd/>
              <a:tailEnd/>
            </a:ln>
            <a:effectLst/>
          </p:spPr>
          <p:txBody>
            <a:bodyPr>
              <a:spAutoFit/>
            </a:bodyPr>
            <a:lstStyle/>
            <a:p>
              <a:pPr>
                <a:defRPr/>
              </a:pPr>
              <a:r>
                <a:rPr kumimoji="0" lang="en-US" altLang="zh-CN" dirty="0"/>
                <a:t>   </a:t>
              </a:r>
              <a:r>
                <a:rPr kumimoji="0" lang="zh-CN" altLang="en-US" dirty="0"/>
                <a:t>＝－                  ＝ </a:t>
              </a:r>
              <a:r>
                <a:rPr kumimoji="0" lang="en-US" altLang="zh-CN" i="1" dirty="0"/>
                <a:t>k</a:t>
              </a:r>
              <a:r>
                <a:rPr kumimoji="0" lang="en-US" altLang="zh-CN" dirty="0"/>
                <a:t> (CO) (</a:t>
              </a:r>
              <a:r>
                <a:rPr kumimoji="0" lang="en-US" altLang="zh-CN" dirty="0" err="1"/>
                <a:t>NO</a:t>
              </a:r>
              <a:r>
                <a:rPr kumimoji="0" lang="en-US" altLang="zh-CN" baseline="-25000" dirty="0" err="1"/>
                <a:t>2</a:t>
              </a:r>
              <a:r>
                <a:rPr kumimoji="0" lang="en-US" altLang="zh-CN" dirty="0"/>
                <a:t>) </a:t>
              </a:r>
            </a:p>
          </p:txBody>
        </p:sp>
        <p:sp>
          <p:nvSpPr>
            <p:cNvPr id="5198" name="Line 1114"/>
            <p:cNvSpPr>
              <a:spLocks noChangeShapeType="1"/>
            </p:cNvSpPr>
            <p:nvPr/>
          </p:nvSpPr>
          <p:spPr bwMode="auto">
            <a:xfrm>
              <a:off x="1392" y="3834"/>
              <a:ext cx="7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4459" name="Text Box 1115"/>
            <p:cNvSpPr txBox="1">
              <a:spLocks noChangeArrowheads="1"/>
            </p:cNvSpPr>
            <p:nvPr/>
          </p:nvSpPr>
          <p:spPr bwMode="auto">
            <a:xfrm>
              <a:off x="2736" y="3511"/>
              <a:ext cx="626"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d(CO)</a:t>
              </a:r>
              <a:endParaRPr kumimoji="0" lang="en-US" altLang="zh-CN" i="1" baseline="30000"/>
            </a:p>
          </p:txBody>
        </p:sp>
        <p:sp>
          <p:nvSpPr>
            <p:cNvPr id="954460" name="Text Box 1116"/>
            <p:cNvSpPr txBox="1">
              <a:spLocks noChangeArrowheads="1"/>
            </p:cNvSpPr>
            <p:nvPr/>
          </p:nvSpPr>
          <p:spPr bwMode="auto">
            <a:xfrm>
              <a:off x="2793" y="3777"/>
              <a:ext cx="479"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5201" name="Line 1117"/>
            <p:cNvSpPr>
              <a:spLocks noChangeShapeType="1"/>
            </p:cNvSpPr>
            <p:nvPr/>
          </p:nvSpPr>
          <p:spPr bwMode="auto">
            <a:xfrm>
              <a:off x="2640" y="3834"/>
              <a:ext cx="7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5125" name="Object 1119"/>
          <p:cNvGraphicFramePr>
            <a:graphicFrameLocks noChangeAspect="1"/>
          </p:cNvGraphicFramePr>
          <p:nvPr>
            <p:extLst>
              <p:ext uri="{D42A27DB-BD31-4B8C-83A1-F6EECF244321}">
                <p14:modId xmlns:p14="http://schemas.microsoft.com/office/powerpoint/2010/main" val="2218037313"/>
              </p:ext>
            </p:extLst>
          </p:nvPr>
        </p:nvGraphicFramePr>
        <p:xfrm>
          <a:off x="6461438" y="3032164"/>
          <a:ext cx="808712" cy="339037"/>
        </p:xfrm>
        <a:graphic>
          <a:graphicData uri="http://schemas.openxmlformats.org/presentationml/2006/ole">
            <mc:AlternateContent xmlns:mc="http://schemas.openxmlformats.org/markup-compatibility/2006">
              <mc:Choice xmlns:v="urn:schemas-microsoft-com:vml" Requires="v">
                <p:oleObj name="Equation" r:id="rId8" imgW="1701720" imgH="660240" progId="Equation.3">
                  <p:embed/>
                </p:oleObj>
              </mc:Choice>
              <mc:Fallback>
                <p:oleObj name="Equation" r:id="rId8" imgW="1701720" imgH="660240" progId="Equation.3">
                  <p:embed/>
                  <p:pic>
                    <p:nvPicPr>
                      <p:cNvPr id="0" name="Object 1119"/>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6461438" y="3032164"/>
                        <a:ext cx="808712" cy="339037"/>
                      </a:xfrm>
                      <a:prstGeom prst="rect">
                        <a:avLst/>
                      </a:prstGeom>
                      <a:noFill/>
                    </p:spPr>
                  </p:pic>
                </p:oleObj>
              </mc:Fallback>
            </mc:AlternateContent>
          </a:graphicData>
        </a:graphic>
      </p:graphicFrame>
      <p:graphicFrame>
        <p:nvGraphicFramePr>
          <p:cNvPr id="5127" name="Object 1121"/>
          <p:cNvGraphicFramePr>
            <a:graphicFrameLocks noChangeAspect="1"/>
          </p:cNvGraphicFramePr>
          <p:nvPr>
            <p:extLst>
              <p:ext uri="{D42A27DB-BD31-4B8C-83A1-F6EECF244321}">
                <p14:modId xmlns:p14="http://schemas.microsoft.com/office/powerpoint/2010/main" val="3448996843"/>
              </p:ext>
            </p:extLst>
          </p:nvPr>
        </p:nvGraphicFramePr>
        <p:xfrm>
          <a:off x="665901" y="2992308"/>
          <a:ext cx="785812" cy="455613"/>
        </p:xfrm>
        <a:graphic>
          <a:graphicData uri="http://schemas.openxmlformats.org/presentationml/2006/ole">
            <mc:AlternateContent xmlns:mc="http://schemas.openxmlformats.org/markup-compatibility/2006">
              <mc:Choice xmlns:v="urn:schemas-microsoft-com:vml" Requires="v">
                <p:oleObj name="Equation" r:id="rId9" imgW="1231560" imgH="660240" progId="Equation.3">
                  <p:embed/>
                </p:oleObj>
              </mc:Choice>
              <mc:Fallback>
                <p:oleObj name="Equation" r:id="rId9" imgW="1231560" imgH="660240" progId="Equation.3">
                  <p:embed/>
                  <p:pic>
                    <p:nvPicPr>
                      <p:cNvPr id="0" name="Object 1121"/>
                      <p:cNvPicPr>
                        <a:picLocks noChangeAspect="1" noChangeArrowheads="1"/>
                      </p:cNvPicPr>
                      <p:nvPr/>
                    </p:nvPicPr>
                    <p:blipFill>
                      <a:blip r:embed="rId10">
                        <a:grayscl/>
                        <a:biLevel thresh="50000"/>
                        <a:extLst>
                          <a:ext uri="{28A0092B-C50C-407E-A947-70E740481C1C}">
                            <a14:useLocalDpi xmlns:a14="http://schemas.microsoft.com/office/drawing/2010/main" val="0"/>
                          </a:ext>
                        </a:extLst>
                      </a:blip>
                      <a:srcRect/>
                      <a:stretch>
                        <a:fillRect/>
                      </a:stretch>
                    </p:blipFill>
                    <p:spPr bwMode="auto">
                      <a:xfrm>
                        <a:off x="665901" y="2992308"/>
                        <a:ext cx="785812"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8" name="Object 1122"/>
          <p:cNvGraphicFramePr>
            <a:graphicFrameLocks noChangeAspect="1"/>
          </p:cNvGraphicFramePr>
          <p:nvPr>
            <p:extLst>
              <p:ext uri="{D42A27DB-BD31-4B8C-83A1-F6EECF244321}">
                <p14:modId xmlns:p14="http://schemas.microsoft.com/office/powerpoint/2010/main" val="576072442"/>
              </p:ext>
            </p:extLst>
          </p:nvPr>
        </p:nvGraphicFramePr>
        <p:xfrm>
          <a:off x="1633330" y="2959788"/>
          <a:ext cx="850900" cy="493712"/>
        </p:xfrm>
        <a:graphic>
          <a:graphicData uri="http://schemas.openxmlformats.org/presentationml/2006/ole">
            <mc:AlternateContent xmlns:mc="http://schemas.openxmlformats.org/markup-compatibility/2006">
              <mc:Choice xmlns:v="urn:schemas-microsoft-com:vml" Requires="v">
                <p:oleObj name="Equation" r:id="rId11" imgW="1231560" imgH="660240" progId="Equation.3">
                  <p:embed/>
                </p:oleObj>
              </mc:Choice>
              <mc:Fallback>
                <p:oleObj name="Equation" r:id="rId11" imgW="1231560" imgH="660240" progId="Equation.3">
                  <p:embed/>
                  <p:pic>
                    <p:nvPicPr>
                      <p:cNvPr id="0" name="Object 1122"/>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1633330" y="2959788"/>
                        <a:ext cx="850900" cy="493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3"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微分速率方程</a:t>
            </a:r>
          </a:p>
        </p:txBody>
      </p:sp>
      <p:sp>
        <p:nvSpPr>
          <p:cNvPr id="2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19</a:t>
            </a:fld>
            <a:endParaRPr lang="en-US" altLang="zh-CN" dirty="0">
              <a:solidFill>
                <a:srgbClr val="000000"/>
              </a:solidFill>
            </a:endParaRPr>
          </a:p>
        </p:txBody>
      </p:sp>
      <p:cxnSp>
        <p:nvCxnSpPr>
          <p:cNvPr id="5" name="直线连接符 4">
            <a:extLst>
              <a:ext uri="{FF2B5EF4-FFF2-40B4-BE49-F238E27FC236}">
                <a16:creationId xmlns:a16="http://schemas.microsoft.com/office/drawing/2014/main" id="{C5EE656A-6106-814C-9AB1-6C353DCBC4EF}"/>
              </a:ext>
            </a:extLst>
          </p:cNvPr>
          <p:cNvCxnSpPr/>
          <p:nvPr/>
        </p:nvCxnSpPr>
        <p:spPr bwMode="auto">
          <a:xfrm>
            <a:off x="3677146" y="3253453"/>
            <a:ext cx="617332" cy="0"/>
          </a:xfrm>
          <a:prstGeom prst="line">
            <a:avLst/>
          </a:prstGeom>
          <a:noFill/>
          <a:ln w="19050" cap="flat" cmpd="sng" algn="ctr">
            <a:solidFill>
              <a:srgbClr val="FF0000"/>
            </a:solidFill>
            <a:prstDash val="solid"/>
            <a:round/>
            <a:headEnd type="none" w="med" len="med"/>
            <a:tailEnd type="none" w="med" len="med"/>
          </a:ln>
          <a:effectLst/>
        </p:spPr>
      </p:cxnSp>
      <p:cxnSp>
        <p:nvCxnSpPr>
          <p:cNvPr id="29" name="直线连接符 28">
            <a:extLst>
              <a:ext uri="{FF2B5EF4-FFF2-40B4-BE49-F238E27FC236}">
                <a16:creationId xmlns:a16="http://schemas.microsoft.com/office/drawing/2014/main" id="{D7295D02-1D99-9B41-ACEC-8C5B16D80967}"/>
              </a:ext>
            </a:extLst>
          </p:cNvPr>
          <p:cNvCxnSpPr/>
          <p:nvPr/>
        </p:nvCxnSpPr>
        <p:spPr bwMode="auto">
          <a:xfrm>
            <a:off x="7483060" y="3253954"/>
            <a:ext cx="617332" cy="0"/>
          </a:xfrm>
          <a:prstGeom prst="line">
            <a:avLst/>
          </a:prstGeom>
          <a:noFill/>
          <a:ln w="19050" cap="flat" cmpd="sng" algn="ctr">
            <a:solidFill>
              <a:srgbClr val="FF0000"/>
            </a:solidFill>
            <a:prstDash val="solid"/>
            <a:round/>
            <a:headEnd type="none" w="med" len="med"/>
            <a:tailEnd type="none" w="med" len="med"/>
          </a:ln>
          <a:effectLst/>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5B0964F7-4727-4AC6-820D-B129E805F5EE}" type="slidenum">
              <a:rPr lang="zh-CN" altLang="en-US" smtClean="0"/>
              <a:pPr>
                <a:defRPr/>
              </a:pPr>
              <a:t>2</a:t>
            </a:fld>
            <a:endParaRPr lang="en-US" altLang="zh-CN"/>
          </a:p>
        </p:txBody>
      </p:sp>
      <p:sp>
        <p:nvSpPr>
          <p:cNvPr id="3" name="矩形 2"/>
          <p:cNvSpPr/>
          <p:nvPr/>
        </p:nvSpPr>
        <p:spPr>
          <a:xfrm>
            <a:off x="1703438" y="1844824"/>
            <a:ext cx="5732660" cy="584775"/>
          </a:xfrm>
          <a:prstGeom prst="rect">
            <a:avLst/>
          </a:prstGeom>
        </p:spPr>
        <p:txBody>
          <a:bodyPr wrap="none">
            <a:spAutoFit/>
          </a:bodyPr>
          <a:lstStyle/>
          <a:p>
            <a:pPr eaLnBrk="1" hangingPunct="1"/>
            <a:r>
              <a:rPr lang="en-US" altLang="zh-CN" sz="3200" dirty="0"/>
              <a:t>8.2</a:t>
            </a:r>
            <a:r>
              <a:rPr lang="zh-CN" altLang="en-US" sz="3200" dirty="0"/>
              <a:t>，</a:t>
            </a:r>
            <a:r>
              <a:rPr lang="en-US" altLang="zh-CN" sz="3200" dirty="0"/>
              <a:t>8.4</a:t>
            </a:r>
            <a:r>
              <a:rPr lang="zh-CN" altLang="en-US" sz="3200" dirty="0"/>
              <a:t>，</a:t>
            </a:r>
            <a:r>
              <a:rPr lang="en-US" altLang="zh-CN" sz="3200" dirty="0"/>
              <a:t>8.6</a:t>
            </a:r>
            <a:r>
              <a:rPr lang="zh-CN" altLang="en-US" sz="3200" dirty="0"/>
              <a:t>，</a:t>
            </a:r>
            <a:r>
              <a:rPr lang="en-GB" altLang="zh-CN" sz="3200" dirty="0"/>
              <a:t>8.9</a:t>
            </a:r>
            <a:r>
              <a:rPr lang="zh-CN" altLang="en-US" sz="3200" dirty="0"/>
              <a:t>，</a:t>
            </a:r>
            <a:r>
              <a:rPr lang="en-GB" altLang="zh-CN" sz="3200" dirty="0"/>
              <a:t>8.10</a:t>
            </a:r>
            <a:r>
              <a:rPr lang="zh-CN" altLang="en-US" sz="3200" dirty="0"/>
              <a:t>，</a:t>
            </a:r>
            <a:r>
              <a:rPr lang="en-US" altLang="zh-CN" sz="3200" dirty="0"/>
              <a:t>8.15</a:t>
            </a:r>
            <a:endParaRPr lang="zh-CN" altLang="en-US" sz="3200" dirty="0"/>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6"/>
          <p:cNvSpPr>
            <a:spLocks noChangeArrowheads="1"/>
          </p:cNvSpPr>
          <p:nvPr/>
        </p:nvSpPr>
        <p:spPr bwMode="auto">
          <a:xfrm>
            <a:off x="683568"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习 题</a:t>
            </a:r>
          </a:p>
        </p:txBody>
      </p:sp>
    </p:spTree>
    <p:extLst>
      <p:ext uri="{BB962C8B-B14F-4D97-AF65-F5344CB8AC3E}">
        <p14:creationId xmlns:p14="http://schemas.microsoft.com/office/powerpoint/2010/main" val="4185865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5394" name="Text Box 2"/>
          <p:cNvSpPr txBox="1">
            <a:spLocks noChangeArrowheads="1"/>
          </p:cNvSpPr>
          <p:nvPr/>
        </p:nvSpPr>
        <p:spPr bwMode="auto">
          <a:xfrm>
            <a:off x="1990457" y="188640"/>
            <a:ext cx="5173831" cy="584775"/>
          </a:xfrm>
          <a:prstGeom prst="rect">
            <a:avLst/>
          </a:prstGeom>
          <a:noFill/>
          <a:ln w="9525" algn="ctr">
            <a:noFill/>
            <a:miter lim="800000"/>
            <a:headEnd/>
            <a:tailEnd/>
          </a:ln>
          <a:effectLst/>
        </p:spPr>
        <p:txBody>
          <a:bodyPr wrap="square">
            <a:spAutoFit/>
          </a:bodyPr>
          <a:lstStyle/>
          <a:p>
            <a:pPr algn="ctr">
              <a:spcBef>
                <a:spcPct val="50000"/>
              </a:spcBef>
              <a:defRPr/>
            </a:pPr>
            <a:r>
              <a:rPr kumimoji="0" lang="zh-CN" altLang="en-US" sz="3200" dirty="0">
                <a:solidFill>
                  <a:schemeClr val="accent2">
                    <a:lumMod val="50000"/>
                  </a:schemeClr>
                </a:solidFill>
                <a:latin typeface="+mj-ea"/>
                <a:ea typeface="+mj-ea"/>
              </a:rPr>
              <a:t>基元反应和非基元反应      </a:t>
            </a:r>
          </a:p>
        </p:txBody>
      </p:sp>
      <p:sp>
        <p:nvSpPr>
          <p:cNvPr id="955395" name="Text Box 3"/>
          <p:cNvSpPr txBox="1">
            <a:spLocks noChangeArrowheads="1"/>
          </p:cNvSpPr>
          <p:nvPr/>
        </p:nvSpPr>
        <p:spPr bwMode="auto">
          <a:xfrm>
            <a:off x="260446" y="1382743"/>
            <a:ext cx="8696076" cy="1052596"/>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zh-CN" altLang="en-US" dirty="0">
                <a:latin typeface="+mj-ea"/>
                <a:ea typeface="+mj-ea"/>
              </a:rPr>
              <a:t>化学反应速率与路径有关。有些反应的历程很简单，反应物分子相互碰撞，一步就起反应变成生成物。这种反应叫基元反应。</a:t>
            </a:r>
          </a:p>
        </p:txBody>
      </p:sp>
      <p:pic>
        <p:nvPicPr>
          <p:cNvPr id="955396" name="Picture 4"/>
          <p:cNvPicPr>
            <a:picLocks noChangeAspect="1" noChangeArrowheads="1"/>
          </p:cNvPicPr>
          <p:nvPr/>
        </p:nvPicPr>
        <p:blipFill>
          <a:blip r:embed="rId2">
            <a:lum bright="-30000" contrast="36000"/>
            <a:extLst>
              <a:ext uri="{28A0092B-C50C-407E-A947-70E740481C1C}">
                <a14:useLocalDpi xmlns:a14="http://schemas.microsoft.com/office/drawing/2010/main" val="0"/>
              </a:ext>
            </a:extLst>
          </a:blip>
          <a:srcRect/>
          <a:stretch>
            <a:fillRect/>
          </a:stretch>
        </p:blipFill>
        <p:spPr bwMode="auto">
          <a:xfrm>
            <a:off x="6804248" y="2925718"/>
            <a:ext cx="1816915" cy="331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5397" name="Picture 5"/>
          <p:cNvPicPr>
            <a:picLocks noChangeAspect="1" noChangeArrowheads="1"/>
          </p:cNvPicPr>
          <p:nvPr/>
        </p:nvPicPr>
        <p:blipFill>
          <a:blip r:embed="rId3">
            <a:lum bright="-30000" contrast="60000"/>
            <a:extLst>
              <a:ext uri="{28A0092B-C50C-407E-A947-70E740481C1C}">
                <a14:useLocalDpi xmlns:a14="http://schemas.microsoft.com/office/drawing/2010/main" val="0"/>
              </a:ext>
            </a:extLst>
          </a:blip>
          <a:srcRect r="53647" b="9531"/>
          <a:stretch>
            <a:fillRect/>
          </a:stretch>
        </p:blipFill>
        <p:spPr bwMode="auto">
          <a:xfrm>
            <a:off x="3935774" y="2925718"/>
            <a:ext cx="2466218" cy="331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5398" name="Text Box 6"/>
          <p:cNvSpPr txBox="1">
            <a:spLocks noChangeArrowheads="1"/>
          </p:cNvSpPr>
          <p:nvPr/>
        </p:nvSpPr>
        <p:spPr bwMode="auto">
          <a:xfrm>
            <a:off x="322784" y="3284984"/>
            <a:ext cx="3313112" cy="2012859"/>
          </a:xfrm>
          <a:prstGeom prst="rect">
            <a:avLst/>
          </a:prstGeom>
          <a:noFill/>
          <a:ln w="9525" algn="ctr">
            <a:noFill/>
            <a:miter lim="800000"/>
            <a:headEnd/>
            <a:tailEnd/>
          </a:ln>
          <a:effectLst/>
        </p:spPr>
        <p:txBody>
          <a:bodyPr>
            <a:spAutoFit/>
          </a:bodyPr>
          <a:lstStyle/>
          <a:p>
            <a:pPr>
              <a:lnSpc>
                <a:spcPct val="130000"/>
              </a:lnSpc>
              <a:spcBef>
                <a:spcPct val="50000"/>
              </a:spcBef>
              <a:defRPr/>
            </a:pPr>
            <a:r>
              <a:rPr kumimoji="0" lang="zh-CN" altLang="en-US" dirty="0">
                <a:latin typeface="+mj-ea"/>
                <a:ea typeface="+mj-ea"/>
              </a:rPr>
              <a:t>多数反应的历程较为复杂，反应物分子要经过几步，才能转化为生成物，叫非基元反应。</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endParaRPr lang="zh-CN" altLang="en-US" sz="3200" dirty="0">
              <a:solidFill>
                <a:srgbClr val="3333CC">
                  <a:lumMod val="50000"/>
                </a:srgbClr>
              </a:solidFill>
              <a:latin typeface="黑体"/>
              <a:ea typeface="黑体"/>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20</a:t>
            </a:fld>
            <a:endParaRPr lang="en-US" altLang="zh-CN" dirty="0">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6419" name="Text Box 3"/>
          <p:cNvSpPr txBox="1">
            <a:spLocks noChangeArrowheads="1"/>
          </p:cNvSpPr>
          <p:nvPr/>
        </p:nvSpPr>
        <p:spPr bwMode="auto">
          <a:xfrm>
            <a:off x="323528" y="980728"/>
            <a:ext cx="8467476" cy="1363065"/>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mj-ea"/>
                <a:ea typeface="+mj-ea"/>
              </a:rPr>
              <a:t>在恒温条件下，基元反应的反应速率与</a:t>
            </a:r>
            <a:r>
              <a:rPr kumimoji="0" lang="zh-Hans" altLang="en-US" b="0" dirty="0">
                <a:latin typeface="+mj-ea"/>
                <a:ea typeface="+mj-ea"/>
              </a:rPr>
              <a:t>各</a:t>
            </a:r>
            <a:r>
              <a:rPr kumimoji="0" lang="zh-CN" altLang="en-US" b="0" dirty="0">
                <a:latin typeface="+mj-ea"/>
                <a:ea typeface="+mj-ea"/>
              </a:rPr>
              <a:t>反应物浓度的</a:t>
            </a:r>
            <a:r>
              <a:rPr kumimoji="0" lang="zh-Hans" altLang="en-US" b="0" dirty="0">
                <a:latin typeface="+mj-ea"/>
                <a:ea typeface="+mj-ea"/>
              </a:rPr>
              <a:t>幂的</a:t>
            </a:r>
            <a:r>
              <a:rPr kumimoji="0" lang="zh-CN" altLang="en-US" b="0" dirty="0">
                <a:latin typeface="+mj-ea"/>
                <a:ea typeface="+mj-ea"/>
              </a:rPr>
              <a:t>乘积成正比，各</a:t>
            </a:r>
            <a:r>
              <a:rPr kumimoji="0" lang="zh-Hans" altLang="en-US" b="0" dirty="0">
                <a:latin typeface="+mj-ea"/>
                <a:ea typeface="+mj-ea"/>
              </a:rPr>
              <a:t>反应物</a:t>
            </a:r>
            <a:r>
              <a:rPr kumimoji="0" lang="zh-CN" altLang="en-US" b="0" dirty="0">
                <a:latin typeface="+mj-ea"/>
                <a:ea typeface="+mj-ea"/>
              </a:rPr>
              <a:t>浓度的</a:t>
            </a:r>
            <a:r>
              <a:rPr kumimoji="0" lang="zh-Hans" altLang="en-US" b="0" dirty="0">
                <a:latin typeface="+mj-ea"/>
                <a:ea typeface="+mj-ea"/>
              </a:rPr>
              <a:t>幂</a:t>
            </a:r>
            <a:r>
              <a:rPr kumimoji="0" lang="zh-CN" altLang="en-US" b="0" dirty="0">
                <a:latin typeface="+mj-ea"/>
                <a:ea typeface="+mj-ea"/>
              </a:rPr>
              <a:t>次</a:t>
            </a:r>
            <a:r>
              <a:rPr kumimoji="0" lang="zh-Hans" altLang="en-US" b="0" dirty="0">
                <a:latin typeface="+mj-ea"/>
                <a:ea typeface="+mj-ea"/>
              </a:rPr>
              <a:t>为基元反应方程式中该化合物计算量的绝对值</a:t>
            </a:r>
            <a:r>
              <a:rPr kumimoji="0" lang="zh-CN" altLang="en-US" b="0" dirty="0">
                <a:latin typeface="+mj-ea"/>
                <a:ea typeface="+mj-ea"/>
              </a:rPr>
              <a:t>。这个规律称为质量作用定律。</a:t>
            </a:r>
          </a:p>
        </p:txBody>
      </p:sp>
      <p:grpSp>
        <p:nvGrpSpPr>
          <p:cNvPr id="32772" name="Group 33"/>
          <p:cNvGrpSpPr>
            <a:grpSpLocks/>
          </p:cNvGrpSpPr>
          <p:nvPr/>
        </p:nvGrpSpPr>
        <p:grpSpPr bwMode="auto">
          <a:xfrm>
            <a:off x="2603235" y="2309241"/>
            <a:ext cx="2505075" cy="409327"/>
            <a:chOff x="1743" y="1920"/>
            <a:chExt cx="1710" cy="288"/>
          </a:xfrm>
        </p:grpSpPr>
        <p:sp>
          <p:nvSpPr>
            <p:cNvPr id="956421" name="Text Box 5"/>
            <p:cNvSpPr txBox="1">
              <a:spLocks noChangeArrowheads="1"/>
            </p:cNvSpPr>
            <p:nvPr/>
          </p:nvSpPr>
          <p:spPr bwMode="auto">
            <a:xfrm>
              <a:off x="1743" y="1920"/>
              <a:ext cx="945" cy="288"/>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i="1" dirty="0" err="1">
                  <a:solidFill>
                    <a:srgbClr val="002060"/>
                  </a:solidFill>
                </a:rPr>
                <a:t>a</a:t>
              </a:r>
              <a:r>
                <a:rPr kumimoji="0" lang="en-US" altLang="zh-CN" dirty="0" err="1">
                  <a:solidFill>
                    <a:srgbClr val="002060"/>
                  </a:solidFill>
                </a:rPr>
                <a:t>A</a:t>
              </a:r>
              <a:r>
                <a:rPr kumimoji="0" lang="en-US" altLang="zh-CN" dirty="0">
                  <a:solidFill>
                    <a:srgbClr val="002060"/>
                  </a:solidFill>
                </a:rPr>
                <a:t> </a:t>
              </a:r>
              <a:r>
                <a:rPr kumimoji="0" lang="zh-CN" altLang="en-US" dirty="0">
                  <a:solidFill>
                    <a:srgbClr val="002060"/>
                  </a:solidFill>
                </a:rPr>
                <a:t>＋ </a:t>
              </a:r>
              <a:r>
                <a:rPr kumimoji="0" lang="en-US" altLang="zh-CN" i="1" dirty="0" err="1">
                  <a:solidFill>
                    <a:srgbClr val="002060"/>
                  </a:solidFill>
                </a:rPr>
                <a:t>b</a:t>
              </a:r>
              <a:r>
                <a:rPr kumimoji="0" lang="en-US" altLang="zh-CN" dirty="0" err="1">
                  <a:solidFill>
                    <a:srgbClr val="002060"/>
                  </a:solidFill>
                </a:rPr>
                <a:t>B</a:t>
              </a:r>
              <a:r>
                <a:rPr kumimoji="0" lang="en-US" altLang="zh-CN" dirty="0">
                  <a:solidFill>
                    <a:srgbClr val="002060"/>
                  </a:solidFill>
                </a:rPr>
                <a:t> </a:t>
              </a:r>
            </a:p>
          </p:txBody>
        </p:sp>
        <p:sp>
          <p:nvSpPr>
            <p:cNvPr id="956422" name="Text Box 6"/>
            <p:cNvSpPr txBox="1">
              <a:spLocks noChangeArrowheads="1"/>
            </p:cNvSpPr>
            <p:nvPr/>
          </p:nvSpPr>
          <p:spPr bwMode="auto">
            <a:xfrm>
              <a:off x="3024" y="1920"/>
              <a:ext cx="429" cy="288"/>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i="1" dirty="0" err="1">
                  <a:solidFill>
                    <a:srgbClr val="002060"/>
                  </a:solidFill>
                </a:rPr>
                <a:t>c</a:t>
              </a:r>
              <a:r>
                <a:rPr kumimoji="0" lang="en-US" altLang="zh-CN" dirty="0" err="1">
                  <a:solidFill>
                    <a:srgbClr val="002060"/>
                  </a:solidFill>
                </a:rPr>
                <a:t>C</a:t>
              </a:r>
              <a:r>
                <a:rPr kumimoji="0" lang="en-US" altLang="zh-CN" dirty="0">
                  <a:solidFill>
                    <a:srgbClr val="002060"/>
                  </a:solidFill>
                </a:rPr>
                <a:t> </a:t>
              </a:r>
            </a:p>
          </p:txBody>
        </p:sp>
        <p:sp>
          <p:nvSpPr>
            <p:cNvPr id="31775" name="Line 7"/>
            <p:cNvSpPr>
              <a:spLocks noChangeShapeType="1"/>
            </p:cNvSpPr>
            <p:nvPr/>
          </p:nvSpPr>
          <p:spPr bwMode="auto">
            <a:xfrm>
              <a:off x="2640" y="2077"/>
              <a:ext cx="345" cy="0"/>
            </a:xfrm>
            <a:prstGeom prst="line">
              <a:avLst/>
            </a:prstGeom>
            <a:noFill/>
            <a:ln w="28575">
              <a:solidFill>
                <a:schemeClr val="accent2">
                  <a:lumMod val="50000"/>
                </a:schemeClr>
              </a:solidFill>
              <a:round/>
              <a:headEnd/>
              <a:tailEnd type="triangle" w="med" len="med"/>
            </a:ln>
          </p:spPr>
          <p:txBody>
            <a:bodyPr/>
            <a:lstStyle/>
            <a:p>
              <a:pPr>
                <a:defRPr/>
              </a:pPr>
              <a:endParaRPr lang="zh-CN" altLang="en-US">
                <a:solidFill>
                  <a:srgbClr val="002060"/>
                </a:solidFill>
              </a:endParaRPr>
            </a:p>
          </p:txBody>
        </p:sp>
      </p:grpSp>
      <p:grpSp>
        <p:nvGrpSpPr>
          <p:cNvPr id="32773" name="Group 32"/>
          <p:cNvGrpSpPr>
            <a:grpSpLocks/>
          </p:cNvGrpSpPr>
          <p:nvPr/>
        </p:nvGrpSpPr>
        <p:grpSpPr bwMode="auto">
          <a:xfrm>
            <a:off x="1287657" y="2834163"/>
            <a:ext cx="6367462" cy="1476375"/>
            <a:chOff x="882" y="2436"/>
            <a:chExt cx="3664" cy="930"/>
          </a:xfrm>
        </p:grpSpPr>
        <p:sp>
          <p:nvSpPr>
            <p:cNvPr id="956425" name="Text Box 9"/>
            <p:cNvSpPr txBox="1">
              <a:spLocks noChangeArrowheads="1"/>
            </p:cNvSpPr>
            <p:nvPr/>
          </p:nvSpPr>
          <p:spPr bwMode="auto">
            <a:xfrm>
              <a:off x="906" y="2583"/>
              <a:ext cx="776" cy="288"/>
            </a:xfrm>
            <a:prstGeom prst="rect">
              <a:avLst/>
            </a:prstGeom>
            <a:noFill/>
            <a:ln w="9525">
              <a:noFill/>
              <a:miter lim="800000"/>
              <a:headEnd/>
              <a:tailEnd/>
            </a:ln>
            <a:effectLst/>
          </p:spPr>
          <p:txBody>
            <a:bodyPr>
              <a:spAutoFit/>
            </a:bodyPr>
            <a:lstStyle/>
            <a:p>
              <a:pPr>
                <a:defRPr/>
              </a:pPr>
              <a:r>
                <a:rPr kumimoji="0" lang="en-US" altLang="zh-CN" i="1">
                  <a:solidFill>
                    <a:srgbClr val="002060"/>
                  </a:solidFill>
                </a:rPr>
                <a:t>v</a:t>
              </a:r>
              <a:r>
                <a:rPr kumimoji="0" lang="en-US" altLang="zh-CN">
                  <a:solidFill>
                    <a:srgbClr val="002060"/>
                  </a:solidFill>
                </a:rPr>
                <a:t> </a:t>
              </a:r>
              <a:r>
                <a:rPr kumimoji="0" lang="zh-CN" altLang="en-US">
                  <a:solidFill>
                    <a:srgbClr val="002060"/>
                  </a:solidFill>
                </a:rPr>
                <a:t>＝－</a:t>
              </a:r>
            </a:p>
          </p:txBody>
        </p:sp>
        <p:sp>
          <p:nvSpPr>
            <p:cNvPr id="956426" name="Text Box 10"/>
            <p:cNvSpPr txBox="1">
              <a:spLocks noChangeArrowheads="1"/>
            </p:cNvSpPr>
            <p:nvPr/>
          </p:nvSpPr>
          <p:spPr bwMode="auto">
            <a:xfrm>
              <a:off x="1792" y="2445"/>
              <a:ext cx="512"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d(A)</a:t>
              </a:r>
              <a:endParaRPr kumimoji="0" lang="en-US" altLang="zh-CN" i="1" baseline="30000">
                <a:solidFill>
                  <a:srgbClr val="002060"/>
                </a:solidFill>
              </a:endParaRPr>
            </a:p>
          </p:txBody>
        </p:sp>
        <p:sp>
          <p:nvSpPr>
            <p:cNvPr id="956427" name="Text Box 11"/>
            <p:cNvSpPr txBox="1">
              <a:spLocks noChangeArrowheads="1"/>
            </p:cNvSpPr>
            <p:nvPr/>
          </p:nvSpPr>
          <p:spPr bwMode="auto">
            <a:xfrm>
              <a:off x="1776" y="2690"/>
              <a:ext cx="414"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  d</a:t>
              </a:r>
              <a:r>
                <a:rPr kumimoji="0" lang="en-US" altLang="zh-CN" i="1">
                  <a:solidFill>
                    <a:srgbClr val="002060"/>
                  </a:solidFill>
                  <a:sym typeface="Symbol" pitchFamily="18" charset="2"/>
                </a:rPr>
                <a:t>t</a:t>
              </a:r>
              <a:endParaRPr kumimoji="0" lang="en-US" altLang="zh-CN" i="1">
                <a:solidFill>
                  <a:srgbClr val="002060"/>
                </a:solidFill>
              </a:endParaRPr>
            </a:p>
          </p:txBody>
        </p:sp>
        <p:sp>
          <p:nvSpPr>
            <p:cNvPr id="956428" name="Text Box 12"/>
            <p:cNvSpPr txBox="1">
              <a:spLocks noChangeArrowheads="1"/>
            </p:cNvSpPr>
            <p:nvPr/>
          </p:nvSpPr>
          <p:spPr bwMode="auto">
            <a:xfrm>
              <a:off x="1499" y="2448"/>
              <a:ext cx="639"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1</a:t>
              </a:r>
              <a:endParaRPr kumimoji="0" lang="en-US" altLang="zh-CN" i="1" baseline="30000">
                <a:solidFill>
                  <a:srgbClr val="002060"/>
                </a:solidFill>
              </a:endParaRPr>
            </a:p>
          </p:txBody>
        </p:sp>
        <p:sp>
          <p:nvSpPr>
            <p:cNvPr id="956429" name="Text Box 13"/>
            <p:cNvSpPr txBox="1">
              <a:spLocks noChangeArrowheads="1"/>
            </p:cNvSpPr>
            <p:nvPr/>
          </p:nvSpPr>
          <p:spPr bwMode="auto">
            <a:xfrm>
              <a:off x="1499" y="2675"/>
              <a:ext cx="294"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a</a:t>
              </a:r>
              <a:endParaRPr kumimoji="0" lang="en-US" altLang="zh-CN">
                <a:solidFill>
                  <a:srgbClr val="002060"/>
                </a:solidFill>
              </a:endParaRPr>
            </a:p>
          </p:txBody>
        </p:sp>
        <p:sp>
          <p:nvSpPr>
            <p:cNvPr id="32780" name="Line 14"/>
            <p:cNvSpPr>
              <a:spLocks noChangeShapeType="1"/>
            </p:cNvSpPr>
            <p:nvPr/>
          </p:nvSpPr>
          <p:spPr bwMode="auto">
            <a:xfrm>
              <a:off x="1499" y="2720"/>
              <a:ext cx="246" cy="0"/>
            </a:xfrm>
            <a:prstGeom prst="line">
              <a:avLst/>
            </a:prstGeom>
            <a:noFill/>
            <a:ln w="1905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1" name="Line 15"/>
            <p:cNvSpPr>
              <a:spLocks noChangeShapeType="1"/>
            </p:cNvSpPr>
            <p:nvPr/>
          </p:nvSpPr>
          <p:spPr bwMode="auto">
            <a:xfrm>
              <a:off x="1765" y="2723"/>
              <a:ext cx="499" cy="0"/>
            </a:xfrm>
            <a:prstGeom prst="line">
              <a:avLst/>
            </a:prstGeom>
            <a:noFill/>
            <a:ln w="1905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6432" name="Text Box 16"/>
            <p:cNvSpPr txBox="1">
              <a:spLocks noChangeArrowheads="1"/>
            </p:cNvSpPr>
            <p:nvPr/>
          </p:nvSpPr>
          <p:spPr bwMode="auto">
            <a:xfrm>
              <a:off x="2112" y="2588"/>
              <a:ext cx="672" cy="291"/>
            </a:xfrm>
            <a:prstGeom prst="rect">
              <a:avLst/>
            </a:prstGeom>
            <a:noFill/>
            <a:ln w="9525">
              <a:noFill/>
              <a:miter lim="800000"/>
              <a:headEnd/>
              <a:tailEnd/>
            </a:ln>
            <a:effectLst/>
          </p:spPr>
          <p:txBody>
            <a:bodyPr>
              <a:spAutoFit/>
            </a:bodyPr>
            <a:lstStyle/>
            <a:p>
              <a:pPr>
                <a:defRPr/>
              </a:pPr>
              <a:r>
                <a:rPr kumimoji="0" lang="en-US" altLang="zh-CN" dirty="0">
                  <a:solidFill>
                    <a:srgbClr val="002060"/>
                  </a:solidFill>
                </a:rPr>
                <a:t>   </a:t>
              </a:r>
              <a:r>
                <a:rPr kumimoji="0" lang="zh-CN" altLang="en-US" dirty="0">
                  <a:solidFill>
                    <a:srgbClr val="002060"/>
                  </a:solidFill>
                </a:rPr>
                <a:t>＝－</a:t>
              </a:r>
            </a:p>
          </p:txBody>
        </p:sp>
        <p:sp>
          <p:nvSpPr>
            <p:cNvPr id="956433" name="Text Box 17"/>
            <p:cNvSpPr txBox="1">
              <a:spLocks noChangeArrowheads="1"/>
            </p:cNvSpPr>
            <p:nvPr/>
          </p:nvSpPr>
          <p:spPr bwMode="auto">
            <a:xfrm>
              <a:off x="2976" y="2445"/>
              <a:ext cx="477"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d(B)</a:t>
              </a:r>
              <a:endParaRPr kumimoji="0" lang="en-US" altLang="zh-CN" i="1" baseline="30000">
                <a:solidFill>
                  <a:srgbClr val="002060"/>
                </a:solidFill>
              </a:endParaRPr>
            </a:p>
          </p:txBody>
        </p:sp>
        <p:sp>
          <p:nvSpPr>
            <p:cNvPr id="956434" name="Text Box 18"/>
            <p:cNvSpPr txBox="1">
              <a:spLocks noChangeArrowheads="1"/>
            </p:cNvSpPr>
            <p:nvPr/>
          </p:nvSpPr>
          <p:spPr bwMode="auto">
            <a:xfrm>
              <a:off x="2976" y="2690"/>
              <a:ext cx="428"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  d</a:t>
              </a:r>
              <a:r>
                <a:rPr kumimoji="0" lang="en-US" altLang="zh-CN" i="1">
                  <a:solidFill>
                    <a:srgbClr val="002060"/>
                  </a:solidFill>
                  <a:sym typeface="Symbol" pitchFamily="18" charset="2"/>
                </a:rPr>
                <a:t>t</a:t>
              </a:r>
              <a:endParaRPr kumimoji="0" lang="en-US" altLang="zh-CN" i="1">
                <a:solidFill>
                  <a:srgbClr val="002060"/>
                </a:solidFill>
              </a:endParaRPr>
            </a:p>
          </p:txBody>
        </p:sp>
        <p:sp>
          <p:nvSpPr>
            <p:cNvPr id="956435" name="Text Box 19"/>
            <p:cNvSpPr txBox="1">
              <a:spLocks noChangeArrowheads="1"/>
            </p:cNvSpPr>
            <p:nvPr/>
          </p:nvSpPr>
          <p:spPr bwMode="auto">
            <a:xfrm>
              <a:off x="2718" y="2448"/>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1</a:t>
              </a:r>
              <a:endParaRPr kumimoji="0" lang="en-US" altLang="zh-CN" i="1" baseline="30000">
                <a:solidFill>
                  <a:srgbClr val="002060"/>
                </a:solidFill>
              </a:endParaRPr>
            </a:p>
          </p:txBody>
        </p:sp>
        <p:sp>
          <p:nvSpPr>
            <p:cNvPr id="956436" name="Text Box 20"/>
            <p:cNvSpPr txBox="1">
              <a:spLocks noChangeArrowheads="1"/>
            </p:cNvSpPr>
            <p:nvPr/>
          </p:nvSpPr>
          <p:spPr bwMode="auto">
            <a:xfrm>
              <a:off x="2718" y="2675"/>
              <a:ext cx="295"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b</a:t>
              </a:r>
              <a:endParaRPr kumimoji="0" lang="en-US" altLang="zh-CN">
                <a:solidFill>
                  <a:srgbClr val="002060"/>
                </a:solidFill>
              </a:endParaRPr>
            </a:p>
          </p:txBody>
        </p:sp>
        <p:sp>
          <p:nvSpPr>
            <p:cNvPr id="32787" name="Line 21"/>
            <p:cNvSpPr>
              <a:spLocks noChangeShapeType="1"/>
            </p:cNvSpPr>
            <p:nvPr/>
          </p:nvSpPr>
          <p:spPr bwMode="auto">
            <a:xfrm>
              <a:off x="2718" y="2720"/>
              <a:ext cx="246" cy="0"/>
            </a:xfrm>
            <a:prstGeom prst="line">
              <a:avLst/>
            </a:prstGeom>
            <a:noFill/>
            <a:ln w="1905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88" name="Line 22"/>
            <p:cNvSpPr>
              <a:spLocks noChangeShapeType="1"/>
            </p:cNvSpPr>
            <p:nvPr/>
          </p:nvSpPr>
          <p:spPr bwMode="auto">
            <a:xfrm>
              <a:off x="3002" y="2723"/>
              <a:ext cx="501" cy="0"/>
            </a:xfrm>
            <a:prstGeom prst="line">
              <a:avLst/>
            </a:prstGeom>
            <a:noFill/>
            <a:ln w="1905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6439" name="Text Box 23"/>
            <p:cNvSpPr txBox="1">
              <a:spLocks noChangeArrowheads="1"/>
            </p:cNvSpPr>
            <p:nvPr/>
          </p:nvSpPr>
          <p:spPr bwMode="auto">
            <a:xfrm>
              <a:off x="3477" y="2583"/>
              <a:ext cx="315" cy="291"/>
            </a:xfrm>
            <a:prstGeom prst="rect">
              <a:avLst/>
            </a:prstGeom>
            <a:noFill/>
            <a:ln w="9525">
              <a:noFill/>
              <a:miter lim="800000"/>
              <a:headEnd/>
              <a:tailEnd/>
            </a:ln>
            <a:effectLst/>
          </p:spPr>
          <p:txBody>
            <a:bodyPr>
              <a:spAutoFit/>
            </a:bodyPr>
            <a:lstStyle/>
            <a:p>
              <a:pPr>
                <a:defRPr/>
              </a:pPr>
              <a:r>
                <a:rPr kumimoji="0" lang="zh-CN" altLang="en-US">
                  <a:solidFill>
                    <a:srgbClr val="002060"/>
                  </a:solidFill>
                </a:rPr>
                <a:t>＝  </a:t>
              </a:r>
            </a:p>
          </p:txBody>
        </p:sp>
        <p:sp>
          <p:nvSpPr>
            <p:cNvPr id="956440" name="Text Box 24"/>
            <p:cNvSpPr txBox="1">
              <a:spLocks noChangeArrowheads="1"/>
            </p:cNvSpPr>
            <p:nvPr/>
          </p:nvSpPr>
          <p:spPr bwMode="auto">
            <a:xfrm>
              <a:off x="4038" y="2436"/>
              <a:ext cx="474"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d(C)</a:t>
              </a:r>
              <a:endParaRPr kumimoji="0" lang="en-US" altLang="zh-CN" i="1" baseline="30000">
                <a:solidFill>
                  <a:srgbClr val="002060"/>
                </a:solidFill>
              </a:endParaRPr>
            </a:p>
          </p:txBody>
        </p:sp>
        <p:sp>
          <p:nvSpPr>
            <p:cNvPr id="956441" name="Text Box 25"/>
            <p:cNvSpPr txBox="1">
              <a:spLocks noChangeArrowheads="1"/>
            </p:cNvSpPr>
            <p:nvPr/>
          </p:nvSpPr>
          <p:spPr bwMode="auto">
            <a:xfrm>
              <a:off x="4032" y="2690"/>
              <a:ext cx="398" cy="291"/>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  d</a:t>
              </a:r>
              <a:r>
                <a:rPr kumimoji="0" lang="en-US" altLang="zh-CN" i="1">
                  <a:solidFill>
                    <a:srgbClr val="002060"/>
                  </a:solidFill>
                  <a:sym typeface="Symbol" pitchFamily="18" charset="2"/>
                </a:rPr>
                <a:t>t</a:t>
              </a:r>
              <a:endParaRPr kumimoji="0" lang="en-US" altLang="zh-CN" i="1">
                <a:solidFill>
                  <a:srgbClr val="002060"/>
                </a:solidFill>
              </a:endParaRPr>
            </a:p>
          </p:txBody>
        </p:sp>
        <p:sp>
          <p:nvSpPr>
            <p:cNvPr id="956442" name="Text Box 26"/>
            <p:cNvSpPr txBox="1">
              <a:spLocks noChangeArrowheads="1"/>
            </p:cNvSpPr>
            <p:nvPr/>
          </p:nvSpPr>
          <p:spPr bwMode="auto">
            <a:xfrm>
              <a:off x="3744" y="2448"/>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1</a:t>
              </a:r>
              <a:endParaRPr kumimoji="0" lang="en-US" altLang="zh-CN" i="1" baseline="30000">
                <a:solidFill>
                  <a:srgbClr val="002060"/>
                </a:solidFill>
              </a:endParaRPr>
            </a:p>
          </p:txBody>
        </p:sp>
        <p:sp>
          <p:nvSpPr>
            <p:cNvPr id="956443" name="Text Box 27"/>
            <p:cNvSpPr txBox="1">
              <a:spLocks noChangeArrowheads="1"/>
            </p:cNvSpPr>
            <p:nvPr/>
          </p:nvSpPr>
          <p:spPr bwMode="auto">
            <a:xfrm>
              <a:off x="3744" y="2675"/>
              <a:ext cx="295"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c</a:t>
              </a:r>
              <a:endParaRPr kumimoji="0" lang="en-US" altLang="zh-CN">
                <a:solidFill>
                  <a:srgbClr val="002060"/>
                </a:solidFill>
              </a:endParaRPr>
            </a:p>
          </p:txBody>
        </p:sp>
        <p:sp>
          <p:nvSpPr>
            <p:cNvPr id="32794" name="Line 28"/>
            <p:cNvSpPr>
              <a:spLocks noChangeShapeType="1"/>
            </p:cNvSpPr>
            <p:nvPr/>
          </p:nvSpPr>
          <p:spPr bwMode="auto">
            <a:xfrm>
              <a:off x="3744" y="2720"/>
              <a:ext cx="246" cy="0"/>
            </a:xfrm>
            <a:prstGeom prst="line">
              <a:avLst/>
            </a:prstGeom>
            <a:noFill/>
            <a:ln w="1905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795" name="Line 29"/>
            <p:cNvSpPr>
              <a:spLocks noChangeShapeType="1"/>
            </p:cNvSpPr>
            <p:nvPr/>
          </p:nvSpPr>
          <p:spPr bwMode="auto">
            <a:xfrm>
              <a:off x="4047" y="2714"/>
              <a:ext cx="499" cy="0"/>
            </a:xfrm>
            <a:prstGeom prst="line">
              <a:avLst/>
            </a:prstGeom>
            <a:noFill/>
            <a:ln w="19050">
              <a:solidFill>
                <a:srgbClr val="00206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6446" name="Text Box 30"/>
            <p:cNvSpPr txBox="1">
              <a:spLocks noChangeArrowheads="1"/>
            </p:cNvSpPr>
            <p:nvPr/>
          </p:nvSpPr>
          <p:spPr bwMode="auto">
            <a:xfrm>
              <a:off x="882" y="3078"/>
              <a:ext cx="2161" cy="288"/>
            </a:xfrm>
            <a:prstGeom prst="rect">
              <a:avLst/>
            </a:prstGeom>
            <a:noFill/>
            <a:ln w="9525">
              <a:noFill/>
              <a:miter lim="800000"/>
              <a:headEnd/>
              <a:tailEnd/>
            </a:ln>
            <a:effectLst/>
          </p:spPr>
          <p:txBody>
            <a:bodyPr>
              <a:spAutoFit/>
            </a:bodyPr>
            <a:lstStyle/>
            <a:p>
              <a:pPr>
                <a:defRPr/>
              </a:pPr>
              <a:r>
                <a:rPr kumimoji="0" lang="en-US" altLang="zh-CN">
                  <a:solidFill>
                    <a:srgbClr val="002060"/>
                  </a:solidFill>
                </a:rPr>
                <a:t>   </a:t>
              </a:r>
              <a:r>
                <a:rPr kumimoji="0" lang="zh-CN" altLang="en-US">
                  <a:solidFill>
                    <a:srgbClr val="002060"/>
                  </a:solidFill>
                </a:rPr>
                <a:t>＝ </a:t>
              </a:r>
              <a:r>
                <a:rPr kumimoji="0" lang="en-US" altLang="zh-CN" i="1">
                  <a:solidFill>
                    <a:srgbClr val="002060"/>
                  </a:solidFill>
                </a:rPr>
                <a:t>k</a:t>
              </a:r>
              <a:r>
                <a:rPr kumimoji="0" lang="en-US" altLang="zh-CN">
                  <a:solidFill>
                    <a:srgbClr val="002060"/>
                  </a:solidFill>
                </a:rPr>
                <a:t> (A)</a:t>
              </a:r>
              <a:r>
                <a:rPr kumimoji="0" lang="en-US" altLang="zh-CN" baseline="30000">
                  <a:solidFill>
                    <a:srgbClr val="002060"/>
                  </a:solidFill>
                </a:rPr>
                <a:t>a</a:t>
              </a:r>
              <a:r>
                <a:rPr kumimoji="0" lang="en-US" altLang="zh-CN">
                  <a:solidFill>
                    <a:srgbClr val="002060"/>
                  </a:solidFill>
                </a:rPr>
                <a:t> (B)</a:t>
              </a:r>
              <a:r>
                <a:rPr kumimoji="0" lang="en-US" altLang="zh-CN" baseline="30000">
                  <a:solidFill>
                    <a:srgbClr val="002060"/>
                  </a:solidFill>
                </a:rPr>
                <a:t>b</a:t>
              </a:r>
              <a:r>
                <a:rPr kumimoji="0" lang="en-US" altLang="zh-CN">
                  <a:solidFill>
                    <a:srgbClr val="002060"/>
                  </a:solidFill>
                </a:rPr>
                <a:t> </a:t>
              </a:r>
            </a:p>
          </p:txBody>
        </p:sp>
      </p:grpSp>
      <p:sp>
        <p:nvSpPr>
          <p:cNvPr id="956447" name="Text Box 31"/>
          <p:cNvSpPr txBox="1">
            <a:spLocks noChangeArrowheads="1"/>
          </p:cNvSpPr>
          <p:nvPr/>
        </p:nvSpPr>
        <p:spPr bwMode="auto">
          <a:xfrm>
            <a:off x="179511" y="4322024"/>
            <a:ext cx="8611493" cy="919867"/>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mj-ea"/>
                <a:ea typeface="+mj-ea"/>
              </a:rPr>
              <a:t>其中速率常数</a:t>
            </a:r>
            <a:r>
              <a:rPr kumimoji="0" lang="zh-Hans" altLang="en-US" b="0" dirty="0">
                <a:latin typeface="+mj-ea"/>
                <a:ea typeface="+mj-ea"/>
              </a:rPr>
              <a:t> </a:t>
            </a:r>
            <a:r>
              <a:rPr kumimoji="0" lang="en-US" altLang="zh-CN" b="0" i="1" dirty="0">
                <a:latin typeface="+mj-ea"/>
                <a:ea typeface="+mj-ea"/>
              </a:rPr>
              <a:t>k</a:t>
            </a:r>
            <a:r>
              <a:rPr kumimoji="0" lang="zh-Hans" altLang="en-US" b="0" i="1" dirty="0">
                <a:latin typeface="+mj-ea"/>
                <a:ea typeface="+mj-ea"/>
              </a:rPr>
              <a:t> </a:t>
            </a:r>
            <a:r>
              <a:rPr kumimoji="0" lang="zh-CN" altLang="en-US" b="0" dirty="0">
                <a:latin typeface="+mj-ea"/>
                <a:ea typeface="+mj-ea"/>
              </a:rPr>
              <a:t>是化学反应在一定温度的特征常数，即</a:t>
            </a:r>
            <a:r>
              <a:rPr kumimoji="0" lang="zh-Hans" altLang="en-US" b="0" dirty="0">
                <a:latin typeface="+mj-ea"/>
                <a:ea typeface="+mj-ea"/>
              </a:rPr>
              <a:t> </a:t>
            </a:r>
            <a:r>
              <a:rPr kumimoji="0" lang="en-US" altLang="zh-CN" b="0" i="1" dirty="0">
                <a:latin typeface="+mj-ea"/>
                <a:ea typeface="+mj-ea"/>
              </a:rPr>
              <a:t>k</a:t>
            </a:r>
            <a:r>
              <a:rPr kumimoji="0" lang="zh-Hans" altLang="en-US" b="0" i="1" dirty="0">
                <a:latin typeface="+mj-ea"/>
                <a:ea typeface="+mj-ea"/>
              </a:rPr>
              <a:t> </a:t>
            </a:r>
            <a:r>
              <a:rPr kumimoji="0" lang="zh-CN" altLang="en-US" b="0" dirty="0">
                <a:latin typeface="+mj-ea"/>
                <a:ea typeface="+mj-ea"/>
              </a:rPr>
              <a:t>由反应的性质和温度决定，而与浓度无关。</a:t>
            </a:r>
          </a:p>
        </p:txBody>
      </p:sp>
      <p:sp>
        <p:nvSpPr>
          <p:cNvPr id="32" name="矩形 3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3" name="Rectangle 6"/>
          <p:cNvSpPr>
            <a:spLocks noChangeArrowheads="1"/>
          </p:cNvSpPr>
          <p:nvPr/>
        </p:nvSpPr>
        <p:spPr bwMode="auto">
          <a:xfrm>
            <a:off x="1763688" y="74712"/>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基元反应的质量作用定律</a:t>
            </a:r>
          </a:p>
        </p:txBody>
      </p:sp>
      <p:sp>
        <p:nvSpPr>
          <p:cNvPr id="3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21</a:t>
            </a:fld>
            <a:endParaRPr lang="en-US" altLang="zh-CN" dirty="0">
              <a:solidFill>
                <a:srgbClr val="000000"/>
              </a:solidFill>
            </a:endParaRPr>
          </a:p>
        </p:txBody>
      </p:sp>
      <p:grpSp>
        <p:nvGrpSpPr>
          <p:cNvPr id="35" name="Group 1129">
            <a:extLst>
              <a:ext uri="{FF2B5EF4-FFF2-40B4-BE49-F238E27FC236}">
                <a16:creationId xmlns:a16="http://schemas.microsoft.com/office/drawing/2014/main" id="{27669A7E-08E1-914A-A937-A6CCEF86C0A1}"/>
              </a:ext>
            </a:extLst>
          </p:cNvPr>
          <p:cNvGrpSpPr>
            <a:grpSpLocks/>
          </p:cNvGrpSpPr>
          <p:nvPr/>
        </p:nvGrpSpPr>
        <p:grpSpPr bwMode="auto">
          <a:xfrm>
            <a:off x="1185118" y="5898492"/>
            <a:ext cx="6699250" cy="770867"/>
            <a:chOff x="762" y="3493"/>
            <a:chExt cx="4134" cy="623"/>
          </a:xfrm>
        </p:grpSpPr>
        <p:sp>
          <p:nvSpPr>
            <p:cNvPr id="36" name="Text Box 1110">
              <a:extLst>
                <a:ext uri="{FF2B5EF4-FFF2-40B4-BE49-F238E27FC236}">
                  <a16:creationId xmlns:a16="http://schemas.microsoft.com/office/drawing/2014/main" id="{3C5F8FA8-9BFB-AA4D-BA96-A425607427AB}"/>
                </a:ext>
              </a:extLst>
            </p:cNvPr>
            <p:cNvSpPr txBox="1">
              <a:spLocks noChangeArrowheads="1"/>
            </p:cNvSpPr>
            <p:nvPr/>
          </p:nvSpPr>
          <p:spPr bwMode="auto">
            <a:xfrm>
              <a:off x="762" y="3656"/>
              <a:ext cx="726" cy="339"/>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a:t>
              </a:r>
              <a:r>
                <a:rPr kumimoji="0" lang="zh-CN" altLang="en-US"/>
                <a:t>＝－</a:t>
              </a:r>
            </a:p>
          </p:txBody>
        </p:sp>
        <p:sp>
          <p:nvSpPr>
            <p:cNvPr id="37" name="Text Box 1111">
              <a:extLst>
                <a:ext uri="{FF2B5EF4-FFF2-40B4-BE49-F238E27FC236}">
                  <a16:creationId xmlns:a16="http://schemas.microsoft.com/office/drawing/2014/main" id="{758992A9-25BF-2A48-AC55-61B5F1F3438B}"/>
                </a:ext>
              </a:extLst>
            </p:cNvPr>
            <p:cNvSpPr txBox="1">
              <a:spLocks noChangeArrowheads="1"/>
            </p:cNvSpPr>
            <p:nvPr/>
          </p:nvSpPr>
          <p:spPr bwMode="auto">
            <a:xfrm>
              <a:off x="1450" y="3493"/>
              <a:ext cx="710"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d(NO</a:t>
              </a:r>
              <a:r>
                <a:rPr kumimoji="0" lang="en-US" altLang="zh-CN" baseline="-25000">
                  <a:sym typeface="Symbol" pitchFamily="18" charset="2"/>
                </a:rPr>
                <a:t>2</a:t>
              </a:r>
              <a:r>
                <a:rPr kumimoji="0" lang="en-US" altLang="zh-CN">
                  <a:sym typeface="Symbol" pitchFamily="18" charset="2"/>
                </a:rPr>
                <a:t>)</a:t>
              </a:r>
              <a:endParaRPr kumimoji="0" lang="en-US" altLang="zh-CN" i="1" baseline="30000"/>
            </a:p>
          </p:txBody>
        </p:sp>
        <p:sp>
          <p:nvSpPr>
            <p:cNvPr id="38" name="Text Box 1112">
              <a:extLst>
                <a:ext uri="{FF2B5EF4-FFF2-40B4-BE49-F238E27FC236}">
                  <a16:creationId xmlns:a16="http://schemas.microsoft.com/office/drawing/2014/main" id="{FBF43E09-48AF-2A4F-966F-28B29F0AB994}"/>
                </a:ext>
              </a:extLst>
            </p:cNvPr>
            <p:cNvSpPr txBox="1">
              <a:spLocks noChangeArrowheads="1"/>
            </p:cNvSpPr>
            <p:nvPr/>
          </p:nvSpPr>
          <p:spPr bwMode="auto">
            <a:xfrm>
              <a:off x="1536" y="3777"/>
              <a:ext cx="513"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39" name="Text Box 1113">
              <a:extLst>
                <a:ext uri="{FF2B5EF4-FFF2-40B4-BE49-F238E27FC236}">
                  <a16:creationId xmlns:a16="http://schemas.microsoft.com/office/drawing/2014/main" id="{FD33DBDC-1F77-C646-8178-157C9E5D8010}"/>
                </a:ext>
              </a:extLst>
            </p:cNvPr>
            <p:cNvSpPr txBox="1">
              <a:spLocks noChangeArrowheads="1"/>
            </p:cNvSpPr>
            <p:nvPr/>
          </p:nvSpPr>
          <p:spPr bwMode="auto">
            <a:xfrm>
              <a:off x="2016" y="3657"/>
              <a:ext cx="2880" cy="339"/>
            </a:xfrm>
            <a:prstGeom prst="rect">
              <a:avLst/>
            </a:prstGeom>
            <a:noFill/>
            <a:ln w="9525">
              <a:noFill/>
              <a:miter lim="800000"/>
              <a:headEnd/>
              <a:tailEnd/>
            </a:ln>
            <a:effectLst/>
          </p:spPr>
          <p:txBody>
            <a:bodyPr>
              <a:spAutoFit/>
            </a:bodyPr>
            <a:lstStyle/>
            <a:p>
              <a:pPr>
                <a:defRPr/>
              </a:pPr>
              <a:r>
                <a:rPr kumimoji="0" lang="en-US" altLang="zh-CN" dirty="0"/>
                <a:t>   </a:t>
              </a:r>
              <a:r>
                <a:rPr kumimoji="0" lang="zh-CN" altLang="en-US" dirty="0"/>
                <a:t>＝－                  ＝ </a:t>
              </a:r>
              <a:r>
                <a:rPr kumimoji="0" lang="en-US" altLang="zh-CN" i="1" dirty="0"/>
                <a:t>k</a:t>
              </a:r>
              <a:r>
                <a:rPr kumimoji="0" lang="en-US" altLang="zh-CN" dirty="0"/>
                <a:t> (CO) (</a:t>
              </a:r>
              <a:r>
                <a:rPr kumimoji="0" lang="en-US" altLang="zh-CN" dirty="0" err="1"/>
                <a:t>NO</a:t>
              </a:r>
              <a:r>
                <a:rPr kumimoji="0" lang="en-US" altLang="zh-CN" baseline="-25000" dirty="0" err="1"/>
                <a:t>2</a:t>
              </a:r>
              <a:r>
                <a:rPr kumimoji="0" lang="en-US" altLang="zh-CN" dirty="0"/>
                <a:t>) </a:t>
              </a:r>
            </a:p>
          </p:txBody>
        </p:sp>
        <p:sp>
          <p:nvSpPr>
            <p:cNvPr id="40" name="Line 1114">
              <a:extLst>
                <a:ext uri="{FF2B5EF4-FFF2-40B4-BE49-F238E27FC236}">
                  <a16:creationId xmlns:a16="http://schemas.microsoft.com/office/drawing/2014/main" id="{C91C4EB6-846C-AA46-9C96-40A0DEEF2E75}"/>
                </a:ext>
              </a:extLst>
            </p:cNvPr>
            <p:cNvSpPr>
              <a:spLocks noChangeShapeType="1"/>
            </p:cNvSpPr>
            <p:nvPr/>
          </p:nvSpPr>
          <p:spPr bwMode="auto">
            <a:xfrm>
              <a:off x="1392" y="3834"/>
              <a:ext cx="7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Text Box 1115">
              <a:extLst>
                <a:ext uri="{FF2B5EF4-FFF2-40B4-BE49-F238E27FC236}">
                  <a16:creationId xmlns:a16="http://schemas.microsoft.com/office/drawing/2014/main" id="{139D48DD-8A20-674A-AD2B-7514E04CA9D2}"/>
                </a:ext>
              </a:extLst>
            </p:cNvPr>
            <p:cNvSpPr txBox="1">
              <a:spLocks noChangeArrowheads="1"/>
            </p:cNvSpPr>
            <p:nvPr/>
          </p:nvSpPr>
          <p:spPr bwMode="auto">
            <a:xfrm>
              <a:off x="2736" y="3511"/>
              <a:ext cx="626"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d(CO)</a:t>
              </a:r>
              <a:endParaRPr kumimoji="0" lang="en-US" altLang="zh-CN" i="1" baseline="30000"/>
            </a:p>
          </p:txBody>
        </p:sp>
        <p:sp>
          <p:nvSpPr>
            <p:cNvPr id="42" name="Text Box 1116">
              <a:extLst>
                <a:ext uri="{FF2B5EF4-FFF2-40B4-BE49-F238E27FC236}">
                  <a16:creationId xmlns:a16="http://schemas.microsoft.com/office/drawing/2014/main" id="{B3F15B98-A535-5C45-9779-77EE2566A2BF}"/>
                </a:ext>
              </a:extLst>
            </p:cNvPr>
            <p:cNvSpPr txBox="1">
              <a:spLocks noChangeArrowheads="1"/>
            </p:cNvSpPr>
            <p:nvPr/>
          </p:nvSpPr>
          <p:spPr bwMode="auto">
            <a:xfrm>
              <a:off x="2793" y="3777"/>
              <a:ext cx="479" cy="339"/>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  d</a:t>
              </a:r>
              <a:r>
                <a:rPr kumimoji="0" lang="en-US" altLang="zh-CN" i="1">
                  <a:sym typeface="Symbol" pitchFamily="18" charset="2"/>
                </a:rPr>
                <a:t>t</a:t>
              </a:r>
              <a:endParaRPr kumimoji="0" lang="en-US" altLang="zh-CN" i="1"/>
            </a:p>
          </p:txBody>
        </p:sp>
        <p:sp>
          <p:nvSpPr>
            <p:cNvPr id="43" name="Line 1117">
              <a:extLst>
                <a:ext uri="{FF2B5EF4-FFF2-40B4-BE49-F238E27FC236}">
                  <a16:creationId xmlns:a16="http://schemas.microsoft.com/office/drawing/2014/main" id="{6A8F0F3C-B30B-E843-9970-360E8A565F40}"/>
                </a:ext>
              </a:extLst>
            </p:cNvPr>
            <p:cNvSpPr>
              <a:spLocks noChangeShapeType="1"/>
            </p:cNvSpPr>
            <p:nvPr/>
          </p:nvSpPr>
          <p:spPr bwMode="auto">
            <a:xfrm>
              <a:off x="2640" y="3834"/>
              <a:ext cx="79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 name="矩形 1">
            <a:extLst>
              <a:ext uri="{FF2B5EF4-FFF2-40B4-BE49-F238E27FC236}">
                <a16:creationId xmlns:a16="http://schemas.microsoft.com/office/drawing/2014/main" id="{3221CBAA-2C5E-A548-B9A0-27AC407C299B}"/>
              </a:ext>
            </a:extLst>
          </p:cNvPr>
          <p:cNvSpPr/>
          <p:nvPr/>
        </p:nvSpPr>
        <p:spPr>
          <a:xfrm>
            <a:off x="1455093" y="5285601"/>
            <a:ext cx="5429825" cy="572464"/>
          </a:xfrm>
          <a:prstGeom prst="rect">
            <a:avLst/>
          </a:prstGeom>
        </p:spPr>
        <p:txBody>
          <a:bodyPr wrap="square">
            <a:spAutoFit/>
          </a:bodyPr>
          <a:lstStyle/>
          <a:p>
            <a:pPr algn="ctr">
              <a:lnSpc>
                <a:spcPct val="130000"/>
              </a:lnSpc>
              <a:defRPr/>
            </a:pPr>
            <a:r>
              <a:rPr kumimoji="0" lang="en-US" altLang="zh-CN" dirty="0"/>
              <a:t>CO(g) + NO</a:t>
            </a:r>
            <a:r>
              <a:rPr kumimoji="0" lang="en-US" altLang="zh-CN" baseline="-25000" dirty="0"/>
              <a:t>2</a:t>
            </a:r>
            <a:r>
              <a:rPr kumimoji="0" lang="en-US" altLang="zh-CN" dirty="0"/>
              <a:t>(g) </a:t>
            </a:r>
            <a:r>
              <a:rPr kumimoji="0" lang="en-US" altLang="zh-CN" dirty="0">
                <a:sym typeface="Symbol" pitchFamily="18" charset="2"/>
              </a:rPr>
              <a:t> CO</a:t>
            </a:r>
            <a:r>
              <a:rPr kumimoji="0" lang="en-US" altLang="zh-CN" baseline="-25000" dirty="0">
                <a:sym typeface="Symbol" pitchFamily="18" charset="2"/>
              </a:rPr>
              <a:t>2</a:t>
            </a:r>
            <a:r>
              <a:rPr kumimoji="0" lang="en-US" altLang="zh-CN" dirty="0">
                <a:sym typeface="Symbol" pitchFamily="18" charset="2"/>
              </a:rPr>
              <a:t>(g) + NO(g)</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7443" name="Text Box 3"/>
          <p:cNvSpPr txBox="1">
            <a:spLocks noChangeArrowheads="1"/>
          </p:cNvSpPr>
          <p:nvPr/>
        </p:nvSpPr>
        <p:spPr bwMode="auto">
          <a:xfrm>
            <a:off x="251521" y="1124744"/>
            <a:ext cx="8352730" cy="984500"/>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zh-CN" altLang="en-US" b="0" dirty="0">
                <a:latin typeface="+mj-ea"/>
                <a:ea typeface="+mj-ea"/>
              </a:rPr>
              <a:t>非基元反应的速率方程比较复杂。浓度的方次和反应物的系数不一定相符，须由实验测定。</a:t>
            </a:r>
          </a:p>
        </p:txBody>
      </p:sp>
      <p:grpSp>
        <p:nvGrpSpPr>
          <p:cNvPr id="6151" name="Group 45"/>
          <p:cNvGrpSpPr>
            <a:grpSpLocks/>
          </p:cNvGrpSpPr>
          <p:nvPr/>
        </p:nvGrpSpPr>
        <p:grpSpPr bwMode="auto">
          <a:xfrm>
            <a:off x="2484438" y="2438400"/>
            <a:ext cx="4470312" cy="468313"/>
            <a:chOff x="1695" y="1536"/>
            <a:chExt cx="2675" cy="295"/>
          </a:xfrm>
        </p:grpSpPr>
        <p:sp>
          <p:nvSpPr>
            <p:cNvPr id="957445" name="Text Box 5"/>
            <p:cNvSpPr txBox="1">
              <a:spLocks noChangeArrowheads="1"/>
            </p:cNvSpPr>
            <p:nvPr/>
          </p:nvSpPr>
          <p:spPr bwMode="auto">
            <a:xfrm>
              <a:off x="1695" y="1536"/>
              <a:ext cx="1185" cy="291"/>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rgbClr val="002060"/>
                  </a:solidFill>
                </a:rPr>
                <a:t>S</a:t>
              </a:r>
              <a:r>
                <a:rPr kumimoji="0" lang="en-US" altLang="zh-CN" baseline="-25000" dirty="0">
                  <a:solidFill>
                    <a:srgbClr val="002060"/>
                  </a:solidFill>
                </a:rPr>
                <a:t>2</a:t>
              </a:r>
              <a:r>
                <a:rPr kumimoji="0" lang="en-US" altLang="zh-CN" dirty="0">
                  <a:solidFill>
                    <a:srgbClr val="002060"/>
                  </a:solidFill>
                </a:rPr>
                <a:t>O</a:t>
              </a:r>
              <a:r>
                <a:rPr kumimoji="0" lang="en-US" altLang="zh-CN" baseline="-25000" dirty="0">
                  <a:solidFill>
                    <a:srgbClr val="002060"/>
                  </a:solidFill>
                </a:rPr>
                <a:t>8</a:t>
              </a:r>
              <a:r>
                <a:rPr kumimoji="0" lang="en-US" altLang="zh-CN" baseline="30000" dirty="0">
                  <a:solidFill>
                    <a:srgbClr val="002060"/>
                  </a:solidFill>
                </a:rPr>
                <a:t>2</a:t>
              </a:r>
              <a:r>
                <a:rPr kumimoji="0" lang="en-US" altLang="zh-CN" baseline="30000" dirty="0">
                  <a:solidFill>
                    <a:srgbClr val="002060"/>
                  </a:solidFill>
                  <a:sym typeface="Symbol" pitchFamily="18" charset="2"/>
                </a:rPr>
                <a:t></a:t>
              </a:r>
              <a:r>
                <a:rPr kumimoji="0" lang="en-US" altLang="zh-CN" dirty="0">
                  <a:solidFill>
                    <a:srgbClr val="002060"/>
                  </a:solidFill>
                </a:rPr>
                <a:t> </a:t>
              </a:r>
              <a:r>
                <a:rPr kumimoji="0" lang="zh-CN" altLang="en-US" dirty="0">
                  <a:solidFill>
                    <a:srgbClr val="002060"/>
                  </a:solidFill>
                </a:rPr>
                <a:t>＋ </a:t>
              </a:r>
              <a:r>
                <a:rPr kumimoji="0" lang="en-US" altLang="zh-CN" dirty="0">
                  <a:solidFill>
                    <a:srgbClr val="002060"/>
                  </a:solidFill>
                </a:rPr>
                <a:t>3I</a:t>
              </a:r>
              <a:r>
                <a:rPr kumimoji="0" lang="en-US" altLang="zh-CN" baseline="30000" dirty="0">
                  <a:solidFill>
                    <a:srgbClr val="002060"/>
                  </a:solidFill>
                  <a:sym typeface="Symbol" pitchFamily="18" charset="2"/>
                </a:rPr>
                <a:t></a:t>
              </a:r>
              <a:r>
                <a:rPr kumimoji="0" lang="en-US" altLang="zh-CN" dirty="0">
                  <a:solidFill>
                    <a:srgbClr val="002060"/>
                  </a:solidFill>
                </a:rPr>
                <a:t> </a:t>
              </a:r>
            </a:p>
          </p:txBody>
        </p:sp>
        <p:sp>
          <p:nvSpPr>
            <p:cNvPr id="957446" name="Text Box 6"/>
            <p:cNvSpPr txBox="1">
              <a:spLocks noChangeArrowheads="1"/>
            </p:cNvSpPr>
            <p:nvPr/>
          </p:nvSpPr>
          <p:spPr bwMode="auto">
            <a:xfrm>
              <a:off x="3273" y="1543"/>
              <a:ext cx="1097" cy="288"/>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err="1">
                  <a:solidFill>
                    <a:srgbClr val="002060"/>
                  </a:solidFill>
                </a:rPr>
                <a:t>2SO</a:t>
              </a:r>
              <a:r>
                <a:rPr kumimoji="0" lang="en-US" altLang="zh-CN" baseline="-25000" dirty="0" err="1">
                  <a:solidFill>
                    <a:srgbClr val="002060"/>
                  </a:solidFill>
                </a:rPr>
                <a:t>4</a:t>
              </a:r>
              <a:r>
                <a:rPr kumimoji="0" lang="en-US" altLang="zh-CN" baseline="30000" dirty="0" err="1">
                  <a:solidFill>
                    <a:srgbClr val="002060"/>
                  </a:solidFill>
                </a:rPr>
                <a:t>2</a:t>
              </a:r>
              <a:r>
                <a:rPr kumimoji="0" lang="en-US" altLang="zh-CN" dirty="0">
                  <a:solidFill>
                    <a:srgbClr val="002060"/>
                  </a:solidFill>
                </a:rPr>
                <a:t> + </a:t>
              </a:r>
              <a:r>
                <a:rPr kumimoji="0" lang="en-US" altLang="zh-CN" dirty="0" err="1">
                  <a:solidFill>
                    <a:srgbClr val="002060"/>
                  </a:solidFill>
                </a:rPr>
                <a:t>I</a:t>
              </a:r>
              <a:r>
                <a:rPr kumimoji="0" lang="en-US" altLang="zh-CN" baseline="-25000" dirty="0" err="1">
                  <a:solidFill>
                    <a:srgbClr val="002060"/>
                  </a:solidFill>
                </a:rPr>
                <a:t>3</a:t>
              </a:r>
              <a:r>
                <a:rPr kumimoji="0" lang="en-US" altLang="zh-CN" baseline="30000" dirty="0">
                  <a:solidFill>
                    <a:srgbClr val="002060"/>
                  </a:solidFill>
                  <a:sym typeface="Symbol" pitchFamily="18" charset="2"/>
                </a:rPr>
                <a:t></a:t>
              </a:r>
            </a:p>
          </p:txBody>
        </p:sp>
        <p:sp>
          <p:nvSpPr>
            <p:cNvPr id="6180" name="Line 7"/>
            <p:cNvSpPr>
              <a:spLocks noChangeShapeType="1"/>
            </p:cNvSpPr>
            <p:nvPr/>
          </p:nvSpPr>
          <p:spPr bwMode="auto">
            <a:xfrm>
              <a:off x="2870" y="1700"/>
              <a:ext cx="345"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957488" name="Group 48"/>
          <p:cNvGraphicFramePr>
            <a:graphicFrameLocks noGrp="1"/>
          </p:cNvGraphicFramePr>
          <p:nvPr>
            <p:extLst>
              <p:ext uri="{D42A27DB-BD31-4B8C-83A1-F6EECF244321}">
                <p14:modId xmlns:p14="http://schemas.microsoft.com/office/powerpoint/2010/main" val="2420021498"/>
              </p:ext>
            </p:extLst>
          </p:nvPr>
        </p:nvGraphicFramePr>
        <p:xfrm>
          <a:off x="1619250" y="4149725"/>
          <a:ext cx="6407151" cy="2363788"/>
        </p:xfrm>
        <a:graphic>
          <a:graphicData uri="http://schemas.openxmlformats.org/drawingml/2006/table">
            <a:tbl>
              <a:tblPr/>
              <a:tblGrid>
                <a:gridCol w="2136231">
                  <a:extLst>
                    <a:ext uri="{9D8B030D-6E8A-4147-A177-3AD203B41FA5}">
                      <a16:colId xmlns:a16="http://schemas.microsoft.com/office/drawing/2014/main" val="20000"/>
                    </a:ext>
                  </a:extLst>
                </a:gridCol>
                <a:gridCol w="2134690">
                  <a:extLst>
                    <a:ext uri="{9D8B030D-6E8A-4147-A177-3AD203B41FA5}">
                      <a16:colId xmlns:a16="http://schemas.microsoft.com/office/drawing/2014/main" val="20001"/>
                    </a:ext>
                  </a:extLst>
                </a:gridCol>
                <a:gridCol w="2136230">
                  <a:extLst>
                    <a:ext uri="{9D8B030D-6E8A-4147-A177-3AD203B41FA5}">
                      <a16:colId xmlns:a16="http://schemas.microsoft.com/office/drawing/2014/main" val="20002"/>
                    </a:ext>
                  </a:extLst>
                </a:gridCol>
              </a:tblGrid>
              <a:tr h="76517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dirty="0">
                        <a:ln>
                          <a:noFill/>
                        </a:ln>
                        <a:solidFill>
                          <a:schemeClr val="bg1"/>
                        </a:solidFill>
                        <a:effectLst/>
                        <a:latin typeface="Times New Roman" pitchFamily="18" charset="0"/>
                        <a:ea typeface="宋体" pitchFamily="2" charset="-122"/>
                      </a:endParaRPr>
                    </a:p>
                  </a:txBody>
                  <a:tcPr marL="84405" marR="84405"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dirty="0">
                        <a:ln>
                          <a:noFill/>
                        </a:ln>
                        <a:solidFill>
                          <a:schemeClr val="bg1"/>
                        </a:solidFill>
                        <a:effectLst/>
                        <a:latin typeface="Times New Roman" pitchFamily="18" charset="0"/>
                        <a:ea typeface="宋体" pitchFamily="2" charset="-122"/>
                      </a:endParaRP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a:ln>
                          <a:noFill/>
                        </a:ln>
                        <a:solidFill>
                          <a:schemeClr val="bg1"/>
                        </a:solidFill>
                        <a:effectLst/>
                        <a:latin typeface="Times New Roman" pitchFamily="18" charset="0"/>
                        <a:ea typeface="宋体" pitchFamily="2" charset="-122"/>
                      </a:endParaRP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9750">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0.038</a:t>
                      </a:r>
                    </a:p>
                  </a:txBody>
                  <a:tcPr marL="84405" marR="84405"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0.060</a:t>
                      </a: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1.4</a:t>
                      </a:r>
                      <a:r>
                        <a:rPr kumimoji="1" lang="en-US" altLang="zh-CN" sz="2000" b="1" i="0" u="none" strike="noStrike" cap="none" normalizeH="0" baseline="0">
                          <a:ln>
                            <a:noFill/>
                          </a:ln>
                          <a:solidFill>
                            <a:schemeClr val="tx1"/>
                          </a:solidFill>
                          <a:effectLst/>
                          <a:latin typeface="Times New Roman" pitchFamily="18" charset="0"/>
                          <a:ea typeface="宋体" pitchFamily="2" charset="-122"/>
                          <a:sym typeface="Symbol" pitchFamily="18" charset="2"/>
                        </a:rPr>
                        <a:t>10</a:t>
                      </a:r>
                      <a:r>
                        <a:rPr kumimoji="1" lang="en-US" altLang="zh-CN" sz="2000" b="1" i="0" u="none" strike="noStrike" cap="none" normalizeH="0" baseline="30000">
                          <a:ln>
                            <a:noFill/>
                          </a:ln>
                          <a:solidFill>
                            <a:schemeClr val="tx1"/>
                          </a:solidFill>
                          <a:effectLst/>
                          <a:latin typeface="Times New Roman" pitchFamily="18" charset="0"/>
                          <a:ea typeface="宋体" pitchFamily="2" charset="-122"/>
                          <a:sym typeface="Symbol" pitchFamily="18" charset="2"/>
                        </a:rPr>
                        <a:t>-5</a:t>
                      </a:r>
                      <a:endParaRPr kumimoji="1" lang="en-US" altLang="zh-CN" sz="2000" b="1" i="0" u="none" strike="noStrike" cap="none" normalizeH="0" baseline="30000">
                        <a:ln>
                          <a:noFill/>
                        </a:ln>
                        <a:solidFill>
                          <a:schemeClr val="tx1"/>
                        </a:solidFill>
                        <a:effectLst/>
                        <a:latin typeface="Times New Roman" pitchFamily="18" charset="0"/>
                        <a:ea typeface="宋体" pitchFamily="2" charset="-122"/>
                      </a:endParaRP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02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0.076</a:t>
                      </a:r>
                    </a:p>
                  </a:txBody>
                  <a:tcPr marL="84405" marR="84405"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0.060</a:t>
                      </a: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2.8</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10</a:t>
                      </a:r>
                      <a:r>
                        <a:rPr kumimoji="1" lang="en-US" altLang="zh-CN" sz="2000" b="1" i="0" u="none" strike="noStrike" cap="none" normalizeH="0" baseline="30000" dirty="0">
                          <a:ln>
                            <a:noFill/>
                          </a:ln>
                          <a:solidFill>
                            <a:schemeClr val="tx1"/>
                          </a:solidFill>
                          <a:effectLst/>
                          <a:latin typeface="Times New Roman" pitchFamily="18" charset="0"/>
                          <a:ea typeface="宋体" pitchFamily="2" charset="-122"/>
                          <a:sym typeface="Symbol" pitchFamily="18" charset="2"/>
                        </a:rPr>
                        <a:t>-5</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863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0.076</a:t>
                      </a:r>
                    </a:p>
                  </a:txBody>
                  <a:tcPr marL="84405" marR="84405"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0.030</a:t>
                      </a: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1.4</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10</a:t>
                      </a:r>
                      <a:r>
                        <a:rPr kumimoji="1" lang="en-US" altLang="zh-CN" sz="2000" b="1" i="0" u="none" strike="noStrike" cap="none" normalizeH="0" baseline="30000" dirty="0">
                          <a:ln>
                            <a:noFill/>
                          </a:ln>
                          <a:solidFill>
                            <a:schemeClr val="tx1"/>
                          </a:solidFill>
                          <a:effectLst/>
                          <a:latin typeface="Times New Roman" pitchFamily="18" charset="0"/>
                          <a:ea typeface="宋体" pitchFamily="2" charset="-122"/>
                          <a:sym typeface="Symbol" pitchFamily="18" charset="2"/>
                        </a:rPr>
                        <a:t>-5</a:t>
                      </a:r>
                      <a:endParaRPr kumimoji="1" lang="en-US" altLang="zh-CN" sz="2000" b="1" i="0" u="none" strike="noStrike" cap="none" normalizeH="0" baseline="0" dirty="0">
                        <a:ln>
                          <a:noFill/>
                        </a:ln>
                        <a:solidFill>
                          <a:schemeClr val="tx1"/>
                        </a:solidFill>
                        <a:effectLst/>
                        <a:latin typeface="Times New Roman" pitchFamily="18" charset="0"/>
                        <a:ea typeface="宋体" pitchFamily="2" charset="-122"/>
                      </a:endParaRPr>
                    </a:p>
                  </a:txBody>
                  <a:tcPr marL="84405" marR="84405"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57476" name="Object 36"/>
          <p:cNvGraphicFramePr>
            <a:graphicFrameLocks noChangeAspect="1"/>
          </p:cNvGraphicFramePr>
          <p:nvPr>
            <p:extLst>
              <p:ext uri="{D42A27DB-BD31-4B8C-83A1-F6EECF244321}">
                <p14:modId xmlns:p14="http://schemas.microsoft.com/office/powerpoint/2010/main" val="370262208"/>
              </p:ext>
            </p:extLst>
          </p:nvPr>
        </p:nvGraphicFramePr>
        <p:xfrm>
          <a:off x="2088422" y="4138322"/>
          <a:ext cx="1306512" cy="725487"/>
        </p:xfrm>
        <a:graphic>
          <a:graphicData uri="http://schemas.openxmlformats.org/presentationml/2006/ole">
            <mc:AlternateContent xmlns:mc="http://schemas.openxmlformats.org/markup-compatibility/2006">
              <mc:Choice xmlns:v="urn:schemas-microsoft-com:vml" Requires="v">
                <p:oleObj name="Equation" r:id="rId2" imgW="1231560" imgH="736560" progId="Equation.3">
                  <p:embed/>
                </p:oleObj>
              </mc:Choice>
              <mc:Fallback>
                <p:oleObj name="Equation" r:id="rId2" imgW="1231560" imgH="736560" progId="Equation.3">
                  <p:embed/>
                  <p:pic>
                    <p:nvPicPr>
                      <p:cNvPr id="0" name="Object 36"/>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088422" y="4138322"/>
                        <a:ext cx="1306512"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57477" name="Object 37"/>
          <p:cNvGraphicFramePr>
            <a:graphicFrameLocks noChangeAspect="1"/>
          </p:cNvGraphicFramePr>
          <p:nvPr>
            <p:extLst>
              <p:ext uri="{D42A27DB-BD31-4B8C-83A1-F6EECF244321}">
                <p14:modId xmlns:p14="http://schemas.microsoft.com/office/powerpoint/2010/main" val="2994010355"/>
              </p:ext>
            </p:extLst>
          </p:nvPr>
        </p:nvGraphicFramePr>
        <p:xfrm>
          <a:off x="4211960" y="4149080"/>
          <a:ext cx="1195388" cy="715962"/>
        </p:xfrm>
        <a:graphic>
          <a:graphicData uri="http://schemas.openxmlformats.org/presentationml/2006/ole">
            <mc:AlternateContent xmlns:mc="http://schemas.openxmlformats.org/markup-compatibility/2006">
              <mc:Choice xmlns:v="urn:schemas-microsoft-com:vml" Requires="v">
                <p:oleObj name="Equation" r:id="rId4" imgW="1231560" imgH="723600" progId="Equation.3">
                  <p:embed/>
                </p:oleObj>
              </mc:Choice>
              <mc:Fallback>
                <p:oleObj name="Equation" r:id="rId4" imgW="1231560" imgH="723600" progId="Equation.3">
                  <p:embed/>
                  <p:pic>
                    <p:nvPicPr>
                      <p:cNvPr id="0" name="Object 37"/>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4211960" y="4149080"/>
                        <a:ext cx="1195388"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6172" name="Group 47"/>
          <p:cNvGrpSpPr>
            <a:grpSpLocks/>
          </p:cNvGrpSpPr>
          <p:nvPr/>
        </p:nvGrpSpPr>
        <p:grpSpPr bwMode="auto">
          <a:xfrm>
            <a:off x="2604086" y="3054350"/>
            <a:ext cx="4325647" cy="860425"/>
            <a:chOff x="1772" y="1924"/>
            <a:chExt cx="2537" cy="542"/>
          </a:xfrm>
        </p:grpSpPr>
        <p:sp>
          <p:nvSpPr>
            <p:cNvPr id="957480" name="Text Box 40"/>
            <p:cNvSpPr txBox="1">
              <a:spLocks noChangeArrowheads="1"/>
            </p:cNvSpPr>
            <p:nvPr/>
          </p:nvSpPr>
          <p:spPr bwMode="auto">
            <a:xfrm>
              <a:off x="1772" y="2088"/>
              <a:ext cx="321" cy="288"/>
            </a:xfrm>
            <a:prstGeom prst="rect">
              <a:avLst/>
            </a:prstGeom>
            <a:noFill/>
            <a:ln w="9525">
              <a:noFill/>
              <a:miter lim="800000"/>
              <a:headEnd/>
              <a:tailEnd/>
            </a:ln>
            <a:effectLst/>
          </p:spPr>
          <p:txBody>
            <a:bodyPr>
              <a:spAutoFit/>
            </a:bodyPr>
            <a:lstStyle/>
            <a:p>
              <a:pPr>
                <a:defRPr/>
              </a:pPr>
              <a:r>
                <a:rPr kumimoji="0" lang="zh-CN" altLang="en-US" dirty="0">
                  <a:solidFill>
                    <a:srgbClr val="002060"/>
                  </a:solidFill>
                </a:rPr>
                <a:t>－</a:t>
              </a:r>
            </a:p>
          </p:txBody>
        </p:sp>
        <p:sp>
          <p:nvSpPr>
            <p:cNvPr id="957481" name="Text Box 41"/>
            <p:cNvSpPr txBox="1">
              <a:spLocks noChangeArrowheads="1"/>
            </p:cNvSpPr>
            <p:nvPr/>
          </p:nvSpPr>
          <p:spPr bwMode="auto">
            <a:xfrm>
              <a:off x="1990" y="1924"/>
              <a:ext cx="938"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d(S</a:t>
              </a:r>
              <a:r>
                <a:rPr kumimoji="0" lang="en-US" altLang="zh-CN" baseline="-25000">
                  <a:solidFill>
                    <a:srgbClr val="002060"/>
                  </a:solidFill>
                  <a:sym typeface="Symbol" pitchFamily="18" charset="2"/>
                </a:rPr>
                <a:t>2</a:t>
              </a:r>
              <a:r>
                <a:rPr kumimoji="0" lang="en-US" altLang="zh-CN">
                  <a:solidFill>
                    <a:srgbClr val="002060"/>
                  </a:solidFill>
                  <a:sym typeface="Symbol" pitchFamily="18" charset="2"/>
                </a:rPr>
                <a:t>O</a:t>
              </a:r>
              <a:r>
                <a:rPr kumimoji="0" lang="en-US" altLang="zh-CN" baseline="-25000">
                  <a:solidFill>
                    <a:srgbClr val="002060"/>
                  </a:solidFill>
                  <a:sym typeface="Symbol" pitchFamily="18" charset="2"/>
                </a:rPr>
                <a:t>8</a:t>
              </a:r>
              <a:r>
                <a:rPr kumimoji="0" lang="en-US" altLang="zh-CN" baseline="30000">
                  <a:solidFill>
                    <a:srgbClr val="002060"/>
                  </a:solidFill>
                  <a:sym typeface="Symbol" pitchFamily="18" charset="2"/>
                </a:rPr>
                <a:t>2</a:t>
              </a:r>
              <a:r>
                <a:rPr kumimoji="0" lang="en-US" altLang="zh-CN">
                  <a:solidFill>
                    <a:srgbClr val="002060"/>
                  </a:solidFill>
                  <a:sym typeface="Symbol" pitchFamily="18" charset="2"/>
                </a:rPr>
                <a:t>)</a:t>
              </a:r>
            </a:p>
          </p:txBody>
        </p:sp>
        <p:sp>
          <p:nvSpPr>
            <p:cNvPr id="957482" name="Text Box 42"/>
            <p:cNvSpPr txBox="1">
              <a:spLocks noChangeArrowheads="1"/>
            </p:cNvSpPr>
            <p:nvPr/>
          </p:nvSpPr>
          <p:spPr bwMode="auto">
            <a:xfrm>
              <a:off x="2112" y="2178"/>
              <a:ext cx="405"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  d</a:t>
              </a:r>
              <a:r>
                <a:rPr kumimoji="0" lang="en-US" altLang="zh-CN" i="1">
                  <a:solidFill>
                    <a:srgbClr val="002060"/>
                  </a:solidFill>
                  <a:sym typeface="Symbol" pitchFamily="18" charset="2"/>
                </a:rPr>
                <a:t>t</a:t>
              </a:r>
              <a:endParaRPr kumimoji="0" lang="en-US" altLang="zh-CN" i="1">
                <a:solidFill>
                  <a:srgbClr val="002060"/>
                </a:solidFill>
              </a:endParaRPr>
            </a:p>
          </p:txBody>
        </p:sp>
        <p:sp>
          <p:nvSpPr>
            <p:cNvPr id="957483" name="Text Box 43"/>
            <p:cNvSpPr txBox="1">
              <a:spLocks noChangeArrowheads="1"/>
            </p:cNvSpPr>
            <p:nvPr/>
          </p:nvSpPr>
          <p:spPr bwMode="auto">
            <a:xfrm>
              <a:off x="2765" y="2081"/>
              <a:ext cx="1544" cy="288"/>
            </a:xfrm>
            <a:prstGeom prst="rect">
              <a:avLst/>
            </a:prstGeom>
            <a:noFill/>
            <a:ln w="9525">
              <a:noFill/>
              <a:miter lim="800000"/>
              <a:headEnd/>
              <a:tailEnd/>
            </a:ln>
            <a:effectLst/>
          </p:spPr>
          <p:txBody>
            <a:bodyPr>
              <a:spAutoFit/>
            </a:bodyPr>
            <a:lstStyle/>
            <a:p>
              <a:pPr>
                <a:defRPr/>
              </a:pPr>
              <a:r>
                <a:rPr kumimoji="0" lang="zh-CN" altLang="en-US" dirty="0">
                  <a:solidFill>
                    <a:srgbClr val="002060"/>
                  </a:solidFill>
                </a:rPr>
                <a:t>＝ </a:t>
              </a:r>
              <a:r>
                <a:rPr kumimoji="0" lang="en-US" altLang="zh-CN" i="1" dirty="0">
                  <a:solidFill>
                    <a:srgbClr val="002060"/>
                  </a:solidFill>
                </a:rPr>
                <a:t>k</a:t>
              </a:r>
              <a:r>
                <a:rPr kumimoji="0" lang="en-US" altLang="zh-CN" dirty="0">
                  <a:solidFill>
                    <a:srgbClr val="002060"/>
                  </a:solidFill>
                </a:rPr>
                <a:t> (</a:t>
              </a:r>
              <a:r>
                <a:rPr kumimoji="0" lang="en-US" altLang="zh-CN" dirty="0" err="1">
                  <a:solidFill>
                    <a:srgbClr val="002060"/>
                  </a:solidFill>
                </a:rPr>
                <a:t>S</a:t>
              </a:r>
              <a:r>
                <a:rPr kumimoji="0" lang="en-US" altLang="zh-CN" baseline="-25000" dirty="0" err="1">
                  <a:solidFill>
                    <a:srgbClr val="002060"/>
                  </a:solidFill>
                </a:rPr>
                <a:t>2</a:t>
              </a:r>
              <a:r>
                <a:rPr kumimoji="0" lang="en-US" altLang="zh-CN" dirty="0" err="1">
                  <a:solidFill>
                    <a:srgbClr val="002060"/>
                  </a:solidFill>
                </a:rPr>
                <a:t>O</a:t>
              </a:r>
              <a:r>
                <a:rPr kumimoji="0" lang="en-US" altLang="zh-CN" baseline="-25000" dirty="0" err="1">
                  <a:solidFill>
                    <a:srgbClr val="002060"/>
                  </a:solidFill>
                </a:rPr>
                <a:t>8</a:t>
              </a:r>
              <a:r>
                <a:rPr kumimoji="0" lang="en-US" altLang="zh-CN" baseline="30000" dirty="0" err="1">
                  <a:solidFill>
                    <a:srgbClr val="002060"/>
                  </a:solidFill>
                </a:rPr>
                <a:t>2</a:t>
              </a:r>
              <a:r>
                <a:rPr kumimoji="0" lang="en-US" altLang="zh-CN" baseline="30000" dirty="0">
                  <a:solidFill>
                    <a:srgbClr val="002060"/>
                  </a:solidFill>
                  <a:sym typeface="Symbol" pitchFamily="18" charset="2"/>
                </a:rPr>
                <a:t></a:t>
              </a:r>
              <a:r>
                <a:rPr kumimoji="0" lang="en-US" altLang="zh-CN" dirty="0">
                  <a:solidFill>
                    <a:srgbClr val="002060"/>
                  </a:solidFill>
                </a:rPr>
                <a:t>)(I</a:t>
              </a:r>
              <a:r>
                <a:rPr kumimoji="0" lang="en-US" altLang="zh-CN" baseline="30000" dirty="0">
                  <a:solidFill>
                    <a:srgbClr val="002060"/>
                  </a:solidFill>
                  <a:sym typeface="Symbol" pitchFamily="18" charset="2"/>
                </a:rPr>
                <a:t></a:t>
              </a:r>
              <a:r>
                <a:rPr kumimoji="0" lang="en-US" altLang="zh-CN" dirty="0">
                  <a:solidFill>
                    <a:srgbClr val="002060"/>
                  </a:solidFill>
                </a:rPr>
                <a:t>) </a:t>
              </a:r>
            </a:p>
          </p:txBody>
        </p:sp>
        <p:sp>
          <p:nvSpPr>
            <p:cNvPr id="6177" name="Line 46"/>
            <p:cNvSpPr>
              <a:spLocks noChangeShapeType="1"/>
            </p:cNvSpPr>
            <p:nvPr/>
          </p:nvSpPr>
          <p:spPr bwMode="auto">
            <a:xfrm>
              <a:off x="2016" y="2235"/>
              <a:ext cx="768" cy="0"/>
            </a:xfrm>
            <a:prstGeom prst="line">
              <a:avLst/>
            </a:prstGeom>
            <a:noFill/>
            <a:ln w="19050">
              <a:solidFill>
                <a:schemeClr val="accent2">
                  <a:lumMod val="50000"/>
                </a:schemeClr>
              </a:solidFill>
              <a:round/>
              <a:headEnd/>
              <a:tailEnd/>
            </a:ln>
          </p:spPr>
          <p:txBody>
            <a:bodyPr wrap="none" lIns="91425" tIns="45712" rIns="91425" bIns="45712"/>
            <a:lstStyle/>
            <a:p>
              <a:pPr>
                <a:defRPr/>
              </a:pPr>
              <a:endParaRPr lang="zh-CN" altLang="en-US">
                <a:solidFill>
                  <a:srgbClr val="002060"/>
                </a:solidFill>
              </a:endParaRPr>
            </a:p>
          </p:txBody>
        </p:sp>
      </p:grpSp>
      <p:graphicFrame>
        <p:nvGraphicFramePr>
          <p:cNvPr id="957489" name="Object 49"/>
          <p:cNvGraphicFramePr>
            <a:graphicFrameLocks noChangeAspect="1"/>
          </p:cNvGraphicFramePr>
          <p:nvPr>
            <p:extLst>
              <p:ext uri="{D42A27DB-BD31-4B8C-83A1-F6EECF244321}">
                <p14:modId xmlns:p14="http://schemas.microsoft.com/office/powerpoint/2010/main" val="115270808"/>
              </p:ext>
            </p:extLst>
          </p:nvPr>
        </p:nvGraphicFramePr>
        <p:xfrm>
          <a:off x="6092527" y="4181353"/>
          <a:ext cx="1647825" cy="654050"/>
        </p:xfrm>
        <a:graphic>
          <a:graphicData uri="http://schemas.openxmlformats.org/presentationml/2006/ole">
            <mc:AlternateContent xmlns:mc="http://schemas.openxmlformats.org/markup-compatibility/2006">
              <mc:Choice xmlns:v="urn:schemas-microsoft-com:vml" Requires="v">
                <p:oleObj name="Equation" r:id="rId6" imgW="1892160" imgH="736560" progId="Equation.3">
                  <p:embed/>
                </p:oleObj>
              </mc:Choice>
              <mc:Fallback>
                <p:oleObj name="Equation" r:id="rId6" imgW="1892160" imgH="736560" progId="Equation.3">
                  <p:embed/>
                  <p:pic>
                    <p:nvPicPr>
                      <p:cNvPr id="0" name="Object 49"/>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6092527" y="4181353"/>
                        <a:ext cx="1647825" cy="654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9" name="Rectangle 6"/>
          <p:cNvSpPr>
            <a:spLocks noChangeArrowheads="1"/>
          </p:cNvSpPr>
          <p:nvPr/>
        </p:nvSpPr>
        <p:spPr bwMode="auto">
          <a:xfrm>
            <a:off x="1763688" y="74712"/>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非基元反应的速率方程</a:t>
            </a:r>
          </a:p>
        </p:txBody>
      </p:sp>
      <p:sp>
        <p:nvSpPr>
          <p:cNvPr id="2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22</a:t>
            </a:fld>
            <a:endParaRPr lang="en-US" altLang="zh-CN" dirty="0">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9490" name="Text Box 2"/>
          <p:cNvSpPr txBox="1">
            <a:spLocks noChangeArrowheads="1"/>
          </p:cNvSpPr>
          <p:nvPr/>
        </p:nvSpPr>
        <p:spPr bwMode="auto">
          <a:xfrm>
            <a:off x="280987" y="1052736"/>
            <a:ext cx="8539485" cy="2308324"/>
          </a:xfrm>
          <a:prstGeom prst="rect">
            <a:avLst/>
          </a:prstGeom>
          <a:noFill/>
          <a:ln w="9525" algn="ctr">
            <a:noFill/>
            <a:miter lim="800000"/>
            <a:headEnd/>
            <a:tailEnd/>
          </a:ln>
          <a:effectLst/>
        </p:spPr>
        <p:txBody>
          <a:bodyPr wrap="square">
            <a:spAutoFit/>
          </a:bodyPr>
          <a:lstStyle/>
          <a:p>
            <a:pPr>
              <a:lnSpc>
                <a:spcPct val="120000"/>
              </a:lnSpc>
              <a:spcBef>
                <a:spcPct val="100000"/>
              </a:spcBef>
              <a:defRPr/>
            </a:pPr>
            <a:r>
              <a:rPr kumimoji="0" lang="zh-CN" altLang="en-US" b="0" dirty="0">
                <a:latin typeface="+mj-ea"/>
                <a:ea typeface="+mj-ea"/>
              </a:rPr>
              <a:t>    化学平衡常数式中</a:t>
            </a:r>
            <a:r>
              <a:rPr kumimoji="0" lang="zh-CN" altLang="en-US" b="0" dirty="0">
                <a:solidFill>
                  <a:schemeClr val="accent2">
                    <a:lumMod val="50000"/>
                  </a:schemeClr>
                </a:solidFill>
                <a:latin typeface="+mj-ea"/>
                <a:ea typeface="+mj-ea"/>
              </a:rPr>
              <a:t>平衡浓度的方次和化学方程式里的计量系数总是一致的</a:t>
            </a:r>
            <a:r>
              <a:rPr kumimoji="0" lang="zh-CN" altLang="en-US" b="0" dirty="0">
                <a:latin typeface="+mj-ea"/>
                <a:ea typeface="+mj-ea"/>
              </a:rPr>
              <a:t>，按化学方程式即可写出平衡常数式，因为化学平衡只取决于反应的始态和终态而与路径无关。但化学反应速率与路径密切相关，速率式中浓度的方次一般要由实验确定，不能直接按化学方程式的计量系数写出。</a:t>
            </a:r>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非基元反应的速率方程</a:t>
            </a: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23</a:t>
            </a:fld>
            <a:endParaRPr lang="en-US" altLang="zh-CN" dirty="0">
              <a:solidFill>
                <a:srgbClr val="000000"/>
              </a:solidFill>
            </a:endParaRPr>
          </a:p>
        </p:txBody>
      </p:sp>
      <p:grpSp>
        <p:nvGrpSpPr>
          <p:cNvPr id="6" name="Group 45">
            <a:extLst>
              <a:ext uri="{FF2B5EF4-FFF2-40B4-BE49-F238E27FC236}">
                <a16:creationId xmlns:a16="http://schemas.microsoft.com/office/drawing/2014/main" id="{2BDA3C41-D12A-4F4F-BF49-D7129F69C00C}"/>
              </a:ext>
            </a:extLst>
          </p:cNvPr>
          <p:cNvGrpSpPr>
            <a:grpSpLocks/>
          </p:cNvGrpSpPr>
          <p:nvPr/>
        </p:nvGrpSpPr>
        <p:grpSpPr bwMode="auto">
          <a:xfrm>
            <a:off x="2109072" y="3645024"/>
            <a:ext cx="4535487" cy="461963"/>
            <a:chOff x="1695" y="1536"/>
            <a:chExt cx="2714" cy="291"/>
          </a:xfrm>
        </p:grpSpPr>
        <p:sp>
          <p:nvSpPr>
            <p:cNvPr id="7" name="Text Box 5">
              <a:extLst>
                <a:ext uri="{FF2B5EF4-FFF2-40B4-BE49-F238E27FC236}">
                  <a16:creationId xmlns:a16="http://schemas.microsoft.com/office/drawing/2014/main" id="{93B12696-4A81-D344-A939-7FBE0BAA062D}"/>
                </a:ext>
              </a:extLst>
            </p:cNvPr>
            <p:cNvSpPr txBox="1">
              <a:spLocks noChangeArrowheads="1"/>
            </p:cNvSpPr>
            <p:nvPr/>
          </p:nvSpPr>
          <p:spPr bwMode="auto">
            <a:xfrm>
              <a:off x="1695" y="1536"/>
              <a:ext cx="1185" cy="291"/>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rgbClr val="002060"/>
                  </a:solidFill>
                </a:rPr>
                <a:t>S</a:t>
              </a:r>
              <a:r>
                <a:rPr kumimoji="0" lang="en-US" altLang="zh-CN" baseline="-25000" dirty="0">
                  <a:solidFill>
                    <a:srgbClr val="002060"/>
                  </a:solidFill>
                </a:rPr>
                <a:t>2</a:t>
              </a:r>
              <a:r>
                <a:rPr kumimoji="0" lang="en-US" altLang="zh-CN" dirty="0">
                  <a:solidFill>
                    <a:srgbClr val="002060"/>
                  </a:solidFill>
                </a:rPr>
                <a:t>O</a:t>
              </a:r>
              <a:r>
                <a:rPr kumimoji="0" lang="en-US" altLang="zh-CN" baseline="-25000" dirty="0">
                  <a:solidFill>
                    <a:srgbClr val="002060"/>
                  </a:solidFill>
                </a:rPr>
                <a:t>8</a:t>
              </a:r>
              <a:r>
                <a:rPr kumimoji="0" lang="en-US" altLang="zh-CN" baseline="30000" dirty="0">
                  <a:solidFill>
                    <a:srgbClr val="002060"/>
                  </a:solidFill>
                </a:rPr>
                <a:t>2</a:t>
              </a:r>
              <a:r>
                <a:rPr kumimoji="0" lang="en-US" altLang="zh-CN" baseline="30000" dirty="0">
                  <a:solidFill>
                    <a:srgbClr val="002060"/>
                  </a:solidFill>
                  <a:sym typeface="Symbol" pitchFamily="18" charset="2"/>
                </a:rPr>
                <a:t></a:t>
              </a:r>
              <a:r>
                <a:rPr kumimoji="0" lang="en-US" altLang="zh-CN" dirty="0">
                  <a:solidFill>
                    <a:srgbClr val="002060"/>
                  </a:solidFill>
                </a:rPr>
                <a:t> </a:t>
              </a:r>
              <a:r>
                <a:rPr kumimoji="0" lang="zh-CN" altLang="en-US" dirty="0">
                  <a:solidFill>
                    <a:srgbClr val="002060"/>
                  </a:solidFill>
                </a:rPr>
                <a:t>＋ </a:t>
              </a:r>
              <a:r>
                <a:rPr kumimoji="0" lang="en-US" altLang="zh-CN" dirty="0">
                  <a:solidFill>
                    <a:srgbClr val="002060"/>
                  </a:solidFill>
                </a:rPr>
                <a:t>3I</a:t>
              </a:r>
              <a:r>
                <a:rPr kumimoji="0" lang="en-US" altLang="zh-CN" baseline="30000" dirty="0">
                  <a:solidFill>
                    <a:srgbClr val="002060"/>
                  </a:solidFill>
                  <a:sym typeface="Symbol" pitchFamily="18" charset="2"/>
                </a:rPr>
                <a:t></a:t>
              </a:r>
              <a:r>
                <a:rPr kumimoji="0" lang="en-US" altLang="zh-CN" dirty="0">
                  <a:solidFill>
                    <a:srgbClr val="002060"/>
                  </a:solidFill>
                </a:rPr>
                <a:t> </a:t>
              </a:r>
            </a:p>
          </p:txBody>
        </p:sp>
        <p:sp>
          <p:nvSpPr>
            <p:cNvPr id="8" name="Text Box 6">
              <a:extLst>
                <a:ext uri="{FF2B5EF4-FFF2-40B4-BE49-F238E27FC236}">
                  <a16:creationId xmlns:a16="http://schemas.microsoft.com/office/drawing/2014/main" id="{F17F26AE-C4E3-A441-B985-EAB238BE8F87}"/>
                </a:ext>
              </a:extLst>
            </p:cNvPr>
            <p:cNvSpPr txBox="1">
              <a:spLocks noChangeArrowheads="1"/>
            </p:cNvSpPr>
            <p:nvPr/>
          </p:nvSpPr>
          <p:spPr bwMode="auto">
            <a:xfrm>
              <a:off x="3312" y="1536"/>
              <a:ext cx="1097" cy="288"/>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err="1">
                  <a:solidFill>
                    <a:srgbClr val="002060"/>
                  </a:solidFill>
                </a:rPr>
                <a:t>2SO</a:t>
              </a:r>
              <a:r>
                <a:rPr kumimoji="0" lang="en-US" altLang="zh-CN" baseline="-25000" dirty="0" err="1">
                  <a:solidFill>
                    <a:srgbClr val="002060"/>
                  </a:solidFill>
                </a:rPr>
                <a:t>4</a:t>
              </a:r>
              <a:r>
                <a:rPr kumimoji="0" lang="en-US" altLang="zh-CN" baseline="30000" dirty="0" err="1">
                  <a:solidFill>
                    <a:srgbClr val="002060"/>
                  </a:solidFill>
                </a:rPr>
                <a:t>2</a:t>
              </a:r>
              <a:r>
                <a:rPr kumimoji="0" lang="en-US" altLang="zh-CN" dirty="0">
                  <a:solidFill>
                    <a:srgbClr val="002060"/>
                  </a:solidFill>
                </a:rPr>
                <a:t> + </a:t>
              </a:r>
              <a:r>
                <a:rPr kumimoji="0" lang="en-US" altLang="zh-CN" dirty="0" err="1">
                  <a:solidFill>
                    <a:srgbClr val="002060"/>
                  </a:solidFill>
                </a:rPr>
                <a:t>I</a:t>
              </a:r>
              <a:r>
                <a:rPr kumimoji="0" lang="en-US" altLang="zh-CN" baseline="-25000" dirty="0" err="1">
                  <a:solidFill>
                    <a:srgbClr val="002060"/>
                  </a:solidFill>
                </a:rPr>
                <a:t>3</a:t>
              </a:r>
              <a:r>
                <a:rPr kumimoji="0" lang="en-US" altLang="zh-CN" baseline="30000" dirty="0">
                  <a:solidFill>
                    <a:srgbClr val="002060"/>
                  </a:solidFill>
                  <a:sym typeface="Symbol" pitchFamily="18" charset="2"/>
                </a:rPr>
                <a:t></a:t>
              </a:r>
            </a:p>
          </p:txBody>
        </p:sp>
        <p:sp>
          <p:nvSpPr>
            <p:cNvPr id="9" name="Line 7">
              <a:extLst>
                <a:ext uri="{FF2B5EF4-FFF2-40B4-BE49-F238E27FC236}">
                  <a16:creationId xmlns:a16="http://schemas.microsoft.com/office/drawing/2014/main" id="{88D23E40-EACE-C24E-8CB8-7E53888BC741}"/>
                </a:ext>
              </a:extLst>
            </p:cNvPr>
            <p:cNvSpPr>
              <a:spLocks noChangeShapeType="1"/>
            </p:cNvSpPr>
            <p:nvPr/>
          </p:nvSpPr>
          <p:spPr bwMode="auto">
            <a:xfrm>
              <a:off x="2928" y="1680"/>
              <a:ext cx="345"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47">
            <a:extLst>
              <a:ext uri="{FF2B5EF4-FFF2-40B4-BE49-F238E27FC236}">
                <a16:creationId xmlns:a16="http://schemas.microsoft.com/office/drawing/2014/main" id="{35437FE3-5446-6849-8BF4-2DA6E9CA2955}"/>
              </a:ext>
            </a:extLst>
          </p:cNvPr>
          <p:cNvGrpSpPr>
            <a:grpSpLocks/>
          </p:cNvGrpSpPr>
          <p:nvPr/>
        </p:nvGrpSpPr>
        <p:grpSpPr bwMode="auto">
          <a:xfrm>
            <a:off x="2245596" y="4330823"/>
            <a:ext cx="4398963" cy="860425"/>
            <a:chOff x="1740" y="1924"/>
            <a:chExt cx="2580" cy="542"/>
          </a:xfrm>
        </p:grpSpPr>
        <p:sp>
          <p:nvSpPr>
            <p:cNvPr id="11" name="Text Box 40">
              <a:extLst>
                <a:ext uri="{FF2B5EF4-FFF2-40B4-BE49-F238E27FC236}">
                  <a16:creationId xmlns:a16="http://schemas.microsoft.com/office/drawing/2014/main" id="{744AD17F-AEBF-184C-838F-DDA991400F0D}"/>
                </a:ext>
              </a:extLst>
            </p:cNvPr>
            <p:cNvSpPr txBox="1">
              <a:spLocks noChangeArrowheads="1"/>
            </p:cNvSpPr>
            <p:nvPr/>
          </p:nvSpPr>
          <p:spPr bwMode="auto">
            <a:xfrm>
              <a:off x="1740" y="2081"/>
              <a:ext cx="321" cy="288"/>
            </a:xfrm>
            <a:prstGeom prst="rect">
              <a:avLst/>
            </a:prstGeom>
            <a:noFill/>
            <a:ln w="9525">
              <a:noFill/>
              <a:miter lim="800000"/>
              <a:headEnd/>
              <a:tailEnd/>
            </a:ln>
            <a:effectLst/>
          </p:spPr>
          <p:txBody>
            <a:bodyPr>
              <a:spAutoFit/>
            </a:bodyPr>
            <a:lstStyle/>
            <a:p>
              <a:pPr>
                <a:defRPr/>
              </a:pPr>
              <a:r>
                <a:rPr kumimoji="0" lang="zh-CN" altLang="en-US">
                  <a:solidFill>
                    <a:srgbClr val="002060"/>
                  </a:solidFill>
                </a:rPr>
                <a:t>－</a:t>
              </a:r>
            </a:p>
          </p:txBody>
        </p:sp>
        <p:sp>
          <p:nvSpPr>
            <p:cNvPr id="12" name="Text Box 41">
              <a:extLst>
                <a:ext uri="{FF2B5EF4-FFF2-40B4-BE49-F238E27FC236}">
                  <a16:creationId xmlns:a16="http://schemas.microsoft.com/office/drawing/2014/main" id="{60A36D55-71DD-8541-B768-6669EDA7D313}"/>
                </a:ext>
              </a:extLst>
            </p:cNvPr>
            <p:cNvSpPr txBox="1">
              <a:spLocks noChangeArrowheads="1"/>
            </p:cNvSpPr>
            <p:nvPr/>
          </p:nvSpPr>
          <p:spPr bwMode="auto">
            <a:xfrm>
              <a:off x="1990" y="1924"/>
              <a:ext cx="938"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d(S</a:t>
              </a:r>
              <a:r>
                <a:rPr kumimoji="0" lang="en-US" altLang="zh-CN" baseline="-25000">
                  <a:solidFill>
                    <a:srgbClr val="002060"/>
                  </a:solidFill>
                  <a:sym typeface="Symbol" pitchFamily="18" charset="2"/>
                </a:rPr>
                <a:t>2</a:t>
              </a:r>
              <a:r>
                <a:rPr kumimoji="0" lang="en-US" altLang="zh-CN">
                  <a:solidFill>
                    <a:srgbClr val="002060"/>
                  </a:solidFill>
                  <a:sym typeface="Symbol" pitchFamily="18" charset="2"/>
                </a:rPr>
                <a:t>O</a:t>
              </a:r>
              <a:r>
                <a:rPr kumimoji="0" lang="en-US" altLang="zh-CN" baseline="-25000">
                  <a:solidFill>
                    <a:srgbClr val="002060"/>
                  </a:solidFill>
                  <a:sym typeface="Symbol" pitchFamily="18" charset="2"/>
                </a:rPr>
                <a:t>8</a:t>
              </a:r>
              <a:r>
                <a:rPr kumimoji="0" lang="en-US" altLang="zh-CN" baseline="30000">
                  <a:solidFill>
                    <a:srgbClr val="002060"/>
                  </a:solidFill>
                  <a:sym typeface="Symbol" pitchFamily="18" charset="2"/>
                </a:rPr>
                <a:t>2</a:t>
              </a:r>
              <a:r>
                <a:rPr kumimoji="0" lang="en-US" altLang="zh-CN">
                  <a:solidFill>
                    <a:srgbClr val="002060"/>
                  </a:solidFill>
                  <a:sym typeface="Symbol" pitchFamily="18" charset="2"/>
                </a:rPr>
                <a:t>)</a:t>
              </a:r>
            </a:p>
          </p:txBody>
        </p:sp>
        <p:sp>
          <p:nvSpPr>
            <p:cNvPr id="13" name="Text Box 42">
              <a:extLst>
                <a:ext uri="{FF2B5EF4-FFF2-40B4-BE49-F238E27FC236}">
                  <a16:creationId xmlns:a16="http://schemas.microsoft.com/office/drawing/2014/main" id="{739C3D2E-54D0-CE40-AA87-087E338F2A0D}"/>
                </a:ext>
              </a:extLst>
            </p:cNvPr>
            <p:cNvSpPr txBox="1">
              <a:spLocks noChangeArrowheads="1"/>
            </p:cNvSpPr>
            <p:nvPr/>
          </p:nvSpPr>
          <p:spPr bwMode="auto">
            <a:xfrm>
              <a:off x="2112" y="2178"/>
              <a:ext cx="405"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2060"/>
                  </a:solidFill>
                  <a:sym typeface="Symbol" pitchFamily="18" charset="2"/>
                </a:rPr>
                <a:t>  d</a:t>
              </a:r>
              <a:r>
                <a:rPr kumimoji="0" lang="en-US" altLang="zh-CN" i="1">
                  <a:solidFill>
                    <a:srgbClr val="002060"/>
                  </a:solidFill>
                  <a:sym typeface="Symbol" pitchFamily="18" charset="2"/>
                </a:rPr>
                <a:t>t</a:t>
              </a:r>
              <a:endParaRPr kumimoji="0" lang="en-US" altLang="zh-CN" i="1">
                <a:solidFill>
                  <a:srgbClr val="002060"/>
                </a:solidFill>
              </a:endParaRPr>
            </a:p>
          </p:txBody>
        </p:sp>
        <p:sp>
          <p:nvSpPr>
            <p:cNvPr id="14" name="Text Box 43">
              <a:extLst>
                <a:ext uri="{FF2B5EF4-FFF2-40B4-BE49-F238E27FC236}">
                  <a16:creationId xmlns:a16="http://schemas.microsoft.com/office/drawing/2014/main" id="{C91AF432-323A-4A46-B448-37B9F3A01225}"/>
                </a:ext>
              </a:extLst>
            </p:cNvPr>
            <p:cNvSpPr txBox="1">
              <a:spLocks noChangeArrowheads="1"/>
            </p:cNvSpPr>
            <p:nvPr/>
          </p:nvSpPr>
          <p:spPr bwMode="auto">
            <a:xfrm>
              <a:off x="2776" y="2088"/>
              <a:ext cx="1544" cy="288"/>
            </a:xfrm>
            <a:prstGeom prst="rect">
              <a:avLst/>
            </a:prstGeom>
            <a:noFill/>
            <a:ln w="9525">
              <a:noFill/>
              <a:miter lim="800000"/>
              <a:headEnd/>
              <a:tailEnd/>
            </a:ln>
            <a:effectLst/>
          </p:spPr>
          <p:txBody>
            <a:bodyPr>
              <a:spAutoFit/>
            </a:bodyPr>
            <a:lstStyle/>
            <a:p>
              <a:pPr>
                <a:defRPr/>
              </a:pPr>
              <a:r>
                <a:rPr kumimoji="0" lang="zh-CN" altLang="en-US" dirty="0">
                  <a:solidFill>
                    <a:srgbClr val="002060"/>
                  </a:solidFill>
                </a:rPr>
                <a:t>＝ </a:t>
              </a:r>
              <a:r>
                <a:rPr kumimoji="0" lang="en-US" altLang="zh-CN" i="1" dirty="0">
                  <a:solidFill>
                    <a:srgbClr val="002060"/>
                  </a:solidFill>
                </a:rPr>
                <a:t>k</a:t>
              </a:r>
              <a:r>
                <a:rPr kumimoji="0" lang="en-US" altLang="zh-CN" dirty="0">
                  <a:solidFill>
                    <a:srgbClr val="002060"/>
                  </a:solidFill>
                </a:rPr>
                <a:t> (</a:t>
              </a:r>
              <a:r>
                <a:rPr kumimoji="0" lang="en-US" altLang="zh-CN" dirty="0" err="1">
                  <a:solidFill>
                    <a:srgbClr val="002060"/>
                  </a:solidFill>
                </a:rPr>
                <a:t>S</a:t>
              </a:r>
              <a:r>
                <a:rPr kumimoji="0" lang="en-US" altLang="zh-CN" baseline="-25000" dirty="0" err="1">
                  <a:solidFill>
                    <a:srgbClr val="002060"/>
                  </a:solidFill>
                </a:rPr>
                <a:t>2</a:t>
              </a:r>
              <a:r>
                <a:rPr kumimoji="0" lang="en-US" altLang="zh-CN" dirty="0" err="1">
                  <a:solidFill>
                    <a:srgbClr val="002060"/>
                  </a:solidFill>
                </a:rPr>
                <a:t>O</a:t>
              </a:r>
              <a:r>
                <a:rPr kumimoji="0" lang="en-US" altLang="zh-CN" baseline="-25000" dirty="0" err="1">
                  <a:solidFill>
                    <a:srgbClr val="002060"/>
                  </a:solidFill>
                </a:rPr>
                <a:t>8</a:t>
              </a:r>
              <a:r>
                <a:rPr kumimoji="0" lang="en-US" altLang="zh-CN" baseline="30000" dirty="0" err="1">
                  <a:solidFill>
                    <a:srgbClr val="002060"/>
                  </a:solidFill>
                </a:rPr>
                <a:t>2</a:t>
              </a:r>
              <a:r>
                <a:rPr kumimoji="0" lang="en-US" altLang="zh-CN" baseline="30000" dirty="0">
                  <a:solidFill>
                    <a:srgbClr val="002060"/>
                  </a:solidFill>
                  <a:sym typeface="Symbol" pitchFamily="18" charset="2"/>
                </a:rPr>
                <a:t></a:t>
              </a:r>
              <a:r>
                <a:rPr kumimoji="0" lang="en-US" altLang="zh-CN" dirty="0">
                  <a:solidFill>
                    <a:srgbClr val="002060"/>
                  </a:solidFill>
                </a:rPr>
                <a:t>)(I</a:t>
              </a:r>
              <a:r>
                <a:rPr kumimoji="0" lang="en-US" altLang="zh-CN" baseline="30000" dirty="0">
                  <a:solidFill>
                    <a:srgbClr val="002060"/>
                  </a:solidFill>
                  <a:sym typeface="Symbol" pitchFamily="18" charset="2"/>
                </a:rPr>
                <a:t></a:t>
              </a:r>
              <a:r>
                <a:rPr kumimoji="0" lang="en-US" altLang="zh-CN" dirty="0">
                  <a:solidFill>
                    <a:srgbClr val="002060"/>
                  </a:solidFill>
                </a:rPr>
                <a:t>) </a:t>
              </a:r>
            </a:p>
          </p:txBody>
        </p:sp>
        <p:sp>
          <p:nvSpPr>
            <p:cNvPr id="15" name="Line 46">
              <a:extLst>
                <a:ext uri="{FF2B5EF4-FFF2-40B4-BE49-F238E27FC236}">
                  <a16:creationId xmlns:a16="http://schemas.microsoft.com/office/drawing/2014/main" id="{CB3BF426-DE6E-914B-92D5-CD81C0F90528}"/>
                </a:ext>
              </a:extLst>
            </p:cNvPr>
            <p:cNvSpPr>
              <a:spLocks noChangeShapeType="1"/>
            </p:cNvSpPr>
            <p:nvPr/>
          </p:nvSpPr>
          <p:spPr bwMode="auto">
            <a:xfrm>
              <a:off x="2016" y="2235"/>
              <a:ext cx="768" cy="0"/>
            </a:xfrm>
            <a:prstGeom prst="line">
              <a:avLst/>
            </a:prstGeom>
            <a:noFill/>
            <a:ln w="19050">
              <a:solidFill>
                <a:schemeClr val="accent2">
                  <a:lumMod val="50000"/>
                </a:schemeClr>
              </a:solidFill>
              <a:round/>
              <a:headEnd/>
              <a:tailEnd/>
            </a:ln>
          </p:spPr>
          <p:txBody>
            <a:bodyPr wrap="none" lIns="91425" tIns="45712" rIns="91425" bIns="45712"/>
            <a:lstStyle/>
            <a:p>
              <a:pPr>
                <a:defRPr/>
              </a:pPr>
              <a:endParaRPr lang="zh-CN" altLang="en-US">
                <a:solidFill>
                  <a:srgbClr val="002060"/>
                </a:solidFill>
              </a:endParaRPr>
            </a:p>
          </p:txBody>
        </p:sp>
      </p:grpSp>
      <p:sp>
        <p:nvSpPr>
          <p:cNvPr id="2" name="矩形 1">
            <a:extLst>
              <a:ext uri="{FF2B5EF4-FFF2-40B4-BE49-F238E27FC236}">
                <a16:creationId xmlns:a16="http://schemas.microsoft.com/office/drawing/2014/main" id="{21B5BB85-7863-DF4B-ABEB-BB98BEF8E708}"/>
              </a:ext>
            </a:extLst>
          </p:cNvPr>
          <p:cNvSpPr/>
          <p:nvPr/>
        </p:nvSpPr>
        <p:spPr>
          <a:xfrm>
            <a:off x="388998" y="5340856"/>
            <a:ext cx="8323461" cy="919867"/>
          </a:xfrm>
          <a:prstGeom prst="rect">
            <a:avLst/>
          </a:prstGeom>
        </p:spPr>
        <p:txBody>
          <a:bodyPr wrap="square">
            <a:spAutoFit/>
          </a:bodyPr>
          <a:lstStyle/>
          <a:p>
            <a:pPr>
              <a:lnSpc>
                <a:spcPct val="120000"/>
              </a:lnSpc>
            </a:pPr>
            <a:r>
              <a:rPr kumimoji="0" lang="zh-CN" altLang="en-US" b="0" dirty="0">
                <a:latin typeface="+mj-ea"/>
                <a:ea typeface="+mj-ea"/>
              </a:rPr>
              <a:t>速率方程式里浓度的</a:t>
            </a:r>
            <a:r>
              <a:rPr kumimoji="0" lang="zh-Hans" altLang="en-US" b="0" dirty="0">
                <a:latin typeface="+mj-ea"/>
                <a:ea typeface="+mj-ea"/>
              </a:rPr>
              <a:t>幂</a:t>
            </a:r>
            <a:r>
              <a:rPr kumimoji="0" lang="zh-CN" altLang="en-US" b="0" dirty="0">
                <a:latin typeface="+mj-ea"/>
                <a:ea typeface="+mj-ea"/>
              </a:rPr>
              <a:t>次</a:t>
            </a:r>
            <a:r>
              <a:rPr kumimoji="0" lang="zh-Hans" altLang="en-US" b="0" dirty="0">
                <a:latin typeface="+mj-ea"/>
                <a:ea typeface="+mj-ea"/>
              </a:rPr>
              <a:t>和</a:t>
            </a:r>
            <a:r>
              <a:rPr kumimoji="0" lang="zh-CN" altLang="en-US" b="0" dirty="0">
                <a:latin typeface="+mj-ea"/>
                <a:ea typeface="+mj-ea"/>
              </a:rPr>
              <a:t>叫作</a:t>
            </a:r>
            <a:r>
              <a:rPr kumimoji="0" lang="zh-CN" altLang="en-US" b="0" dirty="0">
                <a:solidFill>
                  <a:srgbClr val="FF0000"/>
                </a:solidFill>
                <a:latin typeface="+mj-ea"/>
                <a:ea typeface="+mj-ea"/>
              </a:rPr>
              <a:t>反应的级数</a:t>
            </a:r>
            <a:r>
              <a:rPr kumimoji="0" lang="zh-CN" altLang="en-US" b="0" dirty="0">
                <a:latin typeface="+mj-ea"/>
                <a:ea typeface="+mj-ea"/>
              </a:rPr>
              <a:t>。</a:t>
            </a:r>
            <a:r>
              <a:rPr kumimoji="0" lang="zh-Hans" altLang="en-US" b="0" dirty="0">
                <a:latin typeface="+mj-ea"/>
                <a:ea typeface="+mj-ea"/>
              </a:rPr>
              <a:t>上面的为</a:t>
            </a:r>
            <a:r>
              <a:rPr kumimoji="0" lang="en-US" altLang="zh-Hans" b="0" dirty="0">
                <a:latin typeface="+mj-ea"/>
                <a:ea typeface="+mj-ea"/>
              </a:rPr>
              <a:t>2</a:t>
            </a:r>
            <a:r>
              <a:rPr kumimoji="0" lang="zh-Hans" altLang="en-US" b="0" dirty="0">
                <a:latin typeface="+mj-ea"/>
                <a:ea typeface="+mj-ea"/>
              </a:rPr>
              <a:t>级反应，而非</a:t>
            </a:r>
            <a:r>
              <a:rPr kumimoji="0" lang="en-US" altLang="zh-Hans" b="0" dirty="0">
                <a:latin typeface="+mj-ea"/>
                <a:ea typeface="+mj-ea"/>
              </a:rPr>
              <a:t>4</a:t>
            </a:r>
            <a:r>
              <a:rPr kumimoji="0" lang="zh-Hans" altLang="en-US" b="0" dirty="0">
                <a:latin typeface="+mj-ea"/>
                <a:ea typeface="+mj-ea"/>
              </a:rPr>
              <a:t>级。</a:t>
            </a:r>
            <a:endParaRPr lang="zh-CN" altLang="en-US" b="0" dirty="0">
              <a:latin typeface="+mj-ea"/>
              <a:ea typeface="+mj-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0515" name="Text Box 3"/>
          <p:cNvSpPr txBox="1">
            <a:spLocks noChangeArrowheads="1"/>
          </p:cNvSpPr>
          <p:nvPr/>
        </p:nvSpPr>
        <p:spPr bwMode="auto">
          <a:xfrm>
            <a:off x="204398" y="1170339"/>
            <a:ext cx="8820472" cy="1363065"/>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mj-ea"/>
                <a:ea typeface="+mj-ea"/>
              </a:rPr>
              <a:t>化学反应按反应级数可以分为一级、二级、三级以及零级反应等。各级反应都有特定的浓度－时间关系。确定反应级数是研究反应速率的首要问题。 </a:t>
            </a:r>
          </a:p>
        </p:txBody>
      </p:sp>
      <p:sp>
        <p:nvSpPr>
          <p:cNvPr id="33797" name="Text Box 4"/>
          <p:cNvSpPr txBox="1">
            <a:spLocks noChangeArrowheads="1"/>
          </p:cNvSpPr>
          <p:nvPr/>
        </p:nvSpPr>
        <p:spPr bwMode="auto">
          <a:xfrm>
            <a:off x="1403772" y="2636713"/>
            <a:ext cx="5729288" cy="457200"/>
          </a:xfrm>
          <a:prstGeom prst="rect">
            <a:avLst/>
          </a:prstGeom>
          <a:noFill/>
          <a:ln w="9525">
            <a:noFill/>
            <a:miter lim="800000"/>
            <a:headEnd/>
            <a:tailEnd/>
          </a:ln>
        </p:spPr>
        <p:txBody>
          <a:bodyPr>
            <a:spAutoFit/>
          </a:bodyPr>
          <a:lstStyle/>
          <a:p>
            <a:pPr algn="ctr">
              <a:defRPr/>
            </a:pPr>
            <a:r>
              <a:rPr kumimoji="0" lang="en-US" altLang="zh-CN" dirty="0">
                <a:solidFill>
                  <a:schemeClr val="accent2">
                    <a:lumMod val="50000"/>
                  </a:schemeClr>
                </a:solidFill>
              </a:rPr>
              <a:t>CO(g) + </a:t>
            </a:r>
            <a:r>
              <a:rPr kumimoji="0" lang="en-US" altLang="zh-CN" dirty="0" err="1">
                <a:solidFill>
                  <a:schemeClr val="accent2">
                    <a:lumMod val="50000"/>
                  </a:schemeClr>
                </a:solidFill>
              </a:rPr>
              <a:t>NO</a:t>
            </a:r>
            <a:r>
              <a:rPr kumimoji="0" lang="en-US" altLang="zh-CN" baseline="-25000" dirty="0" err="1">
                <a:solidFill>
                  <a:schemeClr val="accent2">
                    <a:lumMod val="50000"/>
                  </a:schemeClr>
                </a:solidFill>
              </a:rPr>
              <a:t>2</a:t>
            </a:r>
            <a:r>
              <a:rPr kumimoji="0" lang="en-US" altLang="zh-CN" dirty="0">
                <a:solidFill>
                  <a:schemeClr val="accent2">
                    <a:lumMod val="50000"/>
                  </a:schemeClr>
                </a:solidFill>
              </a:rPr>
              <a:t>(g) </a:t>
            </a:r>
            <a:r>
              <a:rPr kumimoji="0" lang="en-US" altLang="zh-CN" dirty="0">
                <a:solidFill>
                  <a:schemeClr val="accent2">
                    <a:lumMod val="50000"/>
                  </a:schemeClr>
                </a:solidFill>
                <a:sym typeface="Symbol" pitchFamily="18" charset="2"/>
              </a:rPr>
              <a:t> CO</a:t>
            </a:r>
            <a:r>
              <a:rPr kumimoji="0" lang="en-US" altLang="zh-CN" baseline="-25000" dirty="0">
                <a:solidFill>
                  <a:schemeClr val="accent2">
                    <a:lumMod val="50000"/>
                  </a:schemeClr>
                </a:solidFill>
                <a:sym typeface="Symbol" pitchFamily="18" charset="2"/>
              </a:rPr>
              <a:t>2</a:t>
            </a:r>
            <a:r>
              <a:rPr kumimoji="0" lang="en-US" altLang="zh-CN" dirty="0">
                <a:solidFill>
                  <a:schemeClr val="accent2">
                    <a:lumMod val="50000"/>
                  </a:schemeClr>
                </a:solidFill>
                <a:sym typeface="Symbol" pitchFamily="18" charset="2"/>
              </a:rPr>
              <a:t>(g) + NO(g)</a:t>
            </a:r>
          </a:p>
        </p:txBody>
      </p:sp>
      <p:grpSp>
        <p:nvGrpSpPr>
          <p:cNvPr id="35845" name="Group 16"/>
          <p:cNvGrpSpPr>
            <a:grpSpLocks/>
          </p:cNvGrpSpPr>
          <p:nvPr/>
        </p:nvGrpSpPr>
        <p:grpSpPr bwMode="auto">
          <a:xfrm>
            <a:off x="1619672" y="3212976"/>
            <a:ext cx="6305550" cy="836612"/>
            <a:chOff x="1323" y="3021"/>
            <a:chExt cx="3765" cy="527"/>
          </a:xfrm>
        </p:grpSpPr>
        <p:sp>
          <p:nvSpPr>
            <p:cNvPr id="33800" name="Text Box 6"/>
            <p:cNvSpPr txBox="1">
              <a:spLocks noChangeArrowheads="1"/>
            </p:cNvSpPr>
            <p:nvPr/>
          </p:nvSpPr>
          <p:spPr bwMode="auto">
            <a:xfrm>
              <a:off x="1323" y="3157"/>
              <a:ext cx="678" cy="291"/>
            </a:xfrm>
            <a:prstGeom prst="rect">
              <a:avLst/>
            </a:prstGeom>
            <a:noFill/>
            <a:ln w="9525">
              <a:noFill/>
              <a:miter lim="800000"/>
              <a:headEnd/>
              <a:tailEnd/>
            </a:ln>
          </p:spPr>
          <p:txBody>
            <a:bodyPr>
              <a:spAutoFit/>
            </a:bodyPr>
            <a:lstStyle/>
            <a:p>
              <a:pPr>
                <a:defRPr/>
              </a:pPr>
              <a:r>
                <a:rPr kumimoji="0" lang="en-US" altLang="zh-CN" i="1">
                  <a:solidFill>
                    <a:schemeClr val="accent2">
                      <a:lumMod val="50000"/>
                    </a:schemeClr>
                  </a:solidFill>
                </a:rPr>
                <a:t>v</a:t>
              </a:r>
              <a:r>
                <a:rPr kumimoji="0" lang="en-US" altLang="zh-CN">
                  <a:solidFill>
                    <a:schemeClr val="accent2">
                      <a:lumMod val="50000"/>
                    </a:schemeClr>
                  </a:solidFill>
                </a:rPr>
                <a:t> </a:t>
              </a:r>
              <a:r>
                <a:rPr kumimoji="0" lang="zh-CN" altLang="en-US">
                  <a:solidFill>
                    <a:schemeClr val="accent2">
                      <a:lumMod val="50000"/>
                    </a:schemeClr>
                  </a:solidFill>
                </a:rPr>
                <a:t>＝－</a:t>
              </a:r>
            </a:p>
          </p:txBody>
        </p:sp>
        <p:sp>
          <p:nvSpPr>
            <p:cNvPr id="33801" name="Text Box 7"/>
            <p:cNvSpPr txBox="1">
              <a:spLocks noChangeArrowheads="1"/>
            </p:cNvSpPr>
            <p:nvPr/>
          </p:nvSpPr>
          <p:spPr bwMode="auto">
            <a:xfrm>
              <a:off x="1905" y="3021"/>
              <a:ext cx="758" cy="288"/>
            </a:xfrm>
            <a:prstGeom prst="rect">
              <a:avLst/>
            </a:prstGeom>
            <a:noFill/>
            <a:ln w="9525">
              <a:noFill/>
              <a:miter lim="800000"/>
              <a:headEnd/>
              <a:tailEnd/>
            </a:ln>
          </p:spPr>
          <p:txBody>
            <a:bodyPr>
              <a:spAutoFit/>
            </a:bodyPr>
            <a:lstStyle/>
            <a:p>
              <a:pPr>
                <a:spcBef>
                  <a:spcPct val="50000"/>
                </a:spcBef>
                <a:defRPr/>
              </a:pPr>
              <a:r>
                <a:rPr kumimoji="0" lang="en-US" altLang="zh-CN">
                  <a:solidFill>
                    <a:schemeClr val="accent2">
                      <a:lumMod val="50000"/>
                    </a:schemeClr>
                  </a:solidFill>
                  <a:sym typeface="Symbol" pitchFamily="18" charset="2"/>
                </a:rPr>
                <a:t>d(NO</a:t>
              </a:r>
              <a:r>
                <a:rPr kumimoji="0" lang="en-US" altLang="zh-CN" baseline="-25000">
                  <a:solidFill>
                    <a:schemeClr val="accent2">
                      <a:lumMod val="50000"/>
                    </a:schemeClr>
                  </a:solidFill>
                  <a:sym typeface="Symbol" pitchFamily="18" charset="2"/>
                </a:rPr>
                <a:t>2</a:t>
              </a:r>
              <a:r>
                <a:rPr kumimoji="0" lang="en-US" altLang="zh-CN">
                  <a:solidFill>
                    <a:schemeClr val="accent2">
                      <a:lumMod val="50000"/>
                    </a:schemeClr>
                  </a:solidFill>
                  <a:sym typeface="Symbol" pitchFamily="18" charset="2"/>
                </a:rPr>
                <a:t>)</a:t>
              </a:r>
              <a:endParaRPr kumimoji="0" lang="en-US" altLang="zh-CN" i="1" baseline="30000">
                <a:solidFill>
                  <a:schemeClr val="accent2">
                    <a:lumMod val="50000"/>
                  </a:schemeClr>
                </a:solidFill>
              </a:endParaRPr>
            </a:p>
          </p:txBody>
        </p:sp>
        <p:sp>
          <p:nvSpPr>
            <p:cNvPr id="33802" name="Text Box 8"/>
            <p:cNvSpPr txBox="1">
              <a:spLocks noChangeArrowheads="1"/>
            </p:cNvSpPr>
            <p:nvPr/>
          </p:nvSpPr>
          <p:spPr bwMode="auto">
            <a:xfrm>
              <a:off x="2001" y="3260"/>
              <a:ext cx="432" cy="288"/>
            </a:xfrm>
            <a:prstGeom prst="rect">
              <a:avLst/>
            </a:prstGeom>
            <a:noFill/>
            <a:ln w="9525">
              <a:noFill/>
              <a:miter lim="800000"/>
              <a:headEnd/>
              <a:tailEnd/>
            </a:ln>
          </p:spPr>
          <p:txBody>
            <a:bodyPr>
              <a:spAutoFit/>
            </a:bodyPr>
            <a:lstStyle/>
            <a:p>
              <a:pPr>
                <a:spcBef>
                  <a:spcPct val="50000"/>
                </a:spcBef>
                <a:defRPr/>
              </a:pPr>
              <a:r>
                <a:rPr kumimoji="0" lang="en-US" altLang="zh-CN">
                  <a:solidFill>
                    <a:schemeClr val="accent2">
                      <a:lumMod val="50000"/>
                    </a:schemeClr>
                  </a:solidFill>
                  <a:sym typeface="Symbol" pitchFamily="18" charset="2"/>
                </a:rPr>
                <a:t>  d</a:t>
              </a:r>
              <a:r>
                <a:rPr kumimoji="0" lang="en-US" altLang="zh-CN" i="1">
                  <a:solidFill>
                    <a:schemeClr val="accent2">
                      <a:lumMod val="50000"/>
                    </a:schemeClr>
                  </a:solidFill>
                  <a:sym typeface="Symbol" pitchFamily="18" charset="2"/>
                </a:rPr>
                <a:t>t</a:t>
              </a:r>
              <a:endParaRPr kumimoji="0" lang="en-US" altLang="zh-CN" i="1">
                <a:solidFill>
                  <a:schemeClr val="accent2">
                    <a:lumMod val="50000"/>
                  </a:schemeClr>
                </a:solidFill>
              </a:endParaRPr>
            </a:p>
          </p:txBody>
        </p:sp>
        <p:sp>
          <p:nvSpPr>
            <p:cNvPr id="33803" name="Text Box 9"/>
            <p:cNvSpPr txBox="1">
              <a:spLocks noChangeArrowheads="1"/>
            </p:cNvSpPr>
            <p:nvPr/>
          </p:nvSpPr>
          <p:spPr bwMode="auto">
            <a:xfrm>
              <a:off x="2538" y="3158"/>
              <a:ext cx="2550" cy="291"/>
            </a:xfrm>
            <a:prstGeom prst="rect">
              <a:avLst/>
            </a:prstGeom>
            <a:noFill/>
            <a:ln w="9525">
              <a:noFill/>
              <a:miter lim="800000"/>
              <a:headEnd/>
              <a:tailEnd/>
            </a:ln>
          </p:spPr>
          <p:txBody>
            <a:bodyPr>
              <a:spAutoFit/>
            </a:bodyPr>
            <a:lstStyle/>
            <a:p>
              <a:pPr>
                <a:defRPr/>
              </a:pPr>
              <a:r>
                <a:rPr kumimoji="0" lang="zh-CN" altLang="en-US" dirty="0">
                  <a:solidFill>
                    <a:schemeClr val="accent2">
                      <a:lumMod val="50000"/>
                    </a:schemeClr>
                  </a:solidFill>
                </a:rPr>
                <a:t>＝－                ＝ </a:t>
              </a:r>
              <a:r>
                <a:rPr kumimoji="0" lang="en-US" altLang="zh-CN" i="1" dirty="0">
                  <a:solidFill>
                    <a:schemeClr val="accent2">
                      <a:lumMod val="50000"/>
                    </a:schemeClr>
                  </a:solidFill>
                </a:rPr>
                <a:t>k</a:t>
              </a:r>
              <a:r>
                <a:rPr kumimoji="0" lang="en-US" altLang="zh-CN" dirty="0">
                  <a:solidFill>
                    <a:schemeClr val="accent2">
                      <a:lumMod val="50000"/>
                    </a:schemeClr>
                  </a:solidFill>
                </a:rPr>
                <a:t> (CO)(NO</a:t>
              </a:r>
              <a:r>
                <a:rPr kumimoji="0" lang="en-US" altLang="zh-CN" baseline="-25000" dirty="0">
                  <a:solidFill>
                    <a:schemeClr val="accent2">
                      <a:lumMod val="50000"/>
                    </a:schemeClr>
                  </a:solidFill>
                </a:rPr>
                <a:t>2</a:t>
              </a:r>
              <a:r>
                <a:rPr kumimoji="0" lang="en-US" altLang="zh-CN" dirty="0">
                  <a:solidFill>
                    <a:schemeClr val="accent2">
                      <a:lumMod val="50000"/>
                    </a:schemeClr>
                  </a:solidFill>
                </a:rPr>
                <a:t>) </a:t>
              </a:r>
            </a:p>
          </p:txBody>
        </p:sp>
        <p:sp>
          <p:nvSpPr>
            <p:cNvPr id="33804" name="Line 10"/>
            <p:cNvSpPr>
              <a:spLocks noChangeShapeType="1"/>
            </p:cNvSpPr>
            <p:nvPr/>
          </p:nvSpPr>
          <p:spPr bwMode="auto">
            <a:xfrm>
              <a:off x="1914" y="3303"/>
              <a:ext cx="682" cy="0"/>
            </a:xfrm>
            <a:prstGeom prst="line">
              <a:avLst/>
            </a:prstGeom>
            <a:noFill/>
            <a:ln w="19050">
              <a:solidFill>
                <a:schemeClr val="accent2">
                  <a:lumMod val="50000"/>
                </a:schemeClr>
              </a:solidFill>
              <a:round/>
              <a:headEnd/>
              <a:tailEnd/>
            </a:ln>
          </p:spPr>
          <p:txBody>
            <a:bodyPr/>
            <a:lstStyle/>
            <a:p>
              <a:pPr>
                <a:defRPr/>
              </a:pPr>
              <a:endParaRPr lang="zh-CN" altLang="en-US">
                <a:solidFill>
                  <a:schemeClr val="accent2">
                    <a:lumMod val="50000"/>
                  </a:schemeClr>
                </a:solidFill>
              </a:endParaRPr>
            </a:p>
          </p:txBody>
        </p:sp>
        <p:sp>
          <p:nvSpPr>
            <p:cNvPr id="33805" name="Text Box 11"/>
            <p:cNvSpPr txBox="1">
              <a:spLocks noChangeArrowheads="1"/>
            </p:cNvSpPr>
            <p:nvPr/>
          </p:nvSpPr>
          <p:spPr bwMode="auto">
            <a:xfrm>
              <a:off x="2998" y="3021"/>
              <a:ext cx="628" cy="288"/>
            </a:xfrm>
            <a:prstGeom prst="rect">
              <a:avLst/>
            </a:prstGeom>
            <a:noFill/>
            <a:ln w="9525">
              <a:noFill/>
              <a:miter lim="800000"/>
              <a:headEnd/>
              <a:tailEnd/>
            </a:ln>
          </p:spPr>
          <p:txBody>
            <a:bodyPr>
              <a:spAutoFit/>
            </a:bodyPr>
            <a:lstStyle/>
            <a:p>
              <a:pPr>
                <a:spcBef>
                  <a:spcPct val="50000"/>
                </a:spcBef>
                <a:defRPr/>
              </a:pPr>
              <a:r>
                <a:rPr kumimoji="0" lang="en-US" altLang="zh-CN" dirty="0">
                  <a:solidFill>
                    <a:schemeClr val="accent2">
                      <a:lumMod val="50000"/>
                    </a:schemeClr>
                  </a:solidFill>
                  <a:sym typeface="Symbol" pitchFamily="18" charset="2"/>
                </a:rPr>
                <a:t>d(CO)</a:t>
              </a:r>
              <a:endParaRPr kumimoji="0" lang="en-US" altLang="zh-CN" i="1" baseline="30000" dirty="0">
                <a:solidFill>
                  <a:schemeClr val="accent2">
                    <a:lumMod val="50000"/>
                  </a:schemeClr>
                </a:solidFill>
              </a:endParaRPr>
            </a:p>
          </p:txBody>
        </p:sp>
        <p:sp>
          <p:nvSpPr>
            <p:cNvPr id="33806" name="Text Box 12"/>
            <p:cNvSpPr txBox="1">
              <a:spLocks noChangeArrowheads="1"/>
            </p:cNvSpPr>
            <p:nvPr/>
          </p:nvSpPr>
          <p:spPr bwMode="auto">
            <a:xfrm>
              <a:off x="3058" y="3260"/>
              <a:ext cx="431" cy="288"/>
            </a:xfrm>
            <a:prstGeom prst="rect">
              <a:avLst/>
            </a:prstGeom>
            <a:noFill/>
            <a:ln w="9525">
              <a:noFill/>
              <a:miter lim="800000"/>
              <a:headEnd/>
              <a:tailEnd/>
            </a:ln>
          </p:spPr>
          <p:txBody>
            <a:bodyPr>
              <a:spAutoFit/>
            </a:bodyPr>
            <a:lstStyle/>
            <a:p>
              <a:pPr>
                <a:spcBef>
                  <a:spcPct val="50000"/>
                </a:spcBef>
                <a:defRPr/>
              </a:pPr>
              <a:r>
                <a:rPr kumimoji="0" lang="en-US" altLang="zh-CN">
                  <a:solidFill>
                    <a:schemeClr val="accent2">
                      <a:lumMod val="50000"/>
                    </a:schemeClr>
                  </a:solidFill>
                  <a:sym typeface="Symbol" pitchFamily="18" charset="2"/>
                </a:rPr>
                <a:t>  d</a:t>
              </a:r>
              <a:r>
                <a:rPr kumimoji="0" lang="en-US" altLang="zh-CN" i="1">
                  <a:solidFill>
                    <a:schemeClr val="accent2">
                      <a:lumMod val="50000"/>
                    </a:schemeClr>
                  </a:solidFill>
                  <a:sym typeface="Symbol" pitchFamily="18" charset="2"/>
                </a:rPr>
                <a:t>t</a:t>
              </a:r>
              <a:endParaRPr kumimoji="0" lang="en-US" altLang="zh-CN" i="1">
                <a:solidFill>
                  <a:schemeClr val="accent2">
                    <a:lumMod val="50000"/>
                  </a:schemeClr>
                </a:solidFill>
              </a:endParaRPr>
            </a:p>
          </p:txBody>
        </p:sp>
        <p:sp>
          <p:nvSpPr>
            <p:cNvPr id="33807" name="Line 13"/>
            <p:cNvSpPr>
              <a:spLocks noChangeShapeType="1"/>
            </p:cNvSpPr>
            <p:nvPr/>
          </p:nvSpPr>
          <p:spPr bwMode="auto">
            <a:xfrm>
              <a:off x="2991" y="3303"/>
              <a:ext cx="680" cy="0"/>
            </a:xfrm>
            <a:prstGeom prst="line">
              <a:avLst/>
            </a:prstGeom>
            <a:noFill/>
            <a:ln w="19050">
              <a:solidFill>
                <a:schemeClr val="accent2">
                  <a:lumMod val="50000"/>
                </a:schemeClr>
              </a:solidFill>
              <a:round/>
              <a:headEnd/>
              <a:tailEnd/>
            </a:ln>
          </p:spPr>
          <p:txBody>
            <a:bodyPr/>
            <a:lstStyle/>
            <a:p>
              <a:pPr>
                <a:defRPr/>
              </a:pPr>
              <a:endParaRPr lang="zh-CN" altLang="en-US">
                <a:solidFill>
                  <a:schemeClr val="accent2">
                    <a:lumMod val="50000"/>
                  </a:schemeClr>
                </a:solidFill>
              </a:endParaRPr>
            </a:p>
          </p:txBody>
        </p:sp>
      </p:grpSp>
      <p:sp>
        <p:nvSpPr>
          <p:cNvPr id="960526" name="Text Box 14"/>
          <p:cNvSpPr txBox="1">
            <a:spLocks noChangeArrowheads="1"/>
          </p:cNvSpPr>
          <p:nvPr/>
        </p:nvSpPr>
        <p:spPr bwMode="auto">
          <a:xfrm>
            <a:off x="251520" y="4221088"/>
            <a:ext cx="8816321" cy="2308324"/>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Arial" panose="020B0604020202020204" pitchFamily="34" charset="0"/>
                <a:ea typeface="+mj-ea"/>
                <a:cs typeface="Arial" panose="020B0604020202020204" pitchFamily="34" charset="0"/>
              </a:rPr>
              <a:t>上述反应对反应物</a:t>
            </a:r>
            <a:r>
              <a:rPr kumimoji="0" lang="en-US" altLang="zh-CN" b="0" dirty="0">
                <a:latin typeface="Arial" panose="020B0604020202020204" pitchFamily="34" charset="0"/>
                <a:ea typeface="+mj-ea"/>
                <a:cs typeface="Arial" panose="020B0604020202020204" pitchFamily="34" charset="0"/>
              </a:rPr>
              <a:t>CO</a:t>
            </a:r>
            <a:r>
              <a:rPr kumimoji="0" lang="zh-CN" altLang="en-US" b="0" dirty="0">
                <a:latin typeface="Arial" panose="020B0604020202020204" pitchFamily="34" charset="0"/>
                <a:ea typeface="+mj-ea"/>
                <a:cs typeface="Arial" panose="020B0604020202020204" pitchFamily="34" charset="0"/>
              </a:rPr>
              <a:t>来说是</a:t>
            </a:r>
            <a:r>
              <a:rPr kumimoji="0" lang="en-US" altLang="zh-CN" b="0" dirty="0">
                <a:latin typeface="Arial" panose="020B0604020202020204" pitchFamily="34" charset="0"/>
                <a:ea typeface="+mj-ea"/>
                <a:cs typeface="Arial" panose="020B0604020202020204" pitchFamily="34" charset="0"/>
              </a:rPr>
              <a:t>1</a:t>
            </a:r>
            <a:r>
              <a:rPr kumimoji="0" lang="zh-CN" altLang="en-US" b="0" dirty="0">
                <a:latin typeface="Arial" panose="020B0604020202020204" pitchFamily="34" charset="0"/>
                <a:ea typeface="+mj-ea"/>
                <a:cs typeface="Arial" panose="020B0604020202020204" pitchFamily="34" charset="0"/>
              </a:rPr>
              <a:t>级反应，对反应物</a:t>
            </a:r>
            <a:r>
              <a:rPr kumimoji="0" lang="en-US" altLang="zh-CN" b="0" dirty="0" err="1">
                <a:latin typeface="Arial" panose="020B0604020202020204" pitchFamily="34" charset="0"/>
                <a:ea typeface="+mj-ea"/>
                <a:cs typeface="Arial" panose="020B0604020202020204" pitchFamily="34" charset="0"/>
              </a:rPr>
              <a:t>NO</a:t>
            </a:r>
            <a:r>
              <a:rPr kumimoji="0" lang="en-US" altLang="zh-CN" b="0" baseline="-25000" dirty="0" err="1">
                <a:latin typeface="Arial" panose="020B0604020202020204" pitchFamily="34" charset="0"/>
                <a:ea typeface="+mj-ea"/>
                <a:cs typeface="Arial" panose="020B0604020202020204" pitchFamily="34" charset="0"/>
              </a:rPr>
              <a:t>2</a:t>
            </a:r>
            <a:r>
              <a:rPr kumimoji="0" lang="zh-CN" altLang="en-US" b="0" dirty="0">
                <a:latin typeface="Arial" panose="020B0604020202020204" pitchFamily="34" charset="0"/>
                <a:ea typeface="+mj-ea"/>
                <a:cs typeface="Arial" panose="020B0604020202020204" pitchFamily="34" charset="0"/>
              </a:rPr>
              <a:t>来说也是</a:t>
            </a:r>
            <a:r>
              <a:rPr kumimoji="0" lang="en-US" altLang="zh-CN" b="0" dirty="0">
                <a:latin typeface="Arial" panose="020B0604020202020204" pitchFamily="34" charset="0"/>
                <a:ea typeface="+mj-ea"/>
                <a:cs typeface="Arial" panose="020B0604020202020204" pitchFamily="34" charset="0"/>
              </a:rPr>
              <a:t>1</a:t>
            </a:r>
            <a:r>
              <a:rPr kumimoji="0" lang="zh-CN" altLang="en-US" b="0" dirty="0">
                <a:latin typeface="Arial" panose="020B0604020202020204" pitchFamily="34" charset="0"/>
                <a:ea typeface="+mj-ea"/>
                <a:cs typeface="Arial" panose="020B0604020202020204" pitchFamily="34" charset="0"/>
              </a:rPr>
              <a:t>级反应，总反应为</a:t>
            </a:r>
            <a:r>
              <a:rPr kumimoji="0" lang="en-US" altLang="zh-CN" b="0" dirty="0">
                <a:latin typeface="Arial" panose="020B0604020202020204" pitchFamily="34" charset="0"/>
                <a:ea typeface="+mj-ea"/>
                <a:cs typeface="Arial" panose="020B0604020202020204" pitchFamily="34" charset="0"/>
              </a:rPr>
              <a:t>1</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1</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2</a:t>
            </a:r>
            <a:r>
              <a:rPr kumimoji="0" lang="zh-CN" altLang="en-US" b="0" dirty="0">
                <a:latin typeface="Arial" panose="020B0604020202020204" pitchFamily="34" charset="0"/>
                <a:ea typeface="+mj-ea"/>
                <a:cs typeface="Arial" panose="020B0604020202020204" pitchFamily="34" charset="0"/>
              </a:rPr>
              <a:t>级反应。反应级数由化学反应机理（</a:t>
            </a:r>
            <a:r>
              <a:rPr kumimoji="0" lang="en-US" altLang="zh-CN" b="0" dirty="0">
                <a:latin typeface="Arial" panose="020B0604020202020204" pitchFamily="34" charset="0"/>
                <a:ea typeface="+mj-ea"/>
                <a:cs typeface="Arial" panose="020B0604020202020204" pitchFamily="34" charset="0"/>
              </a:rPr>
              <a:t>reaction mechanism</a:t>
            </a:r>
            <a:r>
              <a:rPr kumimoji="0" lang="zh-CN" altLang="en-US" b="0" dirty="0">
                <a:latin typeface="Arial" panose="020B0604020202020204" pitchFamily="34" charset="0"/>
                <a:ea typeface="+mj-ea"/>
                <a:cs typeface="Arial" panose="020B0604020202020204" pitchFamily="34" charset="0"/>
              </a:rPr>
              <a:t>）决定，反应机理描述了反应的各瞬间阶段，这些瞬间反应会产生中间物，从而可以控制反应级数。反应级数在探讨反应机理的研究中有重要意义。</a:t>
            </a:r>
          </a:p>
        </p:txBody>
      </p:sp>
      <p:sp>
        <p:nvSpPr>
          <p:cNvPr id="15" name="矩形 1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6"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反应级数及各级反应的特点</a:t>
            </a:r>
          </a:p>
        </p:txBody>
      </p:sp>
      <p:sp>
        <p:nvSpPr>
          <p:cNvPr id="1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24</a:t>
            </a:fld>
            <a:endParaRPr lang="en-US" altLang="zh-CN" dirty="0">
              <a:solidFill>
                <a:srgbClr val="00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9731" name="Text Box 3"/>
          <p:cNvSpPr txBox="1">
            <a:spLocks noChangeArrowheads="1"/>
          </p:cNvSpPr>
          <p:nvPr/>
        </p:nvSpPr>
        <p:spPr bwMode="auto">
          <a:xfrm>
            <a:off x="179512" y="1295400"/>
            <a:ext cx="8784976" cy="1421928"/>
          </a:xfrm>
          <a:prstGeom prst="rect">
            <a:avLst/>
          </a:prstGeom>
          <a:noFill/>
          <a:ln w="9525" algn="ctr">
            <a:noFill/>
            <a:miter lim="800000"/>
            <a:headEnd/>
            <a:tailEnd/>
          </a:ln>
          <a:effectLst/>
        </p:spPr>
        <p:txBody>
          <a:bodyPr wrap="square">
            <a:spAutoFit/>
          </a:bodyPr>
          <a:lstStyle/>
          <a:p>
            <a:pPr>
              <a:lnSpc>
                <a:spcPct val="120000"/>
              </a:lnSpc>
              <a:defRPr/>
            </a:pPr>
            <a:r>
              <a:rPr kumimoji="0" lang="zh-CN" altLang="en-US" dirty="0">
                <a:solidFill>
                  <a:schemeClr val="tx2"/>
                </a:solidFill>
                <a:latin typeface="+mj-ea"/>
                <a:ea typeface="+mj-ea"/>
              </a:rPr>
              <a:t>    凡反应速率与浓度无关（即与浓度的零次方成正比）的反应属于零级反应。</a:t>
            </a:r>
            <a:r>
              <a:rPr kumimoji="0" lang="zh-CN" altLang="en-US" dirty="0">
                <a:latin typeface="+mj-ea"/>
                <a:ea typeface="+mj-ea"/>
              </a:rPr>
              <a:t>已知的零级反应中最多是在表面上发生的多相反应，如</a:t>
            </a:r>
            <a:endParaRPr kumimoji="0" lang="zh-CN" altLang="en-US" sz="2800" baseline="30000" dirty="0">
              <a:latin typeface="+mj-ea"/>
              <a:ea typeface="+mj-ea"/>
              <a:sym typeface="Symbol" pitchFamily="18" charset="2"/>
            </a:endParaRPr>
          </a:p>
        </p:txBody>
      </p:sp>
      <p:sp>
        <p:nvSpPr>
          <p:cNvPr id="969742" name="Text Box 14"/>
          <p:cNvSpPr txBox="1">
            <a:spLocks noChangeArrowheads="1"/>
          </p:cNvSpPr>
          <p:nvPr/>
        </p:nvSpPr>
        <p:spPr bwMode="auto">
          <a:xfrm>
            <a:off x="755650" y="6140450"/>
            <a:ext cx="7632700" cy="457200"/>
          </a:xfrm>
          <a:prstGeom prst="rect">
            <a:avLst/>
          </a:prstGeom>
          <a:noFill/>
          <a:ln w="9525" algn="ctr">
            <a:noFill/>
            <a:miter lim="800000"/>
            <a:headEnd/>
            <a:tailEnd/>
          </a:ln>
          <a:effectLst/>
        </p:spPr>
        <p:txBody>
          <a:bodyPr>
            <a:spAutoFit/>
          </a:bodyPr>
          <a:lstStyle/>
          <a:p>
            <a:pPr>
              <a:spcBef>
                <a:spcPct val="50000"/>
              </a:spcBef>
              <a:defRPr/>
            </a:pPr>
            <a:r>
              <a:rPr kumimoji="0" lang="zh-CN" altLang="en-US" dirty="0">
                <a:latin typeface="Arial" panose="020B0604020202020204" pitchFamily="34" charset="0"/>
                <a:ea typeface="+mj-ea"/>
                <a:cs typeface="Arial" panose="020B0604020202020204" pitchFamily="34" charset="0"/>
              </a:rPr>
              <a:t>零级反应实际上是匀速反应。</a:t>
            </a:r>
            <a:r>
              <a:rPr kumimoji="0" lang="en-US" altLang="zh-CN" i="1" dirty="0">
                <a:latin typeface="Arial" panose="020B0604020202020204" pitchFamily="34" charset="0"/>
                <a:ea typeface="+mj-ea"/>
                <a:cs typeface="Arial" panose="020B0604020202020204" pitchFamily="34" charset="0"/>
              </a:rPr>
              <a:t>k</a:t>
            </a:r>
            <a:r>
              <a:rPr kumimoji="0" lang="zh-CN" altLang="en-US" dirty="0">
                <a:latin typeface="Arial" panose="020B0604020202020204" pitchFamily="34" charset="0"/>
                <a:ea typeface="+mj-ea"/>
                <a:cs typeface="Arial" panose="020B0604020202020204" pitchFamily="34" charset="0"/>
              </a:rPr>
              <a:t>的单位是</a:t>
            </a:r>
            <a:r>
              <a:rPr kumimoji="0" lang="en-US" altLang="zh-CN" dirty="0" err="1">
                <a:latin typeface="Arial" panose="020B0604020202020204" pitchFamily="34" charset="0"/>
                <a:ea typeface="+mj-ea"/>
                <a:cs typeface="Arial" panose="020B0604020202020204" pitchFamily="34" charset="0"/>
              </a:rPr>
              <a:t>mol</a:t>
            </a:r>
            <a:r>
              <a:rPr kumimoji="0" lang="en-US" altLang="zh-CN" dirty="0" err="1">
                <a:latin typeface="Arial" panose="020B0604020202020204" pitchFamily="34" charset="0"/>
                <a:ea typeface="+mj-ea"/>
                <a:cs typeface="Arial" panose="020B0604020202020204" pitchFamily="34" charset="0"/>
                <a:sym typeface="Symbol" pitchFamily="18" charset="2"/>
              </a:rPr>
              <a:t>dm</a:t>
            </a:r>
            <a:r>
              <a:rPr kumimoji="0" lang="en-US" altLang="zh-CN" baseline="30000" dirty="0" err="1">
                <a:latin typeface="Arial" panose="020B0604020202020204" pitchFamily="34" charset="0"/>
                <a:ea typeface="+mj-ea"/>
                <a:cs typeface="Arial" panose="020B0604020202020204" pitchFamily="34" charset="0"/>
                <a:sym typeface="Symbol" pitchFamily="18" charset="2"/>
              </a:rPr>
              <a:t>3</a:t>
            </a:r>
            <a:r>
              <a:rPr kumimoji="0" lang="en-US" altLang="zh-CN" dirty="0" err="1">
                <a:latin typeface="Arial" panose="020B0604020202020204" pitchFamily="34" charset="0"/>
                <a:ea typeface="+mj-ea"/>
                <a:cs typeface="Arial" panose="020B0604020202020204" pitchFamily="34" charset="0"/>
                <a:sym typeface="Symbol" pitchFamily="18" charset="2"/>
              </a:rPr>
              <a:t>s</a:t>
            </a:r>
            <a:r>
              <a:rPr kumimoji="0" lang="en-US" altLang="zh-CN" baseline="30000" dirty="0" err="1">
                <a:latin typeface="Arial" panose="020B0604020202020204" pitchFamily="34" charset="0"/>
                <a:ea typeface="+mj-ea"/>
                <a:cs typeface="Arial" panose="020B0604020202020204" pitchFamily="34" charset="0"/>
                <a:sym typeface="Symbol" pitchFamily="18" charset="2"/>
              </a:rPr>
              <a:t>1</a:t>
            </a:r>
            <a:r>
              <a:rPr kumimoji="0" lang="zh-CN" altLang="en-US" dirty="0">
                <a:latin typeface="Arial" panose="020B0604020202020204" pitchFamily="34" charset="0"/>
                <a:ea typeface="+mj-ea"/>
                <a:cs typeface="Arial" panose="020B0604020202020204" pitchFamily="34" charset="0"/>
                <a:sym typeface="Symbol" pitchFamily="18" charset="2"/>
              </a:rPr>
              <a:t>。</a:t>
            </a:r>
          </a:p>
        </p:txBody>
      </p:sp>
      <p:grpSp>
        <p:nvGrpSpPr>
          <p:cNvPr id="45061" name="Group 17"/>
          <p:cNvGrpSpPr>
            <a:grpSpLocks/>
          </p:cNvGrpSpPr>
          <p:nvPr/>
        </p:nvGrpSpPr>
        <p:grpSpPr bwMode="auto">
          <a:xfrm>
            <a:off x="251381" y="2755900"/>
            <a:ext cx="6560267" cy="3076575"/>
            <a:chOff x="199" y="1736"/>
            <a:chExt cx="4062" cy="1938"/>
          </a:xfrm>
        </p:grpSpPr>
        <p:sp>
          <p:nvSpPr>
            <p:cNvPr id="969734" name="Text Box 6"/>
            <p:cNvSpPr txBox="1">
              <a:spLocks noChangeArrowheads="1"/>
            </p:cNvSpPr>
            <p:nvPr/>
          </p:nvSpPr>
          <p:spPr bwMode="auto">
            <a:xfrm>
              <a:off x="244" y="2277"/>
              <a:ext cx="2893" cy="291"/>
            </a:xfrm>
            <a:prstGeom prst="rect">
              <a:avLst/>
            </a:prstGeom>
            <a:noFill/>
            <a:ln w="9525" algn="ctr">
              <a:noFill/>
              <a:miter lim="800000"/>
              <a:headEnd/>
              <a:tailEnd/>
            </a:ln>
            <a:effectLst/>
          </p:spPr>
          <p:txBody>
            <a:bodyPr>
              <a:spAutoFit/>
            </a:bodyPr>
            <a:lstStyle/>
            <a:p>
              <a:pPr>
                <a:spcBef>
                  <a:spcPct val="50000"/>
                </a:spcBef>
                <a:defRPr/>
              </a:pPr>
              <a:r>
                <a:rPr kumimoji="0" lang="zh-CN" altLang="en-US" dirty="0">
                  <a:latin typeface="Arial" panose="020B0604020202020204" pitchFamily="34" charset="0"/>
                  <a:ea typeface="+mj-ea"/>
                  <a:cs typeface="Arial" panose="020B0604020202020204" pitchFamily="34" charset="0"/>
                </a:rPr>
                <a:t>对于零级反应，</a:t>
              </a:r>
              <a:r>
                <a:rPr kumimoji="0" lang="zh-CN" altLang="en-US" dirty="0">
                  <a:latin typeface="Arial" panose="020B0604020202020204" pitchFamily="34" charset="0"/>
                  <a:ea typeface="+mj-ea"/>
                  <a:cs typeface="Arial" panose="020B0604020202020204" pitchFamily="34" charset="0"/>
                  <a:sym typeface="Wingdings" pitchFamily="2" charset="2"/>
                </a:rPr>
                <a:t>     </a:t>
              </a:r>
              <a:r>
                <a:rPr kumimoji="0" lang="en-US" altLang="zh-CN" dirty="0">
                  <a:latin typeface="Arial" panose="020B0604020202020204" pitchFamily="34" charset="0"/>
                  <a:ea typeface="+mj-ea"/>
                  <a:cs typeface="Arial" panose="020B0604020202020204" pitchFamily="34" charset="0"/>
                  <a:sym typeface="Wingdings" pitchFamily="2" charset="2"/>
                </a:rPr>
                <a:t>D  </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sym typeface="Wingdings" pitchFamily="2" charset="2"/>
                </a:rPr>
                <a:t>  P         </a:t>
              </a:r>
              <a:r>
                <a:rPr kumimoji="0" lang="en-US" altLang="zh-CN" dirty="0">
                  <a:latin typeface="Arial" panose="020B0604020202020204" pitchFamily="34" charset="0"/>
                  <a:ea typeface="+mj-ea"/>
                  <a:cs typeface="Arial" panose="020B0604020202020204" pitchFamily="34" charset="0"/>
                </a:rPr>
                <a:t>        </a:t>
              </a:r>
            </a:p>
          </p:txBody>
        </p:sp>
        <p:sp>
          <p:nvSpPr>
            <p:cNvPr id="969735" name="Text Box 7"/>
            <p:cNvSpPr txBox="1">
              <a:spLocks noChangeArrowheads="1"/>
            </p:cNvSpPr>
            <p:nvPr/>
          </p:nvSpPr>
          <p:spPr bwMode="auto">
            <a:xfrm>
              <a:off x="1849" y="2855"/>
              <a:ext cx="665" cy="291"/>
            </a:xfrm>
            <a:prstGeom prst="rect">
              <a:avLst/>
            </a:prstGeom>
            <a:noFill/>
            <a:ln w="9525">
              <a:noFill/>
              <a:miter lim="800000"/>
              <a:headEnd/>
              <a:tailEnd/>
            </a:ln>
            <a:effectLst/>
          </p:spPr>
          <p:txBody>
            <a:bodyPr>
              <a:spAutoFit/>
            </a:bodyPr>
            <a:lstStyle/>
            <a:p>
              <a:pPr>
                <a:defRPr/>
              </a:pPr>
              <a:r>
                <a:rPr kumimoji="0" lang="en-US" altLang="zh-CN" i="1" dirty="0">
                  <a:latin typeface="Arial" panose="020B0604020202020204" pitchFamily="34" charset="0"/>
                  <a:ea typeface="+mj-ea"/>
                  <a:cs typeface="Arial" panose="020B0604020202020204" pitchFamily="34" charset="0"/>
                </a:rPr>
                <a:t>v</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a:t>
              </a:r>
            </a:p>
          </p:txBody>
        </p:sp>
        <p:sp>
          <p:nvSpPr>
            <p:cNvPr id="969736" name="Text Box 8"/>
            <p:cNvSpPr txBox="1">
              <a:spLocks noChangeArrowheads="1"/>
            </p:cNvSpPr>
            <p:nvPr/>
          </p:nvSpPr>
          <p:spPr bwMode="auto">
            <a:xfrm>
              <a:off x="2458" y="2704"/>
              <a:ext cx="536" cy="288"/>
            </a:xfrm>
            <a:prstGeom prst="rect">
              <a:avLst/>
            </a:prstGeom>
            <a:noFill/>
            <a:ln w="9525">
              <a:noFill/>
              <a:miter lim="800000"/>
              <a:headEnd/>
              <a:tailEnd/>
            </a:ln>
            <a:effectLst/>
          </p:spPr>
          <p:txBody>
            <a:bodyPr>
              <a:spAutoFit/>
            </a:bodyPr>
            <a:lstStyle/>
            <a:p>
              <a:pPr>
                <a:spcBef>
                  <a:spcPct val="50000"/>
                </a:spcBef>
                <a:defRPr/>
              </a:pPr>
              <a:r>
                <a:rPr kumimoji="0" lang="en-US" altLang="zh-CN" dirty="0">
                  <a:latin typeface="Arial" panose="020B0604020202020204" pitchFamily="34" charset="0"/>
                  <a:ea typeface="+mj-ea"/>
                  <a:cs typeface="Arial" panose="020B0604020202020204" pitchFamily="34" charset="0"/>
                  <a:sym typeface="Symbol" pitchFamily="18" charset="2"/>
                </a:rPr>
                <a:t>d (D)</a:t>
              </a:r>
              <a:endParaRPr kumimoji="0" lang="en-US" altLang="zh-CN" i="1" baseline="30000" dirty="0">
                <a:latin typeface="Arial" panose="020B0604020202020204" pitchFamily="34" charset="0"/>
                <a:ea typeface="+mj-ea"/>
                <a:cs typeface="Arial" panose="020B0604020202020204" pitchFamily="34" charset="0"/>
              </a:endParaRPr>
            </a:p>
          </p:txBody>
        </p:sp>
        <p:sp>
          <p:nvSpPr>
            <p:cNvPr id="969737" name="Text Box 9"/>
            <p:cNvSpPr txBox="1">
              <a:spLocks noChangeArrowheads="1"/>
            </p:cNvSpPr>
            <p:nvPr/>
          </p:nvSpPr>
          <p:spPr bwMode="auto">
            <a:xfrm>
              <a:off x="2508" y="2976"/>
              <a:ext cx="432" cy="291"/>
            </a:xfrm>
            <a:prstGeom prst="rect">
              <a:avLst/>
            </a:prstGeom>
            <a:noFill/>
            <a:ln w="9525">
              <a:noFill/>
              <a:miter lim="800000"/>
              <a:headEnd/>
              <a:tailEnd/>
            </a:ln>
            <a:effectLst/>
          </p:spPr>
          <p:txBody>
            <a:bodyPr>
              <a:spAutoFit/>
            </a:bodyPr>
            <a:lstStyle/>
            <a:p>
              <a:pP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  d</a:t>
              </a:r>
              <a:r>
                <a:rPr kumimoji="0" lang="en-US" altLang="zh-CN" i="1">
                  <a:latin typeface="Arial" panose="020B0604020202020204" pitchFamily="34" charset="0"/>
                  <a:ea typeface="+mj-ea"/>
                  <a:cs typeface="Arial" panose="020B0604020202020204" pitchFamily="34" charset="0"/>
                  <a:sym typeface="Symbol" pitchFamily="18" charset="2"/>
                </a:rPr>
                <a:t>t</a:t>
              </a:r>
              <a:endParaRPr kumimoji="0" lang="en-US" altLang="zh-CN" i="1">
                <a:latin typeface="Arial" panose="020B0604020202020204" pitchFamily="34" charset="0"/>
                <a:ea typeface="+mj-ea"/>
                <a:cs typeface="Arial" panose="020B0604020202020204" pitchFamily="34" charset="0"/>
              </a:endParaRPr>
            </a:p>
          </p:txBody>
        </p:sp>
        <p:sp>
          <p:nvSpPr>
            <p:cNvPr id="45066" name="Line 10"/>
            <p:cNvSpPr>
              <a:spLocks noChangeShapeType="1"/>
            </p:cNvSpPr>
            <p:nvPr/>
          </p:nvSpPr>
          <p:spPr bwMode="auto">
            <a:xfrm>
              <a:off x="2473" y="3000"/>
              <a:ext cx="513"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969739" name="Text Box 11"/>
            <p:cNvSpPr txBox="1">
              <a:spLocks noChangeArrowheads="1"/>
            </p:cNvSpPr>
            <p:nvPr/>
          </p:nvSpPr>
          <p:spPr bwMode="auto">
            <a:xfrm>
              <a:off x="2874" y="2867"/>
              <a:ext cx="1387" cy="291"/>
            </a:xfrm>
            <a:prstGeom prst="rect">
              <a:avLst/>
            </a:prstGeom>
            <a:noFill/>
            <a:ln w="9525">
              <a:noFill/>
              <a:miter lim="800000"/>
              <a:headEnd/>
              <a:tailEnd/>
            </a:ln>
            <a:effectLst/>
          </p:spPr>
          <p:txBody>
            <a:bodyPr>
              <a:spAutoFit/>
            </a:bodyPr>
            <a:lstStyle/>
            <a:p>
              <a:pPr>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k</a:t>
              </a:r>
              <a:r>
                <a:rPr kumimoji="0" lang="en-US" altLang="zh-CN" dirty="0">
                  <a:latin typeface="Arial" panose="020B0604020202020204" pitchFamily="34" charset="0"/>
                  <a:ea typeface="+mj-ea"/>
                  <a:cs typeface="Arial" panose="020B0604020202020204" pitchFamily="34" charset="0"/>
                </a:rPr>
                <a:t> (D)</a:t>
              </a:r>
              <a:r>
                <a:rPr kumimoji="0" lang="en-US" altLang="zh-CN" baseline="30000" dirty="0">
                  <a:latin typeface="Arial" panose="020B0604020202020204" pitchFamily="34" charset="0"/>
                  <a:ea typeface="+mj-ea"/>
                  <a:cs typeface="Arial" panose="020B0604020202020204" pitchFamily="34" charset="0"/>
                </a:rPr>
                <a:t>0 </a:t>
              </a:r>
              <a:r>
                <a:rPr kumimoji="0" lang="zh-CN" altLang="en-US"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k</a:t>
              </a:r>
            </a:p>
          </p:txBody>
        </p:sp>
        <p:sp>
          <p:nvSpPr>
            <p:cNvPr id="969740" name="Text Box 12"/>
            <p:cNvSpPr txBox="1">
              <a:spLocks noChangeArrowheads="1"/>
            </p:cNvSpPr>
            <p:nvPr/>
          </p:nvSpPr>
          <p:spPr bwMode="auto">
            <a:xfrm>
              <a:off x="199" y="3386"/>
              <a:ext cx="1228" cy="288"/>
            </a:xfrm>
            <a:prstGeom prst="rect">
              <a:avLst/>
            </a:prstGeom>
            <a:noFill/>
            <a:ln w="9525" algn="ctr">
              <a:noFill/>
              <a:miter lim="800000"/>
              <a:headEnd/>
              <a:tailEnd/>
            </a:ln>
            <a:effectLst/>
          </p:spPr>
          <p:txBody>
            <a:bodyPr>
              <a:spAutoFit/>
            </a:bodyPr>
            <a:lstStyle/>
            <a:p>
              <a:pPr>
                <a:spcBef>
                  <a:spcPct val="50000"/>
                </a:spcBef>
                <a:defRPr/>
              </a:pPr>
              <a:r>
                <a:rPr kumimoji="0" lang="zh-CN" altLang="en-US" dirty="0">
                  <a:latin typeface="Arial" panose="020B0604020202020204" pitchFamily="34" charset="0"/>
                  <a:ea typeface="+mj-ea"/>
                  <a:cs typeface="Arial" panose="020B0604020202020204" pitchFamily="34" charset="0"/>
                </a:rPr>
                <a:t>积分可得，</a:t>
              </a:r>
            </a:p>
          </p:txBody>
        </p:sp>
        <p:sp>
          <p:nvSpPr>
            <p:cNvPr id="969741" name="Text Box 13"/>
            <p:cNvSpPr txBox="1">
              <a:spLocks noChangeArrowheads="1"/>
            </p:cNvSpPr>
            <p:nvPr/>
          </p:nvSpPr>
          <p:spPr bwMode="auto">
            <a:xfrm>
              <a:off x="1715" y="3385"/>
              <a:ext cx="1962" cy="288"/>
            </a:xfrm>
            <a:prstGeom prst="rect">
              <a:avLst/>
            </a:prstGeom>
            <a:noFill/>
            <a:ln w="9525">
              <a:noFill/>
              <a:miter lim="800000"/>
              <a:headEnd/>
              <a:tailEnd/>
            </a:ln>
            <a:effectLst/>
          </p:spPr>
          <p:txBody>
            <a:bodyPr wrap="square">
              <a:spAutoFit/>
            </a:bodyPr>
            <a:lstStyle/>
            <a:p>
              <a:pPr>
                <a:defRPr/>
              </a:pPr>
              <a:r>
                <a:rPr kumimoji="0" lang="en-US" altLang="zh-CN" dirty="0">
                  <a:latin typeface="Arial" panose="020B0604020202020204" pitchFamily="34" charset="0"/>
                  <a:ea typeface="+mj-ea"/>
                  <a:cs typeface="Arial" panose="020B0604020202020204" pitchFamily="34" charset="0"/>
                </a:rPr>
                <a:t> (D) </a:t>
              </a: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(D)</a:t>
              </a:r>
              <a:r>
                <a:rPr kumimoji="0" lang="en-US" altLang="zh-CN" baseline="-25000" dirty="0">
                  <a:latin typeface="Arial" panose="020B0604020202020204" pitchFamily="34" charset="0"/>
                  <a:ea typeface="+mj-ea"/>
                  <a:cs typeface="Arial" panose="020B0604020202020204" pitchFamily="34" charset="0"/>
                </a:rPr>
                <a:t>0</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 </a:t>
              </a:r>
              <a:r>
                <a:rPr kumimoji="0" lang="en-US" altLang="zh-CN" i="1" dirty="0" err="1">
                  <a:latin typeface="Arial" panose="020B0604020202020204" pitchFamily="34" charset="0"/>
                  <a:ea typeface="+mj-ea"/>
                  <a:cs typeface="Arial" panose="020B0604020202020204" pitchFamily="34" charset="0"/>
                </a:rPr>
                <a:t>kt</a:t>
              </a:r>
              <a:endParaRPr kumimoji="0" lang="en-US" altLang="zh-CN" i="1" dirty="0">
                <a:latin typeface="Arial" panose="020B0604020202020204" pitchFamily="34" charset="0"/>
                <a:ea typeface="+mj-ea"/>
                <a:cs typeface="Arial" panose="020B0604020202020204" pitchFamily="34" charset="0"/>
              </a:endParaRPr>
            </a:p>
          </p:txBody>
        </p:sp>
        <p:grpSp>
          <p:nvGrpSpPr>
            <p:cNvPr id="45070" name="Group 16"/>
            <p:cNvGrpSpPr>
              <a:grpSpLocks/>
            </p:cNvGrpSpPr>
            <p:nvPr/>
          </p:nvGrpSpPr>
          <p:grpSpPr bwMode="auto">
            <a:xfrm>
              <a:off x="1824" y="1736"/>
              <a:ext cx="2341" cy="336"/>
              <a:chOff x="1824" y="1736"/>
              <a:chExt cx="2341" cy="336"/>
            </a:xfrm>
          </p:grpSpPr>
          <p:sp>
            <p:nvSpPr>
              <p:cNvPr id="969732" name="Text Box 4"/>
              <p:cNvSpPr txBox="1">
                <a:spLocks noChangeArrowheads="1"/>
              </p:cNvSpPr>
              <p:nvPr/>
            </p:nvSpPr>
            <p:spPr bwMode="auto">
              <a:xfrm>
                <a:off x="1824" y="1781"/>
                <a:ext cx="2341" cy="291"/>
              </a:xfrm>
              <a:prstGeom prst="rect">
                <a:avLst/>
              </a:prstGeom>
              <a:noFill/>
              <a:ln w="9525">
                <a:noFill/>
                <a:miter lim="800000"/>
                <a:headEnd/>
                <a:tailEnd/>
              </a:ln>
              <a:effectLst/>
            </p:spPr>
            <p:txBody>
              <a:bodyPr>
                <a:spAutoFit/>
              </a:bodyPr>
              <a:lstStyle/>
              <a:p>
                <a:pPr algn="ctr">
                  <a:defRPr/>
                </a:pPr>
                <a:r>
                  <a:rPr kumimoji="0" lang="en-US" altLang="zh-CN" dirty="0">
                    <a:latin typeface="Arial" panose="020B0604020202020204" pitchFamily="34" charset="0"/>
                    <a:ea typeface="+mj-ea"/>
                    <a:cs typeface="Arial" panose="020B0604020202020204" pitchFamily="34" charset="0"/>
                  </a:rPr>
                  <a:t>  2N</a:t>
                </a:r>
                <a:r>
                  <a:rPr kumimoji="0" lang="en-US" altLang="zh-CN" baseline="-25000" dirty="0">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O</a:t>
                </a:r>
                <a:r>
                  <a:rPr kumimoji="0" lang="en-US" altLang="zh-CN" dirty="0">
                    <a:latin typeface="Arial" panose="020B0604020202020204" pitchFamily="34" charset="0"/>
                    <a:ea typeface="+mj-ea"/>
                    <a:cs typeface="Arial" panose="020B0604020202020204" pitchFamily="34" charset="0"/>
                    <a:sym typeface="Symbol" pitchFamily="18" charset="2"/>
                  </a:rPr>
                  <a:t>              2N</a:t>
                </a:r>
                <a:r>
                  <a:rPr kumimoji="0" lang="en-US" altLang="zh-CN" baseline="-25000" dirty="0">
                    <a:latin typeface="Arial" panose="020B0604020202020204" pitchFamily="34" charset="0"/>
                    <a:ea typeface="+mj-ea"/>
                    <a:cs typeface="Arial" panose="020B0604020202020204" pitchFamily="34" charset="0"/>
                    <a:sym typeface="Symbol" pitchFamily="18" charset="2"/>
                  </a:rPr>
                  <a:t>2 </a:t>
                </a:r>
                <a:r>
                  <a:rPr kumimoji="0" lang="zh-CN" altLang="en-US" dirty="0">
                    <a:latin typeface="Arial" panose="020B0604020202020204" pitchFamily="34" charset="0"/>
                    <a:ea typeface="+mj-ea"/>
                    <a:cs typeface="Arial" panose="020B0604020202020204" pitchFamily="34" charset="0"/>
                    <a:sym typeface="Symbol" pitchFamily="18" charset="2"/>
                  </a:rPr>
                  <a:t>＋ </a:t>
                </a:r>
                <a:r>
                  <a:rPr kumimoji="0" lang="en-US" altLang="zh-CN" dirty="0">
                    <a:latin typeface="Arial" panose="020B0604020202020204" pitchFamily="34" charset="0"/>
                    <a:ea typeface="+mj-ea"/>
                    <a:cs typeface="Arial" panose="020B0604020202020204" pitchFamily="34" charset="0"/>
                    <a:sym typeface="Symbol" pitchFamily="18" charset="2"/>
                  </a:rPr>
                  <a:t>O</a:t>
                </a:r>
                <a:r>
                  <a:rPr kumimoji="0" lang="en-US" altLang="zh-CN" baseline="-25000" dirty="0">
                    <a:latin typeface="Arial" panose="020B0604020202020204" pitchFamily="34" charset="0"/>
                    <a:ea typeface="+mj-ea"/>
                    <a:cs typeface="Arial" panose="020B0604020202020204" pitchFamily="34" charset="0"/>
                    <a:sym typeface="Symbol" pitchFamily="18" charset="2"/>
                  </a:rPr>
                  <a:t>2</a:t>
                </a:r>
              </a:p>
            </p:txBody>
          </p:sp>
          <p:sp>
            <p:nvSpPr>
              <p:cNvPr id="969733" name="Text Box 5"/>
              <p:cNvSpPr txBox="1">
                <a:spLocks noChangeArrowheads="1"/>
              </p:cNvSpPr>
              <p:nvPr/>
            </p:nvSpPr>
            <p:spPr bwMode="auto">
              <a:xfrm>
                <a:off x="2697" y="1736"/>
                <a:ext cx="305" cy="233"/>
              </a:xfrm>
              <a:prstGeom prst="rect">
                <a:avLst/>
              </a:prstGeom>
              <a:noFill/>
              <a:ln w="9525" algn="ctr">
                <a:noFill/>
                <a:miter lim="800000"/>
                <a:headEnd/>
                <a:tailEnd/>
              </a:ln>
              <a:effectLst/>
            </p:spPr>
            <p:txBody>
              <a:bodyPr wrap="none">
                <a:spAutoFit/>
              </a:bodyPr>
              <a:lstStyle/>
              <a:p>
                <a:pPr>
                  <a:defRPr/>
                </a:pPr>
                <a:r>
                  <a:rPr kumimoji="0" lang="en-US" altLang="zh-CN" sz="1800" dirty="0">
                    <a:latin typeface="Arial" panose="020B0604020202020204" pitchFamily="34" charset="0"/>
                    <a:ea typeface="+mj-ea"/>
                    <a:cs typeface="Arial" panose="020B0604020202020204" pitchFamily="34" charset="0"/>
                  </a:rPr>
                  <a:t>Au</a:t>
                </a:r>
              </a:p>
            </p:txBody>
          </p:sp>
          <p:sp>
            <p:nvSpPr>
              <p:cNvPr id="45073" name="Line 15"/>
              <p:cNvSpPr>
                <a:spLocks noChangeShapeType="1"/>
              </p:cNvSpPr>
              <p:nvPr/>
            </p:nvSpPr>
            <p:spPr bwMode="auto">
              <a:xfrm>
                <a:off x="2607" y="1941"/>
                <a:ext cx="52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latin typeface="Arial" panose="020B0604020202020204" pitchFamily="34" charset="0"/>
                  <a:ea typeface="+mj-ea"/>
                  <a:cs typeface="Arial" panose="020B0604020202020204" pitchFamily="34" charset="0"/>
                </a:endParaRPr>
              </a:p>
            </p:txBody>
          </p:sp>
        </p:grpSp>
      </p:grpSp>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9"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零级反应的特征</a:t>
            </a:r>
          </a:p>
        </p:txBody>
      </p:sp>
      <p:sp>
        <p:nvSpPr>
          <p:cNvPr id="2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25</a:t>
            </a:fld>
            <a:endParaRPr lang="en-US" altLang="zh-CN" dirty="0">
              <a:solidFill>
                <a:srgbClr val="000000"/>
              </a:solidFill>
            </a:endParaRPr>
          </a:p>
        </p:txBody>
      </p:sp>
      <p:sp>
        <p:nvSpPr>
          <p:cNvPr id="2" name="文本框 1">
            <a:extLst>
              <a:ext uri="{FF2B5EF4-FFF2-40B4-BE49-F238E27FC236}">
                <a16:creationId xmlns:a16="http://schemas.microsoft.com/office/drawing/2014/main" id="{C9B4CAC8-F899-3B4D-9707-6377E1CBDC3E}"/>
              </a:ext>
            </a:extLst>
          </p:cNvPr>
          <p:cNvSpPr txBox="1"/>
          <p:nvPr/>
        </p:nvSpPr>
        <p:spPr>
          <a:xfrm>
            <a:off x="5508104" y="5373688"/>
            <a:ext cx="3587842" cy="461665"/>
          </a:xfrm>
          <a:prstGeom prst="rect">
            <a:avLst/>
          </a:prstGeom>
          <a:noFill/>
        </p:spPr>
        <p:txBody>
          <a:bodyPr wrap="none" rtlCol="0">
            <a:spAutoFit/>
          </a:bodyPr>
          <a:lstStyle/>
          <a:p>
            <a:r>
              <a:rPr lang="zh-CN" altLang="en-GB" dirty="0">
                <a:solidFill>
                  <a:srgbClr val="FF0000"/>
                </a:solidFill>
                <a:latin typeface="+mj-ea"/>
                <a:ea typeface="+mj-ea"/>
              </a:rPr>
              <a:t>反应速率</a:t>
            </a:r>
            <a:r>
              <a:rPr lang="zh-CN" altLang="en-US" dirty="0">
                <a:solidFill>
                  <a:srgbClr val="FF0000"/>
                </a:solidFill>
                <a:latin typeface="+mj-ea"/>
                <a:ea typeface="+mj-ea"/>
              </a:rPr>
              <a:t>方程的积分形式</a:t>
            </a:r>
            <a:endParaRPr kumimoji="1" lang="zh-CN" altLang="en-US" dirty="0">
              <a:solidFill>
                <a:srgbClr val="FF0000"/>
              </a:solidFill>
              <a:latin typeface="+mj-ea"/>
              <a:ea typeface="+mj-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0755" name="Text Box 3"/>
          <p:cNvSpPr txBox="1">
            <a:spLocks noChangeArrowheads="1"/>
          </p:cNvSpPr>
          <p:nvPr/>
        </p:nvSpPr>
        <p:spPr bwMode="auto">
          <a:xfrm>
            <a:off x="633101" y="980728"/>
            <a:ext cx="3938899" cy="461665"/>
          </a:xfrm>
          <a:prstGeom prst="rect">
            <a:avLst/>
          </a:prstGeom>
          <a:noFill/>
          <a:ln w="9525">
            <a:noFill/>
            <a:miter lim="800000"/>
            <a:headEnd/>
            <a:tailEnd/>
          </a:ln>
          <a:effectLst/>
        </p:spPr>
        <p:txBody>
          <a:bodyPr wrap="none">
            <a:spAutoFit/>
          </a:bodyPr>
          <a:lstStyle/>
          <a:p>
            <a:pPr>
              <a:defRPr/>
            </a:pP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N</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2</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O</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 在金表面的热分解速率</a:t>
            </a:r>
          </a:p>
        </p:txBody>
      </p:sp>
      <p:graphicFrame>
        <p:nvGraphicFramePr>
          <p:cNvPr id="970756" name="Group 4"/>
          <p:cNvGraphicFramePr>
            <a:graphicFrameLocks noGrp="1"/>
          </p:cNvGraphicFramePr>
          <p:nvPr>
            <p:extLst>
              <p:ext uri="{D42A27DB-BD31-4B8C-83A1-F6EECF244321}">
                <p14:modId xmlns:p14="http://schemas.microsoft.com/office/powerpoint/2010/main" val="3694456853"/>
              </p:ext>
            </p:extLst>
          </p:nvPr>
        </p:nvGraphicFramePr>
        <p:xfrm>
          <a:off x="457200" y="2317659"/>
          <a:ext cx="4032126" cy="3391347"/>
        </p:xfrm>
        <a:graphic>
          <a:graphicData uri="http://schemas.openxmlformats.org/drawingml/2006/table">
            <a:tbl>
              <a:tblPr/>
              <a:tblGrid>
                <a:gridCol w="1344042">
                  <a:extLst>
                    <a:ext uri="{9D8B030D-6E8A-4147-A177-3AD203B41FA5}">
                      <a16:colId xmlns:a16="http://schemas.microsoft.com/office/drawing/2014/main" val="20000"/>
                    </a:ext>
                  </a:extLst>
                </a:gridCol>
                <a:gridCol w="1344042">
                  <a:extLst>
                    <a:ext uri="{9D8B030D-6E8A-4147-A177-3AD203B41FA5}">
                      <a16:colId xmlns:a16="http://schemas.microsoft.com/office/drawing/2014/main" val="20001"/>
                    </a:ext>
                  </a:extLst>
                </a:gridCol>
                <a:gridCol w="1344042">
                  <a:extLst>
                    <a:ext uri="{9D8B030D-6E8A-4147-A177-3AD203B41FA5}">
                      <a16:colId xmlns:a16="http://schemas.microsoft.com/office/drawing/2014/main" val="1027902923"/>
                    </a:ext>
                  </a:extLst>
                </a:gridCol>
              </a:tblGrid>
              <a:tr h="60960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dirty="0">
                          <a:ln>
                            <a:noFill/>
                          </a:ln>
                          <a:solidFill>
                            <a:schemeClr val="tx1"/>
                          </a:solidFill>
                          <a:effectLst/>
                          <a:latin typeface="Times New Roman" pitchFamily="18" charset="0"/>
                          <a:ea typeface="黑体" pitchFamily="2" charset="-122"/>
                        </a:rPr>
                        <a:t>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/min</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(N</a:t>
                      </a:r>
                      <a:r>
                        <a:rPr kumimoji="1" lang="en-US" altLang="zh-CN" sz="2000" b="1" i="0" u="none" strike="noStrike" cap="none" normalizeH="0" baseline="-25000" dirty="0">
                          <a:ln>
                            <a:noFill/>
                          </a:ln>
                          <a:solidFill>
                            <a:schemeClr val="tx1"/>
                          </a:solidFill>
                          <a:effectLst/>
                          <a:latin typeface="Times New Roman" pitchFamily="18" charset="0"/>
                          <a:ea typeface="黑体" pitchFamily="2" charset="-122"/>
                        </a:rPr>
                        <a:t>2</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O)</a:t>
                      </a: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 </a:t>
                      </a:r>
                      <a:r>
                        <a:rPr kumimoji="1" lang="en-US" altLang="zh-CN" sz="1600" b="1" i="0" u="none" strike="noStrike" cap="none" normalizeH="0" baseline="0" dirty="0">
                          <a:ln>
                            <a:noFill/>
                          </a:ln>
                          <a:solidFill>
                            <a:schemeClr val="tx1"/>
                          </a:solidFill>
                          <a:effectLst/>
                          <a:latin typeface="Times New Roman" pitchFamily="18" charset="0"/>
                          <a:ea typeface="黑体" pitchFamily="2" charset="-122"/>
                        </a:rPr>
                        <a:t>/mol</a:t>
                      </a:r>
                      <a:r>
                        <a:rPr kumimoji="1" lang="en-US" altLang="zh-CN" sz="16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1600" b="1" i="0" u="none" strike="noStrike" cap="none" normalizeH="0" baseline="0" dirty="0">
                          <a:ln>
                            <a:noFill/>
                          </a:ln>
                          <a:solidFill>
                            <a:schemeClr val="tx1"/>
                          </a:solidFill>
                          <a:effectLst/>
                          <a:latin typeface="Times New Roman" pitchFamily="18" charset="0"/>
                          <a:ea typeface="黑体" pitchFamily="2" charset="-122"/>
                        </a:rPr>
                        <a:t>dm</a:t>
                      </a:r>
                      <a:r>
                        <a:rPr kumimoji="0" lang="en-US" altLang="zh-CN" sz="16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endParaRPr kumimoji="0" lang="en-US" altLang="zh-CN" sz="2400" b="1" i="0" u="none" strike="noStrike" cap="none" normalizeH="0" baseline="30000" dirty="0">
                        <a:ln>
                          <a:noFill/>
                        </a:ln>
                        <a:solidFill>
                          <a:schemeClr val="tx1"/>
                        </a:solidFill>
                        <a:effectLst/>
                        <a:latin typeface="Times New Roman" pitchFamily="18" charset="0"/>
                        <a:ea typeface="黑体" pitchFamily="2" charset="-122"/>
                        <a:sym typeface="Symbol" pitchFamily="18" charset="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zh-CN" sz="24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v</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0" lang="en-US" altLang="zh-CN" sz="14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mol</a:t>
                      </a:r>
                      <a:r>
                        <a:rPr kumimoji="1" lang="en-US" altLang="zh-CN" sz="14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0" lang="en-US" altLang="zh-CN" sz="14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dm</a:t>
                      </a:r>
                      <a:r>
                        <a:rPr kumimoji="0" lang="en-US" altLang="zh-CN" sz="14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r>
                        <a:rPr kumimoji="1" lang="en-US" altLang="zh-CN" sz="14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0" lang="en-US" altLang="zh-CN" sz="14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min</a:t>
                      </a:r>
                      <a:r>
                        <a:rPr kumimoji="0" lang="en-US" altLang="zh-CN" sz="14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-1</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08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0.100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20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608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20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0.080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47675">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40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0.060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4608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60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0.040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4608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80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4608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100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Times New Roman" pitchFamily="18" charset="0"/>
                          <a:ea typeface="黑体" pitchFamily="2" charset="-122"/>
                        </a:rPr>
                        <a:t>0.0010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70792" name="Text Box 40"/>
          <p:cNvSpPr txBox="1">
            <a:spLocks noChangeArrowheads="1"/>
          </p:cNvSpPr>
          <p:nvPr/>
        </p:nvSpPr>
        <p:spPr bwMode="auto">
          <a:xfrm>
            <a:off x="496955" y="5940861"/>
            <a:ext cx="4154506" cy="461665"/>
          </a:xfrm>
          <a:prstGeom prst="rect">
            <a:avLst/>
          </a:prstGeom>
          <a:noFill/>
          <a:ln w="9525" algn="ctr">
            <a:noFill/>
            <a:miter lim="800000"/>
            <a:headEnd/>
            <a:tailEnd/>
          </a:ln>
          <a:effectLst/>
        </p:spPr>
        <p:txBody>
          <a:bodyPr wrap="square">
            <a:spAutoFit/>
          </a:bodyPr>
          <a:lstStyle/>
          <a:p>
            <a:pPr algn="ctr">
              <a:spcBef>
                <a:spcPct val="50000"/>
              </a:spcBef>
              <a:defRPr/>
            </a:pPr>
            <a:r>
              <a:rPr kumimoji="0" lang="en-US" altLang="zh-CN" i="1" dirty="0">
                <a:solidFill>
                  <a:srgbClr val="FF0000"/>
                </a:solidFill>
              </a:rPr>
              <a:t>k </a:t>
            </a:r>
            <a:r>
              <a:rPr kumimoji="0" lang="en-US" altLang="zh-CN" dirty="0">
                <a:solidFill>
                  <a:srgbClr val="FF0000"/>
                </a:solidFill>
              </a:rPr>
              <a:t>= 0.0010 mol</a:t>
            </a:r>
            <a:r>
              <a:rPr kumimoji="0" lang="en-US" altLang="zh-CN" dirty="0">
                <a:solidFill>
                  <a:srgbClr val="FF0000"/>
                </a:solidFill>
                <a:sym typeface="Symbol" pitchFamily="18" charset="2"/>
              </a:rPr>
              <a:t>dm</a:t>
            </a:r>
            <a:r>
              <a:rPr kumimoji="0" lang="en-US" altLang="zh-CN" baseline="30000" dirty="0">
                <a:solidFill>
                  <a:srgbClr val="FF0000"/>
                </a:solidFill>
                <a:sym typeface="Symbol" pitchFamily="18" charset="2"/>
              </a:rPr>
              <a:t>3</a:t>
            </a:r>
            <a:r>
              <a:rPr kumimoji="0" lang="en-US" altLang="zh-CN" dirty="0">
                <a:solidFill>
                  <a:srgbClr val="FF0000"/>
                </a:solidFill>
                <a:sym typeface="Symbol" pitchFamily="18" charset="2"/>
              </a:rPr>
              <a:t>min</a:t>
            </a:r>
            <a:r>
              <a:rPr kumimoji="0" lang="en-US" altLang="zh-CN" baseline="30000" dirty="0">
                <a:solidFill>
                  <a:srgbClr val="FF0000"/>
                </a:solidFill>
                <a:sym typeface="Symbol" pitchFamily="18" charset="2"/>
              </a:rPr>
              <a:t>1</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Rectangle 6"/>
          <p:cNvSpPr>
            <a:spLocks noChangeArrowheads="1"/>
          </p:cNvSpPr>
          <p:nvPr/>
        </p:nvSpPr>
        <p:spPr bwMode="auto">
          <a:xfrm>
            <a:off x="1763688" y="74712"/>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零级反应的特征</a:t>
            </a:r>
          </a:p>
        </p:txBody>
      </p:sp>
      <p:sp>
        <p:nvSpPr>
          <p:cNvPr id="1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26</a:t>
            </a:fld>
            <a:endParaRPr lang="en-US" altLang="zh-CN" dirty="0">
              <a:solidFill>
                <a:srgbClr val="000000"/>
              </a:solidFill>
            </a:endParaRPr>
          </a:p>
        </p:txBody>
      </p:sp>
      <p:grpSp>
        <p:nvGrpSpPr>
          <p:cNvPr id="4" name="组合 3">
            <a:extLst>
              <a:ext uri="{FF2B5EF4-FFF2-40B4-BE49-F238E27FC236}">
                <a16:creationId xmlns:a16="http://schemas.microsoft.com/office/drawing/2014/main" id="{95AFB8F3-3816-D940-B9AD-84D24DB52AE2}"/>
              </a:ext>
            </a:extLst>
          </p:cNvPr>
          <p:cNvGrpSpPr/>
          <p:nvPr/>
        </p:nvGrpSpPr>
        <p:grpSpPr>
          <a:xfrm>
            <a:off x="4836561" y="1400466"/>
            <a:ext cx="4055919" cy="4514850"/>
            <a:chOff x="4836561" y="1400466"/>
            <a:chExt cx="4055919" cy="4514850"/>
          </a:xfrm>
        </p:grpSpPr>
        <p:grpSp>
          <p:nvGrpSpPr>
            <p:cNvPr id="3" name="组合 2">
              <a:extLst>
                <a:ext uri="{FF2B5EF4-FFF2-40B4-BE49-F238E27FC236}">
                  <a16:creationId xmlns:a16="http://schemas.microsoft.com/office/drawing/2014/main" id="{F07F2F23-D750-D343-8684-9544779C2299}"/>
                </a:ext>
              </a:extLst>
            </p:cNvPr>
            <p:cNvGrpSpPr/>
            <p:nvPr/>
          </p:nvGrpSpPr>
          <p:grpSpPr>
            <a:xfrm>
              <a:off x="5148064" y="1400466"/>
              <a:ext cx="3738370" cy="4514850"/>
              <a:chOff x="5148064" y="1400466"/>
              <a:chExt cx="3738370" cy="4514850"/>
            </a:xfrm>
          </p:grpSpPr>
          <p:pic>
            <p:nvPicPr>
              <p:cNvPr id="8217" name="Picture 39"/>
              <p:cNvPicPr>
                <a:picLocks noChangeAspect="1" noChangeArrowheads="1"/>
              </p:cNvPicPr>
              <p:nvPr/>
            </p:nvPicPr>
            <p:blipFill rotWithShape="1">
              <a:blip r:embed="rId2">
                <a:extLst>
                  <a:ext uri="{28A0092B-C50C-407E-A947-70E740481C1C}">
                    <a14:useLocalDpi xmlns:a14="http://schemas.microsoft.com/office/drawing/2010/main" val="0"/>
                  </a:ext>
                </a:extLst>
              </a:blip>
              <a:srcRect l="8382" t="4994"/>
              <a:stretch/>
            </p:blipFill>
            <p:spPr bwMode="auto">
              <a:xfrm>
                <a:off x="5148064" y="1400466"/>
                <a:ext cx="3738370" cy="451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9EEC90A-F6D1-BB4E-8ACF-3B905C08BFE1}"/>
                  </a:ext>
                </a:extLst>
              </p:cNvPr>
              <p:cNvSpPr txBox="1"/>
              <p:nvPr/>
            </p:nvSpPr>
            <p:spPr>
              <a:xfrm>
                <a:off x="5148064" y="5453651"/>
                <a:ext cx="360040" cy="461665"/>
              </a:xfrm>
              <a:prstGeom prst="rect">
                <a:avLst/>
              </a:prstGeom>
              <a:solidFill>
                <a:schemeClr val="bg1"/>
              </a:solidFill>
            </p:spPr>
            <p:txBody>
              <a:bodyPr wrap="square" rtlCol="0">
                <a:spAutoFit/>
              </a:bodyPr>
              <a:lstStyle/>
              <a:p>
                <a:endParaRPr kumimoji="1" lang="zh-CN" altLang="en-US" dirty="0"/>
              </a:p>
            </p:txBody>
          </p:sp>
        </p:grpSp>
        <p:sp>
          <p:nvSpPr>
            <p:cNvPr id="12" name="Text Box 3">
              <a:extLst>
                <a:ext uri="{FF2B5EF4-FFF2-40B4-BE49-F238E27FC236}">
                  <a16:creationId xmlns:a16="http://schemas.microsoft.com/office/drawing/2014/main" id="{C3B300E2-2F18-D042-8E5C-0F0CCA0076B8}"/>
                </a:ext>
              </a:extLst>
            </p:cNvPr>
            <p:cNvSpPr txBox="1">
              <a:spLocks noChangeArrowheads="1"/>
            </p:cNvSpPr>
            <p:nvPr/>
          </p:nvSpPr>
          <p:spPr bwMode="auto">
            <a:xfrm>
              <a:off x="4836561" y="5436826"/>
              <a:ext cx="4055919" cy="369332"/>
            </a:xfrm>
            <a:prstGeom prst="rect">
              <a:avLst/>
            </a:prstGeom>
            <a:solidFill>
              <a:schemeClr val="bg1"/>
            </a:solidFill>
            <a:ln w="9525">
              <a:noFill/>
              <a:miter lim="800000"/>
              <a:headEnd/>
              <a:tailEnd/>
            </a:ln>
            <a:effectLst/>
          </p:spPr>
          <p:txBody>
            <a:bodyPr wrap="none">
              <a:spAutoFit/>
            </a:bodyPr>
            <a:lstStyle/>
            <a:p>
              <a:pPr>
                <a:defRPr/>
              </a:pPr>
              <a:r>
                <a:rPr kumimoji="0" lang="en-US" altLang="zh-CN" sz="1800" dirty="0">
                  <a:latin typeface="+mn-lt"/>
                  <a:ea typeface="+mj-ea"/>
                  <a:cs typeface="Arial" panose="020B0604020202020204" pitchFamily="34" charset="0"/>
                </a:rPr>
                <a:t>N</a:t>
              </a:r>
              <a:r>
                <a:rPr kumimoji="0" lang="en-US" altLang="zh-CN" sz="1800" baseline="-25000" dirty="0">
                  <a:latin typeface="+mn-lt"/>
                  <a:ea typeface="+mj-ea"/>
                  <a:cs typeface="Arial" panose="020B0604020202020204" pitchFamily="34" charset="0"/>
                </a:rPr>
                <a:t>2</a:t>
              </a:r>
              <a:r>
                <a:rPr kumimoji="0" lang="en-US" altLang="zh-CN" sz="1800" dirty="0">
                  <a:latin typeface="+mn-lt"/>
                  <a:ea typeface="+mj-ea"/>
                  <a:cs typeface="Arial" panose="020B0604020202020204" pitchFamily="34" charset="0"/>
                </a:rPr>
                <a:t>O</a:t>
              </a:r>
              <a:r>
                <a:rPr kumimoji="0" lang="zh-CN" altLang="en-US" sz="1800" dirty="0">
                  <a:latin typeface="+mn-lt"/>
                  <a:ea typeface="+mj-ea"/>
                  <a:cs typeface="Arial" panose="020B0604020202020204" pitchFamily="34" charset="0"/>
                </a:rPr>
                <a:t> 在金表面热分解反应的 </a:t>
              </a:r>
              <a:r>
                <a:rPr kumimoji="0" lang="en-US" altLang="zh-CN" sz="1800" dirty="0">
                  <a:latin typeface="+mn-lt"/>
                  <a:ea typeface="+mj-ea"/>
                  <a:cs typeface="Arial" panose="020B0604020202020204" pitchFamily="34" charset="0"/>
                </a:rPr>
                <a:t>(N</a:t>
              </a:r>
              <a:r>
                <a:rPr kumimoji="0" lang="en-US" altLang="zh-CN" sz="1800" baseline="-25000" dirty="0">
                  <a:latin typeface="+mn-lt"/>
                  <a:ea typeface="+mj-ea"/>
                  <a:cs typeface="Arial" panose="020B0604020202020204" pitchFamily="34" charset="0"/>
                </a:rPr>
                <a:t>2</a:t>
              </a:r>
              <a:r>
                <a:rPr kumimoji="0" lang="en-US" altLang="zh-CN" sz="1800" dirty="0">
                  <a:latin typeface="+mn-lt"/>
                  <a:ea typeface="+mj-ea"/>
                  <a:cs typeface="Arial" panose="020B0604020202020204" pitchFamily="34" charset="0"/>
                </a:rPr>
                <a:t>O)-</a:t>
              </a:r>
              <a:r>
                <a:rPr kumimoji="0" lang="en-US" altLang="zh-CN" sz="1800" i="1" dirty="0">
                  <a:latin typeface="+mn-lt"/>
                  <a:ea typeface="+mj-ea"/>
                  <a:cs typeface="Arial" panose="020B0604020202020204" pitchFamily="34" charset="0"/>
                </a:rPr>
                <a:t>t</a:t>
              </a:r>
              <a:r>
                <a:rPr kumimoji="0" lang="zh-CN" altLang="en-US" sz="1800" i="1" dirty="0">
                  <a:latin typeface="+mn-lt"/>
                  <a:ea typeface="+mj-ea"/>
                  <a:cs typeface="Arial" panose="020B0604020202020204" pitchFamily="34" charset="0"/>
                </a:rPr>
                <a:t> </a:t>
              </a:r>
              <a:r>
                <a:rPr kumimoji="0" lang="zh-CN" altLang="en-US" sz="1800" dirty="0">
                  <a:latin typeface="+mn-lt"/>
                  <a:ea typeface="+mj-ea"/>
                  <a:cs typeface="Arial" panose="020B0604020202020204" pitchFamily="34" charset="0"/>
                </a:rPr>
                <a:t>图</a:t>
              </a:r>
            </a:p>
          </p:txBody>
        </p:sp>
      </p:grpSp>
      <p:sp>
        <p:nvSpPr>
          <p:cNvPr id="14" name="Text Box 4">
            <a:extLst>
              <a:ext uri="{FF2B5EF4-FFF2-40B4-BE49-F238E27FC236}">
                <a16:creationId xmlns:a16="http://schemas.microsoft.com/office/drawing/2014/main" id="{00A49735-3527-7948-8770-52285A539985}"/>
              </a:ext>
            </a:extLst>
          </p:cNvPr>
          <p:cNvSpPr txBox="1">
            <a:spLocks noChangeArrowheads="1"/>
          </p:cNvSpPr>
          <p:nvPr/>
        </p:nvSpPr>
        <p:spPr bwMode="auto">
          <a:xfrm>
            <a:off x="481337" y="1685694"/>
            <a:ext cx="3780794" cy="400110"/>
          </a:xfrm>
          <a:prstGeom prst="rect">
            <a:avLst/>
          </a:prstGeom>
          <a:noFill/>
          <a:ln w="9525">
            <a:noFill/>
            <a:miter lim="800000"/>
            <a:headEnd/>
            <a:tailEnd/>
          </a:ln>
          <a:effectLst/>
        </p:spPr>
        <p:txBody>
          <a:bodyPr>
            <a:spAutoFit/>
          </a:bodyPr>
          <a:lstStyle/>
          <a:p>
            <a:pPr algn="ctr">
              <a:defRPr/>
            </a:pPr>
            <a:r>
              <a:rPr kumimoji="0" lang="en-US" altLang="zh-CN" sz="2000" dirty="0">
                <a:latin typeface="Arial" panose="020B0604020202020204" pitchFamily="34" charset="0"/>
                <a:ea typeface="+mj-ea"/>
                <a:cs typeface="Arial" panose="020B0604020202020204" pitchFamily="34" charset="0"/>
              </a:rPr>
              <a:t>  2N</a:t>
            </a:r>
            <a:r>
              <a:rPr kumimoji="0" lang="en-US" altLang="zh-CN" sz="2000" baseline="-25000" dirty="0">
                <a:latin typeface="Arial" panose="020B0604020202020204" pitchFamily="34" charset="0"/>
                <a:ea typeface="+mj-ea"/>
                <a:cs typeface="Arial" panose="020B0604020202020204" pitchFamily="34" charset="0"/>
              </a:rPr>
              <a:t>2</a:t>
            </a:r>
            <a:r>
              <a:rPr kumimoji="0" lang="en-US" altLang="zh-CN" sz="2000" dirty="0">
                <a:latin typeface="Arial" panose="020B0604020202020204" pitchFamily="34" charset="0"/>
                <a:ea typeface="+mj-ea"/>
                <a:cs typeface="Arial" panose="020B0604020202020204" pitchFamily="34" charset="0"/>
              </a:rPr>
              <a:t>O</a:t>
            </a:r>
            <a:r>
              <a:rPr kumimoji="0" lang="en-US" altLang="zh-CN" sz="2000" dirty="0">
                <a:latin typeface="Arial" panose="020B0604020202020204" pitchFamily="34" charset="0"/>
                <a:ea typeface="+mj-ea"/>
                <a:cs typeface="Arial" panose="020B0604020202020204" pitchFamily="34" charset="0"/>
                <a:sym typeface="Symbol" pitchFamily="18" charset="2"/>
              </a:rPr>
              <a:t>              2N</a:t>
            </a:r>
            <a:r>
              <a:rPr kumimoji="0" lang="en-US" altLang="zh-CN" sz="2000" baseline="-25000" dirty="0">
                <a:latin typeface="Arial" panose="020B0604020202020204" pitchFamily="34" charset="0"/>
                <a:ea typeface="+mj-ea"/>
                <a:cs typeface="Arial" panose="020B0604020202020204" pitchFamily="34" charset="0"/>
                <a:sym typeface="Symbol" pitchFamily="18" charset="2"/>
              </a:rPr>
              <a:t>2 </a:t>
            </a:r>
            <a:r>
              <a:rPr kumimoji="0" lang="zh-CN" altLang="en-US" sz="2000" dirty="0">
                <a:latin typeface="Arial" panose="020B0604020202020204" pitchFamily="34" charset="0"/>
                <a:ea typeface="+mj-ea"/>
                <a:cs typeface="Arial" panose="020B0604020202020204" pitchFamily="34" charset="0"/>
                <a:sym typeface="Symbol" pitchFamily="18" charset="2"/>
              </a:rPr>
              <a:t>＋ </a:t>
            </a:r>
            <a:r>
              <a:rPr kumimoji="0" lang="en-US" altLang="zh-CN" sz="2000" dirty="0">
                <a:latin typeface="Arial" panose="020B0604020202020204" pitchFamily="34" charset="0"/>
                <a:ea typeface="+mj-ea"/>
                <a:cs typeface="Arial" panose="020B0604020202020204" pitchFamily="34" charset="0"/>
                <a:sym typeface="Symbol" pitchFamily="18" charset="2"/>
              </a:rPr>
              <a:t>O</a:t>
            </a:r>
            <a:r>
              <a:rPr kumimoji="0" lang="en-US" altLang="zh-CN" sz="2000" baseline="-25000" dirty="0">
                <a:latin typeface="Arial" panose="020B0604020202020204" pitchFamily="34" charset="0"/>
                <a:ea typeface="+mj-ea"/>
                <a:cs typeface="Arial" panose="020B0604020202020204" pitchFamily="34" charset="0"/>
                <a:sym typeface="Symbol" pitchFamily="18" charset="2"/>
              </a:rPr>
              <a:t>2</a:t>
            </a:r>
          </a:p>
        </p:txBody>
      </p:sp>
      <p:sp>
        <p:nvSpPr>
          <p:cNvPr id="15" name="Text Box 5">
            <a:extLst>
              <a:ext uri="{FF2B5EF4-FFF2-40B4-BE49-F238E27FC236}">
                <a16:creationId xmlns:a16="http://schemas.microsoft.com/office/drawing/2014/main" id="{89007521-2DD4-EC47-94FD-EEA88616F9DD}"/>
              </a:ext>
            </a:extLst>
          </p:cNvPr>
          <p:cNvSpPr txBox="1">
            <a:spLocks noChangeArrowheads="1"/>
          </p:cNvSpPr>
          <p:nvPr/>
        </p:nvSpPr>
        <p:spPr bwMode="auto">
          <a:xfrm>
            <a:off x="2042389" y="1559042"/>
            <a:ext cx="492585" cy="369888"/>
          </a:xfrm>
          <a:prstGeom prst="rect">
            <a:avLst/>
          </a:prstGeom>
          <a:noFill/>
          <a:ln w="9525" algn="ctr">
            <a:noFill/>
            <a:miter lim="800000"/>
            <a:headEnd/>
            <a:tailEnd/>
          </a:ln>
          <a:effectLst/>
        </p:spPr>
        <p:txBody>
          <a:bodyPr wrap="none">
            <a:spAutoFit/>
          </a:bodyPr>
          <a:lstStyle/>
          <a:p>
            <a:pPr>
              <a:defRPr/>
            </a:pPr>
            <a:r>
              <a:rPr kumimoji="0" lang="en-US" altLang="zh-CN" sz="1800" dirty="0">
                <a:latin typeface="Arial" panose="020B0604020202020204" pitchFamily="34" charset="0"/>
                <a:ea typeface="+mj-ea"/>
                <a:cs typeface="Arial" panose="020B0604020202020204" pitchFamily="34" charset="0"/>
              </a:rPr>
              <a:t>Au</a:t>
            </a:r>
          </a:p>
        </p:txBody>
      </p:sp>
      <p:sp>
        <p:nvSpPr>
          <p:cNvPr id="16" name="Line 15">
            <a:extLst>
              <a:ext uri="{FF2B5EF4-FFF2-40B4-BE49-F238E27FC236}">
                <a16:creationId xmlns:a16="http://schemas.microsoft.com/office/drawing/2014/main" id="{63E8D203-3539-E84B-B382-297CD1223D53}"/>
              </a:ext>
            </a:extLst>
          </p:cNvPr>
          <p:cNvSpPr>
            <a:spLocks noChangeShapeType="1"/>
          </p:cNvSpPr>
          <p:nvPr/>
        </p:nvSpPr>
        <p:spPr bwMode="auto">
          <a:xfrm>
            <a:off x="1813061" y="1921802"/>
            <a:ext cx="852738"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7494715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63" name="Rectangle 3"/>
          <p:cNvSpPr>
            <a:spLocks noChangeArrowheads="1"/>
          </p:cNvSpPr>
          <p:nvPr/>
        </p:nvSpPr>
        <p:spPr bwMode="auto">
          <a:xfrm>
            <a:off x="3590832" y="1922912"/>
            <a:ext cx="1403350" cy="461963"/>
          </a:xfrm>
          <a:prstGeom prst="rect">
            <a:avLst/>
          </a:prstGeom>
          <a:noFill/>
          <a:ln w="9525" algn="ctr">
            <a:noFill/>
            <a:miter lim="800000"/>
            <a:headEnd/>
            <a:tailEnd/>
          </a:ln>
          <a:effectLst/>
        </p:spPr>
        <p:txBody>
          <a:bodyPr wrap="none">
            <a:spAutoFit/>
          </a:bodyPr>
          <a:lstStyle/>
          <a:p>
            <a:pPr>
              <a:spcBef>
                <a:spcPct val="50000"/>
              </a:spcBef>
              <a:defRPr/>
            </a:pPr>
            <a:r>
              <a:rPr kumimoji="0" lang="en-US" altLang="zh-CN" dirty="0"/>
              <a:t>A   </a:t>
            </a:r>
            <a:r>
              <a:rPr kumimoji="0" lang="en-US" altLang="zh-CN" dirty="0">
                <a:sym typeface="Symbol" pitchFamily="18" charset="2"/>
              </a:rPr>
              <a:t></a:t>
            </a:r>
            <a:r>
              <a:rPr kumimoji="0" lang="en-US" altLang="zh-CN" dirty="0">
                <a:sym typeface="Wingdings" pitchFamily="2" charset="2"/>
              </a:rPr>
              <a:t> </a:t>
            </a:r>
            <a:r>
              <a:rPr kumimoji="0" lang="en-US" altLang="zh-CN" dirty="0"/>
              <a:t>  P </a:t>
            </a:r>
          </a:p>
        </p:txBody>
      </p:sp>
      <p:grpSp>
        <p:nvGrpSpPr>
          <p:cNvPr id="37892" name="Group 11"/>
          <p:cNvGrpSpPr>
            <a:grpSpLocks/>
          </p:cNvGrpSpPr>
          <p:nvPr/>
        </p:nvGrpSpPr>
        <p:grpSpPr bwMode="auto">
          <a:xfrm>
            <a:off x="2483768" y="2511072"/>
            <a:ext cx="4252913" cy="889000"/>
            <a:chOff x="1840" y="996"/>
            <a:chExt cx="2099" cy="560"/>
          </a:xfrm>
        </p:grpSpPr>
        <p:sp>
          <p:nvSpPr>
            <p:cNvPr id="962564" name="Text Box 4"/>
            <p:cNvSpPr txBox="1">
              <a:spLocks noChangeArrowheads="1"/>
            </p:cNvSpPr>
            <p:nvPr/>
          </p:nvSpPr>
          <p:spPr bwMode="auto">
            <a:xfrm>
              <a:off x="1840" y="1147"/>
              <a:ext cx="704" cy="291"/>
            </a:xfrm>
            <a:prstGeom prst="rect">
              <a:avLst/>
            </a:prstGeom>
            <a:noFill/>
            <a:ln w="9525">
              <a:noFill/>
              <a:miter lim="800000"/>
              <a:headEnd/>
              <a:tailEnd/>
            </a:ln>
            <a:effectLst/>
          </p:spPr>
          <p:txBody>
            <a:bodyPr>
              <a:spAutoFit/>
            </a:bodyPr>
            <a:lstStyle/>
            <a:p>
              <a:pPr>
                <a:defRPr/>
              </a:pPr>
              <a:r>
                <a:rPr kumimoji="0" lang="en-US" altLang="zh-CN" i="1" dirty="0">
                  <a:solidFill>
                    <a:srgbClr val="3333FF"/>
                  </a:solidFill>
                </a:rPr>
                <a:t>v</a:t>
              </a:r>
              <a:r>
                <a:rPr kumimoji="0" lang="en-US" altLang="zh-CN" dirty="0">
                  <a:solidFill>
                    <a:srgbClr val="3333FF"/>
                  </a:solidFill>
                </a:rPr>
                <a:t> </a:t>
              </a:r>
              <a:r>
                <a:rPr kumimoji="0" lang="zh-CN" altLang="en-US" dirty="0">
                  <a:solidFill>
                    <a:srgbClr val="3333FF"/>
                  </a:solidFill>
                </a:rPr>
                <a:t>＝ －</a:t>
              </a:r>
            </a:p>
          </p:txBody>
        </p:sp>
        <p:sp>
          <p:nvSpPr>
            <p:cNvPr id="962565" name="Text Box 5"/>
            <p:cNvSpPr txBox="1">
              <a:spLocks noChangeArrowheads="1"/>
            </p:cNvSpPr>
            <p:nvPr/>
          </p:nvSpPr>
          <p:spPr bwMode="auto">
            <a:xfrm>
              <a:off x="2480" y="996"/>
              <a:ext cx="1327"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3333FF"/>
                  </a:solidFill>
                  <a:sym typeface="Symbol" pitchFamily="18" charset="2"/>
                </a:rPr>
                <a:t>d (A)</a:t>
              </a:r>
              <a:endParaRPr kumimoji="0" lang="en-US" altLang="zh-CN" i="1" baseline="30000">
                <a:solidFill>
                  <a:srgbClr val="3333FF"/>
                </a:solidFill>
              </a:endParaRPr>
            </a:p>
          </p:txBody>
        </p:sp>
        <p:sp>
          <p:nvSpPr>
            <p:cNvPr id="962566" name="Text Box 6"/>
            <p:cNvSpPr txBox="1">
              <a:spLocks noChangeArrowheads="1"/>
            </p:cNvSpPr>
            <p:nvPr/>
          </p:nvSpPr>
          <p:spPr bwMode="auto">
            <a:xfrm>
              <a:off x="2530" y="1268"/>
              <a:ext cx="736"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3333FF"/>
                  </a:solidFill>
                  <a:sym typeface="Symbol" pitchFamily="18" charset="2"/>
                </a:rPr>
                <a:t>  d</a:t>
              </a:r>
              <a:r>
                <a:rPr kumimoji="0" lang="en-US" altLang="zh-CN" i="1">
                  <a:solidFill>
                    <a:srgbClr val="3333FF"/>
                  </a:solidFill>
                  <a:sym typeface="Symbol" pitchFamily="18" charset="2"/>
                </a:rPr>
                <a:t>t</a:t>
              </a:r>
              <a:endParaRPr kumimoji="0" lang="en-US" altLang="zh-CN" i="1">
                <a:solidFill>
                  <a:srgbClr val="3333FF"/>
                </a:solidFill>
              </a:endParaRPr>
            </a:p>
          </p:txBody>
        </p:sp>
        <p:sp>
          <p:nvSpPr>
            <p:cNvPr id="37898" name="Line 7"/>
            <p:cNvSpPr>
              <a:spLocks noChangeShapeType="1"/>
            </p:cNvSpPr>
            <p:nvPr/>
          </p:nvSpPr>
          <p:spPr bwMode="auto">
            <a:xfrm>
              <a:off x="2422" y="1292"/>
              <a:ext cx="591" cy="0"/>
            </a:xfrm>
            <a:prstGeom prst="line">
              <a:avLst/>
            </a:prstGeom>
            <a:noFill/>
            <a:ln w="19050">
              <a:solidFill>
                <a:srgbClr val="3333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3333FF"/>
                </a:solidFill>
              </a:endParaRPr>
            </a:p>
          </p:txBody>
        </p:sp>
        <p:sp>
          <p:nvSpPr>
            <p:cNvPr id="962568" name="Text Box 8"/>
            <p:cNvSpPr txBox="1">
              <a:spLocks noChangeArrowheads="1"/>
            </p:cNvSpPr>
            <p:nvPr/>
          </p:nvSpPr>
          <p:spPr bwMode="auto">
            <a:xfrm>
              <a:off x="2928" y="1148"/>
              <a:ext cx="1011" cy="288"/>
            </a:xfrm>
            <a:prstGeom prst="rect">
              <a:avLst/>
            </a:prstGeom>
            <a:noFill/>
            <a:ln w="9525">
              <a:noFill/>
              <a:miter lim="800000"/>
              <a:headEnd/>
              <a:tailEnd/>
            </a:ln>
            <a:effectLst/>
          </p:spPr>
          <p:txBody>
            <a:bodyPr>
              <a:spAutoFit/>
            </a:bodyPr>
            <a:lstStyle/>
            <a:p>
              <a:pPr>
                <a:defRPr/>
              </a:pPr>
              <a:r>
                <a:rPr kumimoji="0" lang="en-US" altLang="zh-CN" dirty="0">
                  <a:solidFill>
                    <a:srgbClr val="3333FF"/>
                  </a:solidFill>
                </a:rPr>
                <a:t>   </a:t>
              </a:r>
              <a:r>
                <a:rPr kumimoji="0" lang="zh-CN" altLang="en-US" dirty="0">
                  <a:solidFill>
                    <a:srgbClr val="3333FF"/>
                  </a:solidFill>
                </a:rPr>
                <a:t>＝ </a:t>
              </a:r>
              <a:r>
                <a:rPr kumimoji="0" lang="en-US" altLang="zh-CN" i="1" dirty="0">
                  <a:solidFill>
                    <a:srgbClr val="3333FF"/>
                  </a:solidFill>
                </a:rPr>
                <a:t>k</a:t>
              </a:r>
              <a:r>
                <a:rPr kumimoji="0" lang="en-US" altLang="zh-CN" dirty="0">
                  <a:solidFill>
                    <a:srgbClr val="3333FF"/>
                  </a:solidFill>
                </a:rPr>
                <a:t> (A)</a:t>
              </a:r>
            </a:p>
          </p:txBody>
        </p:sp>
      </p:grpSp>
      <p:sp>
        <p:nvSpPr>
          <p:cNvPr id="962569" name="Text Box 9"/>
          <p:cNvSpPr txBox="1">
            <a:spLocks noChangeArrowheads="1"/>
          </p:cNvSpPr>
          <p:nvPr/>
        </p:nvSpPr>
        <p:spPr bwMode="auto">
          <a:xfrm>
            <a:off x="107504" y="3461966"/>
            <a:ext cx="8496176" cy="934679"/>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Arial" panose="020B0604020202020204" pitchFamily="34" charset="0"/>
                <a:ea typeface="+mj-ea"/>
                <a:cs typeface="Arial" panose="020B0604020202020204" pitchFamily="34" charset="0"/>
              </a:rPr>
              <a:t>设始态 </a:t>
            </a:r>
            <a:r>
              <a:rPr kumimoji="0" lang="en-US" altLang="zh-CN" b="0" i="1" dirty="0">
                <a:latin typeface="Arial" panose="020B0604020202020204" pitchFamily="34" charset="0"/>
                <a:ea typeface="+mj-ea"/>
                <a:cs typeface="Arial" panose="020B0604020202020204" pitchFamily="34" charset="0"/>
              </a:rPr>
              <a:t>t</a:t>
            </a:r>
            <a:r>
              <a:rPr kumimoji="0" lang="en-US" altLang="zh-CN" b="0" dirty="0">
                <a:latin typeface="Arial" panose="020B0604020202020204" pitchFamily="34" charset="0"/>
                <a:ea typeface="+mj-ea"/>
                <a:cs typeface="Arial" panose="020B0604020202020204" pitchFamily="34" charset="0"/>
              </a:rPr>
              <a:t> = 0</a:t>
            </a:r>
            <a:r>
              <a:rPr kumimoji="0" lang="zh-CN" altLang="en-US" b="0" dirty="0">
                <a:latin typeface="Arial" panose="020B0604020202020204" pitchFamily="34" charset="0"/>
                <a:ea typeface="+mj-ea"/>
                <a:cs typeface="Arial" panose="020B0604020202020204" pitchFamily="34" charset="0"/>
              </a:rPr>
              <a:t>时，</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的浓度为 </a:t>
            </a:r>
            <a:r>
              <a:rPr kumimoji="0" lang="en-US" altLang="zh-CN" b="0" dirty="0">
                <a:latin typeface="Arial" panose="020B0604020202020204" pitchFamily="34" charset="0"/>
                <a:ea typeface="+mj-ea"/>
                <a:cs typeface="Arial" panose="020B0604020202020204" pitchFamily="34" charset="0"/>
              </a:rPr>
              <a:t>(A)</a:t>
            </a:r>
            <a:r>
              <a:rPr kumimoji="0" lang="en-US" altLang="zh-CN" b="0" baseline="-25000" dirty="0">
                <a:latin typeface="Arial" panose="020B0604020202020204" pitchFamily="34" charset="0"/>
                <a:ea typeface="+mj-ea"/>
                <a:cs typeface="Arial" panose="020B0604020202020204" pitchFamily="34" charset="0"/>
              </a:rPr>
              <a:t>0</a:t>
            </a:r>
            <a:r>
              <a:rPr kumimoji="0" lang="zh-CN" altLang="en-US" b="0" dirty="0">
                <a:latin typeface="Arial" panose="020B0604020202020204" pitchFamily="34" charset="0"/>
                <a:ea typeface="+mj-ea"/>
                <a:cs typeface="Arial" panose="020B0604020202020204" pitchFamily="34" charset="0"/>
              </a:rPr>
              <a:t>，终态时间为</a:t>
            </a:r>
            <a:r>
              <a:rPr kumimoji="0" lang="en-US" altLang="zh-CN" b="0" dirty="0">
                <a:latin typeface="Arial" panose="020B0604020202020204" pitchFamily="34" charset="0"/>
                <a:ea typeface="+mj-ea"/>
                <a:cs typeface="Arial" panose="020B0604020202020204" pitchFamily="34" charset="0"/>
              </a:rPr>
              <a:t>t</a:t>
            </a:r>
            <a:r>
              <a:rPr kumimoji="0" lang="zh-CN" altLang="en-US" b="0" dirty="0">
                <a:latin typeface="Arial" panose="020B0604020202020204" pitchFamily="34" charset="0"/>
                <a:ea typeface="+mj-ea"/>
                <a:cs typeface="Arial" panose="020B0604020202020204" pitchFamily="34" charset="0"/>
              </a:rPr>
              <a:t>时，</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的浓度为 </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，积分可得：</a:t>
            </a:r>
          </a:p>
        </p:txBody>
      </p:sp>
      <p:sp>
        <p:nvSpPr>
          <p:cNvPr id="962570" name="Text Box 10"/>
          <p:cNvSpPr txBox="1">
            <a:spLocks noChangeArrowheads="1"/>
          </p:cNvSpPr>
          <p:nvPr/>
        </p:nvSpPr>
        <p:spPr bwMode="auto">
          <a:xfrm>
            <a:off x="293913" y="4477905"/>
            <a:ext cx="8712967" cy="907941"/>
          </a:xfrm>
          <a:prstGeom prst="rect">
            <a:avLst/>
          </a:prstGeom>
          <a:noFill/>
          <a:ln w="9525" algn="ctr">
            <a:noFill/>
            <a:miter lim="800000"/>
            <a:headEnd/>
            <a:tailEnd/>
          </a:ln>
          <a:effectLst/>
        </p:spPr>
        <p:txBody>
          <a:bodyPr wrap="square">
            <a:spAutoFit/>
          </a:bodyPr>
          <a:lstStyle/>
          <a:p>
            <a:pPr>
              <a:spcBef>
                <a:spcPts val="600"/>
              </a:spcBef>
              <a:defRPr/>
            </a:pPr>
            <a:r>
              <a:rPr kumimoji="0" lang="en-US" altLang="zh-CN" b="0" dirty="0">
                <a:latin typeface="Arial" panose="020B0604020202020204" pitchFamily="34" charset="0"/>
                <a:ea typeface="+mj-ea"/>
                <a:cs typeface="Arial" panose="020B0604020202020204" pitchFamily="34" charset="0"/>
              </a:rPr>
              <a:t>                         </a:t>
            </a:r>
            <a:r>
              <a:rPr kumimoji="0" lang="en-US" altLang="zh-CN" b="0" dirty="0" err="1">
                <a:solidFill>
                  <a:srgbClr val="3333FF"/>
                </a:solidFill>
                <a:latin typeface="Arial" panose="020B0604020202020204" pitchFamily="34" charset="0"/>
                <a:ea typeface="+mj-ea"/>
                <a:cs typeface="Arial" panose="020B0604020202020204" pitchFamily="34" charset="0"/>
              </a:rPr>
              <a:t>ln</a:t>
            </a:r>
            <a:r>
              <a:rPr kumimoji="0" lang="en-US" altLang="zh-CN" b="0" dirty="0">
                <a:solidFill>
                  <a:srgbClr val="3333FF"/>
                </a:solidFill>
                <a:latin typeface="Arial" panose="020B0604020202020204" pitchFamily="34" charset="0"/>
                <a:ea typeface="+mj-ea"/>
                <a:cs typeface="Arial" panose="020B0604020202020204" pitchFamily="34" charset="0"/>
              </a:rPr>
              <a:t>(A) – </a:t>
            </a:r>
            <a:r>
              <a:rPr kumimoji="0" lang="en-US" altLang="zh-CN" b="0" dirty="0" err="1">
                <a:solidFill>
                  <a:srgbClr val="3333FF"/>
                </a:solidFill>
                <a:latin typeface="Arial" panose="020B0604020202020204" pitchFamily="34" charset="0"/>
                <a:ea typeface="+mj-ea"/>
                <a:cs typeface="Arial" panose="020B0604020202020204" pitchFamily="34" charset="0"/>
              </a:rPr>
              <a:t>ln</a:t>
            </a:r>
            <a:r>
              <a:rPr kumimoji="0" lang="en-US" altLang="zh-CN" b="0" dirty="0">
                <a:solidFill>
                  <a:srgbClr val="3333FF"/>
                </a:solidFill>
                <a:latin typeface="Arial" panose="020B0604020202020204" pitchFamily="34" charset="0"/>
                <a:ea typeface="+mj-ea"/>
                <a:cs typeface="Arial" panose="020B0604020202020204" pitchFamily="34" charset="0"/>
              </a:rPr>
              <a:t>(A)</a:t>
            </a:r>
            <a:r>
              <a:rPr kumimoji="0" lang="en-US" altLang="zh-CN" b="0" baseline="-25000" dirty="0">
                <a:solidFill>
                  <a:srgbClr val="3333FF"/>
                </a:solidFill>
                <a:latin typeface="Arial" panose="020B0604020202020204" pitchFamily="34" charset="0"/>
                <a:ea typeface="+mj-ea"/>
                <a:cs typeface="Arial" panose="020B0604020202020204" pitchFamily="34" charset="0"/>
              </a:rPr>
              <a:t>0</a:t>
            </a:r>
            <a:r>
              <a:rPr kumimoji="0" lang="en-US" altLang="zh-CN" b="0" dirty="0">
                <a:solidFill>
                  <a:srgbClr val="3333FF"/>
                </a:solidFill>
                <a:latin typeface="Arial" panose="020B0604020202020204" pitchFamily="34" charset="0"/>
                <a:ea typeface="+mj-ea"/>
                <a:cs typeface="Arial" panose="020B0604020202020204" pitchFamily="34" charset="0"/>
              </a:rPr>
              <a:t> = – </a:t>
            </a:r>
            <a:r>
              <a:rPr kumimoji="0" lang="en-US" altLang="zh-CN" b="0" i="1" dirty="0" err="1">
                <a:solidFill>
                  <a:srgbClr val="3333FF"/>
                </a:solidFill>
                <a:latin typeface="Arial" panose="020B0604020202020204" pitchFamily="34" charset="0"/>
                <a:ea typeface="+mj-ea"/>
                <a:cs typeface="Arial" panose="020B0604020202020204" pitchFamily="34" charset="0"/>
              </a:rPr>
              <a:t>k</a:t>
            </a:r>
            <a:r>
              <a:rPr kumimoji="0" lang="en-US" altLang="zh-CN" b="0" dirty="0" err="1">
                <a:solidFill>
                  <a:srgbClr val="3333FF"/>
                </a:solidFill>
                <a:latin typeface="Arial" panose="020B0604020202020204" pitchFamily="34" charset="0"/>
                <a:ea typeface="+mj-ea"/>
                <a:cs typeface="Arial" panose="020B0604020202020204" pitchFamily="34" charset="0"/>
              </a:rPr>
              <a:t>t</a:t>
            </a:r>
            <a:endParaRPr kumimoji="0" lang="en-US" altLang="zh-CN" b="0" dirty="0">
              <a:solidFill>
                <a:srgbClr val="3333FF"/>
              </a:solidFill>
              <a:latin typeface="Arial" panose="020B0604020202020204" pitchFamily="34" charset="0"/>
              <a:ea typeface="+mj-ea"/>
              <a:cs typeface="Arial" panose="020B0604020202020204" pitchFamily="34" charset="0"/>
            </a:endParaRPr>
          </a:p>
          <a:p>
            <a:pPr>
              <a:spcBef>
                <a:spcPts val="600"/>
              </a:spcBef>
              <a:defRPr/>
            </a:pPr>
            <a:r>
              <a:rPr kumimoji="0" lang="zh-CN" altLang="en-US" b="0" dirty="0">
                <a:latin typeface="Arial" panose="020B0604020202020204" pitchFamily="34" charset="0"/>
                <a:ea typeface="+mj-ea"/>
                <a:cs typeface="Arial" panose="020B0604020202020204" pitchFamily="34" charset="0"/>
              </a:rPr>
              <a:t>或</a:t>
            </a:r>
            <a:r>
              <a:rPr kumimoji="0" lang="zh-CN" altLang="en-US" b="0" dirty="0">
                <a:solidFill>
                  <a:srgbClr val="3333FF"/>
                </a:solidFill>
                <a:latin typeface="Arial" panose="020B0604020202020204" pitchFamily="34" charset="0"/>
                <a:ea typeface="+mj-ea"/>
                <a:cs typeface="Arial" panose="020B0604020202020204" pitchFamily="34" charset="0"/>
              </a:rPr>
              <a:t>                    </a:t>
            </a:r>
            <a:r>
              <a:rPr kumimoji="0" lang="en-US" altLang="zh-CN" b="0" dirty="0" err="1">
                <a:solidFill>
                  <a:srgbClr val="3333FF"/>
                </a:solidFill>
                <a:latin typeface="Arial" panose="020B0604020202020204" pitchFamily="34" charset="0"/>
                <a:ea typeface="+mj-ea"/>
                <a:cs typeface="Arial" panose="020B0604020202020204" pitchFamily="34" charset="0"/>
              </a:rPr>
              <a:t>lg</a:t>
            </a:r>
            <a:r>
              <a:rPr kumimoji="0" lang="en-US" altLang="zh-CN" b="0" dirty="0">
                <a:solidFill>
                  <a:srgbClr val="3333FF"/>
                </a:solidFill>
                <a:latin typeface="Arial" panose="020B0604020202020204" pitchFamily="34" charset="0"/>
                <a:ea typeface="+mj-ea"/>
                <a:cs typeface="Arial" panose="020B0604020202020204" pitchFamily="34" charset="0"/>
              </a:rPr>
              <a:t>(A) = </a:t>
            </a:r>
            <a:r>
              <a:rPr kumimoji="0" lang="en-US" altLang="zh-CN" b="0" dirty="0" err="1">
                <a:solidFill>
                  <a:srgbClr val="3333FF"/>
                </a:solidFill>
                <a:latin typeface="Arial" panose="020B0604020202020204" pitchFamily="34" charset="0"/>
                <a:ea typeface="+mj-ea"/>
                <a:cs typeface="Arial" panose="020B0604020202020204" pitchFamily="34" charset="0"/>
              </a:rPr>
              <a:t>lg</a:t>
            </a:r>
            <a:r>
              <a:rPr kumimoji="0" lang="en-US" altLang="zh-CN" b="0" dirty="0">
                <a:solidFill>
                  <a:srgbClr val="3333FF"/>
                </a:solidFill>
                <a:latin typeface="Arial" panose="020B0604020202020204" pitchFamily="34" charset="0"/>
                <a:ea typeface="+mj-ea"/>
                <a:cs typeface="Arial" panose="020B0604020202020204" pitchFamily="34" charset="0"/>
              </a:rPr>
              <a:t>(A)</a:t>
            </a:r>
            <a:r>
              <a:rPr kumimoji="0" lang="en-US" altLang="zh-CN" b="0" baseline="-25000" dirty="0">
                <a:solidFill>
                  <a:srgbClr val="3333FF"/>
                </a:solidFill>
                <a:latin typeface="Arial" panose="020B0604020202020204" pitchFamily="34" charset="0"/>
                <a:ea typeface="+mj-ea"/>
                <a:cs typeface="Arial" panose="020B0604020202020204" pitchFamily="34" charset="0"/>
              </a:rPr>
              <a:t>0</a:t>
            </a:r>
            <a:r>
              <a:rPr kumimoji="0" lang="en-US" altLang="zh-CN" b="0" dirty="0">
                <a:solidFill>
                  <a:srgbClr val="3333FF"/>
                </a:solidFill>
                <a:latin typeface="Arial" panose="020B0604020202020204" pitchFamily="34" charset="0"/>
                <a:ea typeface="+mj-ea"/>
                <a:cs typeface="Arial" panose="020B0604020202020204" pitchFamily="34" charset="0"/>
              </a:rPr>
              <a:t> – </a:t>
            </a:r>
            <a:r>
              <a:rPr kumimoji="0" lang="en-US" altLang="zh-CN" b="0" i="1" dirty="0" err="1">
                <a:solidFill>
                  <a:srgbClr val="3333FF"/>
                </a:solidFill>
                <a:latin typeface="Arial" panose="020B0604020202020204" pitchFamily="34" charset="0"/>
                <a:ea typeface="+mj-ea"/>
                <a:cs typeface="Arial" panose="020B0604020202020204" pitchFamily="34" charset="0"/>
              </a:rPr>
              <a:t>k</a:t>
            </a:r>
            <a:r>
              <a:rPr kumimoji="0" lang="en-US" altLang="zh-CN" b="0" dirty="0" err="1">
                <a:solidFill>
                  <a:srgbClr val="3333FF"/>
                </a:solidFill>
                <a:latin typeface="Arial" panose="020B0604020202020204" pitchFamily="34" charset="0"/>
                <a:ea typeface="+mj-ea"/>
                <a:cs typeface="Arial" panose="020B0604020202020204" pitchFamily="34" charset="0"/>
              </a:rPr>
              <a:t>t</a:t>
            </a:r>
            <a:r>
              <a:rPr kumimoji="0" lang="en-US" altLang="zh-CN" b="0" dirty="0">
                <a:solidFill>
                  <a:srgbClr val="3333FF"/>
                </a:solidFill>
                <a:latin typeface="Arial" panose="020B0604020202020204" pitchFamily="34" charset="0"/>
                <a:ea typeface="+mj-ea"/>
                <a:cs typeface="Arial" panose="020B0604020202020204" pitchFamily="34" charset="0"/>
              </a:rPr>
              <a:t>/2.30</a:t>
            </a: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一级反应的特征</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27</a:t>
            </a:fld>
            <a:endParaRPr lang="en-US" altLang="zh-CN" dirty="0">
              <a:solidFill>
                <a:srgbClr val="000000"/>
              </a:solidFill>
            </a:endParaRPr>
          </a:p>
        </p:txBody>
      </p:sp>
      <p:sp>
        <p:nvSpPr>
          <p:cNvPr id="2" name="矩形 1">
            <a:extLst>
              <a:ext uri="{FF2B5EF4-FFF2-40B4-BE49-F238E27FC236}">
                <a16:creationId xmlns:a16="http://schemas.microsoft.com/office/drawing/2014/main" id="{7FB8C7B4-6842-C74C-B046-3B8554CE8AA1}"/>
              </a:ext>
            </a:extLst>
          </p:cNvPr>
          <p:cNvSpPr/>
          <p:nvPr/>
        </p:nvSpPr>
        <p:spPr>
          <a:xfrm>
            <a:off x="301376" y="5467106"/>
            <a:ext cx="8591104" cy="1130246"/>
          </a:xfrm>
          <a:prstGeom prst="rect">
            <a:avLst/>
          </a:prstGeom>
        </p:spPr>
        <p:txBody>
          <a:bodyPr wrap="square">
            <a:spAutoFit/>
          </a:bodyPr>
          <a:lstStyle/>
          <a:p>
            <a:pPr algn="ctr">
              <a:lnSpc>
                <a:spcPct val="150000"/>
              </a:lnSpc>
            </a:pPr>
            <a:r>
              <a:rPr kumimoji="0" lang="en-US" altLang="zh-CN"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lg</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 与 </a:t>
            </a:r>
            <a:r>
              <a:rPr kumimoji="0" lang="en-US" altLang="zh-CN" b="0" i="1" dirty="0">
                <a:latin typeface="Arial" panose="020B0604020202020204" pitchFamily="34" charset="0"/>
                <a:ea typeface="+mj-ea"/>
                <a:cs typeface="Arial" panose="020B0604020202020204" pitchFamily="34" charset="0"/>
              </a:rPr>
              <a:t>t</a:t>
            </a:r>
            <a:r>
              <a:rPr kumimoji="0" lang="zh-CN" altLang="en-US" b="0" i="1"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呈直线关系是一级反应的特征，并由直线斜率可计算速率常数</a:t>
            </a:r>
            <a:r>
              <a:rPr kumimoji="0" lang="en-US" altLang="zh-CN" b="0" i="1" dirty="0">
                <a:latin typeface="Arial" panose="020B0604020202020204" pitchFamily="34" charset="0"/>
                <a:ea typeface="+mj-ea"/>
                <a:cs typeface="Arial" panose="020B0604020202020204" pitchFamily="34" charset="0"/>
              </a:rPr>
              <a:t>k</a:t>
            </a:r>
            <a:r>
              <a:rPr kumimoji="0" lang="zh-CN" altLang="en-US" b="0" dirty="0">
                <a:latin typeface="Arial" panose="020B0604020202020204" pitchFamily="34" charset="0"/>
                <a:ea typeface="+mj-ea"/>
                <a:cs typeface="Arial" panose="020B0604020202020204" pitchFamily="34" charset="0"/>
              </a:rPr>
              <a:t>。一级反应速率常数 </a:t>
            </a:r>
            <a:r>
              <a:rPr kumimoji="0" lang="en-US" altLang="zh-CN" b="0" i="1" dirty="0">
                <a:latin typeface="Arial" panose="020B0604020202020204" pitchFamily="34" charset="0"/>
                <a:ea typeface="+mj-ea"/>
                <a:cs typeface="Arial" panose="020B0604020202020204" pitchFamily="34" charset="0"/>
              </a:rPr>
              <a:t>k</a:t>
            </a:r>
            <a:r>
              <a:rPr kumimoji="0" lang="zh-CN" altLang="en-US" b="0" i="1"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的单位为</a:t>
            </a:r>
            <a:r>
              <a:rPr kumimoji="0" lang="en-US" altLang="zh-CN" b="0" dirty="0">
                <a:latin typeface="Arial" panose="020B0604020202020204" pitchFamily="34" charset="0"/>
                <a:ea typeface="+mj-ea"/>
                <a:cs typeface="Arial" panose="020B0604020202020204" pitchFamily="34" charset="0"/>
              </a:rPr>
              <a:t>s</a:t>
            </a:r>
            <a:r>
              <a:rPr kumimoji="0" lang="en-US" altLang="zh-CN" b="0" baseline="30000" dirty="0">
                <a:latin typeface="Arial" panose="020B0604020202020204" pitchFamily="34" charset="0"/>
                <a:ea typeface="+mj-ea"/>
                <a:cs typeface="Arial" panose="020B0604020202020204" pitchFamily="34" charset="0"/>
              </a:rPr>
              <a:t>–1</a:t>
            </a:r>
            <a:r>
              <a:rPr kumimoji="0" lang="zh-CN" altLang="en-US" b="0" dirty="0">
                <a:latin typeface="Arial" panose="020B0604020202020204" pitchFamily="34" charset="0"/>
                <a:ea typeface="+mj-ea"/>
                <a:cs typeface="Arial" panose="020B0604020202020204" pitchFamily="34" charset="0"/>
              </a:rPr>
              <a:t>。</a:t>
            </a:r>
            <a:endParaRPr lang="zh-CN" altLang="en-US" dirty="0"/>
          </a:p>
        </p:txBody>
      </p:sp>
      <p:sp>
        <p:nvSpPr>
          <p:cNvPr id="3" name="矩形 2">
            <a:extLst>
              <a:ext uri="{FF2B5EF4-FFF2-40B4-BE49-F238E27FC236}">
                <a16:creationId xmlns:a16="http://schemas.microsoft.com/office/drawing/2014/main" id="{85F5AB37-9565-BD45-985A-B77E044D5BB5}"/>
              </a:ext>
            </a:extLst>
          </p:cNvPr>
          <p:cNvSpPr/>
          <p:nvPr/>
        </p:nvSpPr>
        <p:spPr>
          <a:xfrm>
            <a:off x="539552" y="1167135"/>
            <a:ext cx="8058448" cy="461665"/>
          </a:xfrm>
          <a:prstGeom prst="rect">
            <a:avLst/>
          </a:prstGeom>
        </p:spPr>
        <p:txBody>
          <a:bodyPr wrap="square">
            <a:spAutoFit/>
          </a:bodyPr>
          <a:lstStyle/>
          <a:p>
            <a:pPr algn="ctr"/>
            <a:r>
              <a:rPr kumimoji="0" lang="zh-CN" altLang="en-US" dirty="0">
                <a:solidFill>
                  <a:srgbClr val="3333FF"/>
                </a:solidFill>
                <a:latin typeface="+mj-ea"/>
                <a:ea typeface="+mj-ea"/>
              </a:rPr>
              <a:t>一级反应的反应速率与反应物浓度的一次方成正比</a:t>
            </a:r>
            <a:endParaRPr lang="zh-CN" altLang="en-US" dirty="0">
              <a:solidFill>
                <a:srgbClr val="3333FF"/>
              </a:solidFill>
              <a:latin typeface="+mj-ea"/>
              <a:ea typeface="+mj-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3586" name="Text Box 2"/>
          <p:cNvSpPr txBox="1">
            <a:spLocks noChangeArrowheads="1"/>
          </p:cNvSpPr>
          <p:nvPr/>
        </p:nvSpPr>
        <p:spPr bwMode="auto">
          <a:xfrm>
            <a:off x="1581802" y="951111"/>
            <a:ext cx="5870518" cy="461665"/>
          </a:xfrm>
          <a:prstGeom prst="rect">
            <a:avLst/>
          </a:prstGeom>
          <a:noFill/>
          <a:ln w="9525">
            <a:noFill/>
            <a:miter lim="800000"/>
            <a:headEnd/>
            <a:tailEnd/>
          </a:ln>
          <a:effectLst/>
        </p:spPr>
        <p:txBody>
          <a:bodyPr wrap="none">
            <a:spAutoFit/>
          </a:bodyPr>
          <a:lstStyle/>
          <a:p>
            <a:pPr>
              <a:defRPr/>
            </a:pPr>
            <a:r>
              <a:rPr kumimoji="0" lang="en-US" altLang="zh-CN" dirty="0" err="1">
                <a:solidFill>
                  <a:schemeClr val="accent2">
                    <a:lumMod val="50000"/>
                  </a:schemeClr>
                </a:solidFill>
              </a:rPr>
              <a:t>N</a:t>
            </a:r>
            <a:r>
              <a:rPr kumimoji="0" lang="en-US" altLang="zh-CN" baseline="-25000" dirty="0" err="1">
                <a:solidFill>
                  <a:schemeClr val="accent2">
                    <a:lumMod val="50000"/>
                  </a:schemeClr>
                </a:solidFill>
              </a:rPr>
              <a:t>2</a:t>
            </a:r>
            <a:r>
              <a:rPr kumimoji="0" lang="en-US" altLang="zh-CN" dirty="0" err="1">
                <a:solidFill>
                  <a:schemeClr val="accent2">
                    <a:lumMod val="50000"/>
                  </a:schemeClr>
                </a:solidFill>
              </a:rPr>
              <a:t>O</a:t>
            </a:r>
            <a:r>
              <a:rPr kumimoji="0" lang="en-US" altLang="zh-CN" baseline="-25000" dirty="0" err="1">
                <a:solidFill>
                  <a:schemeClr val="accent2">
                    <a:lumMod val="50000"/>
                  </a:schemeClr>
                </a:solidFill>
              </a:rPr>
              <a:t>5</a:t>
            </a:r>
            <a:r>
              <a:rPr kumimoji="0" lang="zh-CN" altLang="en-US" dirty="0">
                <a:solidFill>
                  <a:schemeClr val="accent2">
                    <a:lumMod val="50000"/>
                  </a:schemeClr>
                </a:solidFill>
              </a:rPr>
              <a:t>在</a:t>
            </a:r>
            <a:r>
              <a:rPr kumimoji="0" lang="en-US" altLang="zh-CN" dirty="0" err="1">
                <a:solidFill>
                  <a:schemeClr val="accent2">
                    <a:lumMod val="50000"/>
                  </a:schemeClr>
                </a:solidFill>
              </a:rPr>
              <a:t>CCl</a:t>
            </a:r>
            <a:r>
              <a:rPr kumimoji="0" lang="en-US" altLang="zh-CN" baseline="-25000" dirty="0" err="1">
                <a:solidFill>
                  <a:schemeClr val="accent2">
                    <a:lumMod val="50000"/>
                  </a:schemeClr>
                </a:solidFill>
              </a:rPr>
              <a:t>4</a:t>
            </a:r>
            <a:r>
              <a:rPr kumimoji="0" lang="zh-CN" altLang="en-US" dirty="0">
                <a:solidFill>
                  <a:schemeClr val="accent2">
                    <a:lumMod val="50000"/>
                  </a:schemeClr>
                </a:solidFill>
              </a:rPr>
              <a:t>溶剂中的分解反应速率 </a:t>
            </a:r>
            <a:r>
              <a:rPr kumimoji="0" lang="en-US" altLang="zh-CN" dirty="0">
                <a:solidFill>
                  <a:schemeClr val="accent2">
                    <a:lumMod val="50000"/>
                  </a:schemeClr>
                </a:solidFill>
              </a:rPr>
              <a:t>(</a:t>
            </a:r>
            <a:r>
              <a:rPr kumimoji="0" lang="en-US" altLang="zh-CN" dirty="0" err="1">
                <a:solidFill>
                  <a:schemeClr val="accent2">
                    <a:lumMod val="50000"/>
                  </a:schemeClr>
                </a:solidFill>
              </a:rPr>
              <a:t>318K</a:t>
            </a:r>
            <a:r>
              <a:rPr kumimoji="0" lang="en-US" altLang="zh-CN" dirty="0">
                <a:solidFill>
                  <a:schemeClr val="accent2">
                    <a:lumMod val="50000"/>
                  </a:schemeClr>
                </a:solidFill>
              </a:rPr>
              <a:t>)</a:t>
            </a:r>
          </a:p>
        </p:txBody>
      </p:sp>
      <p:graphicFrame>
        <p:nvGraphicFramePr>
          <p:cNvPr id="963634" name="Group 50"/>
          <p:cNvGraphicFramePr>
            <a:graphicFrameLocks noGrp="1"/>
          </p:cNvGraphicFramePr>
          <p:nvPr>
            <p:extLst>
              <p:ext uri="{D42A27DB-BD31-4B8C-83A1-F6EECF244321}">
                <p14:modId xmlns:p14="http://schemas.microsoft.com/office/powerpoint/2010/main" val="2115649902"/>
              </p:ext>
            </p:extLst>
          </p:nvPr>
        </p:nvGraphicFramePr>
        <p:xfrm>
          <a:off x="899592" y="1562869"/>
          <a:ext cx="7086600" cy="1362075"/>
        </p:xfrm>
        <a:graphic>
          <a:graphicData uri="http://schemas.openxmlformats.org/drawingml/2006/table">
            <a:tbl>
              <a:tblPr/>
              <a:tblGrid>
                <a:gridCol w="22098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gridCol w="914400">
                  <a:extLst>
                    <a:ext uri="{9D8B030D-6E8A-4147-A177-3AD203B41FA5}">
                      <a16:colId xmlns:a16="http://schemas.microsoft.com/office/drawing/2014/main" val="20004"/>
                    </a:ext>
                  </a:extLst>
                </a:gridCol>
                <a:gridCol w="762000">
                  <a:extLst>
                    <a:ext uri="{9D8B030D-6E8A-4147-A177-3AD203B41FA5}">
                      <a16:colId xmlns:a16="http://schemas.microsoft.com/office/drawing/2014/main" val="20005"/>
                    </a:ext>
                  </a:extLst>
                </a:gridCol>
                <a:gridCol w="838200">
                  <a:extLst>
                    <a:ext uri="{9D8B030D-6E8A-4147-A177-3AD203B41FA5}">
                      <a16:colId xmlns:a16="http://schemas.microsoft.com/office/drawing/2014/main" val="20006"/>
                    </a:ext>
                  </a:extLst>
                </a:gridCol>
              </a:tblGrid>
              <a:tr h="447675">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dirty="0">
                          <a:ln>
                            <a:noFill/>
                          </a:ln>
                          <a:solidFill>
                            <a:schemeClr val="tx1"/>
                          </a:solidFill>
                          <a:effectLst/>
                          <a:latin typeface="Times New Roman" pitchFamily="18" charset="0"/>
                          <a:ea typeface="宋体" pitchFamily="2" charset="-122"/>
                        </a:rPr>
                        <a:t>t </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/s</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400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800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1200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1600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2000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(N</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O</a:t>
                      </a:r>
                      <a:r>
                        <a:rPr kumimoji="1" lang="en-US" altLang="zh-CN" sz="2000" b="1" i="0" u="none" strike="noStrike" cap="none" normalizeH="0" baseline="-25000" dirty="0">
                          <a:ln>
                            <a:noFill/>
                          </a:ln>
                          <a:solidFill>
                            <a:schemeClr val="tx1"/>
                          </a:solidFill>
                          <a:effectLst/>
                          <a:latin typeface="Times New Roman" pitchFamily="18" charset="0"/>
                          <a:ea typeface="宋体" pitchFamily="2" charset="-122"/>
                        </a:rPr>
                        <a:t>5</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 /mol</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dm</a:t>
                      </a:r>
                      <a:r>
                        <a:rPr kumimoji="1" lang="en-US" altLang="zh-CN" sz="2000" b="1" i="0" u="none" strike="noStrike" cap="none" normalizeH="0" baseline="30000" dirty="0">
                          <a:ln>
                            <a:noFill/>
                          </a:ln>
                          <a:solidFill>
                            <a:schemeClr val="tx1"/>
                          </a:solidFill>
                          <a:effectLst/>
                          <a:latin typeface="Times New Roman" pitchFamily="18" charset="0"/>
                          <a:ea typeface="宋体" pitchFamily="2" charset="-122"/>
                          <a:sym typeface="Symbol" pitchFamily="18" charset="2"/>
                        </a:rPr>
                        <a:t></a:t>
                      </a:r>
                      <a:r>
                        <a:rPr kumimoji="1" lang="en-US" altLang="zh-CN" sz="2000" b="1" i="0" u="none" strike="noStrike" cap="none" normalizeH="0" baseline="30000" dirty="0">
                          <a:ln>
                            <a:noFill/>
                          </a:ln>
                          <a:solidFill>
                            <a:schemeClr val="tx1"/>
                          </a:solidFill>
                          <a:effectLst/>
                          <a:latin typeface="Times New Roman" pitchFamily="18" charset="0"/>
                          <a:ea typeface="宋体" pitchFamily="2" charset="-122"/>
                        </a:rPr>
                        <a:t>3</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1.40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1.10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0.87</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0.68</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0.53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0.42</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20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lg(N</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2</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O</a:t>
                      </a:r>
                      <a:r>
                        <a:rPr kumimoji="1" lang="en-US" altLang="zh-CN" sz="2000" b="1" i="0" u="none" strike="noStrike" cap="none" normalizeH="0" baseline="-25000">
                          <a:ln>
                            <a:noFill/>
                          </a:ln>
                          <a:solidFill>
                            <a:schemeClr val="tx1"/>
                          </a:solidFill>
                          <a:effectLst/>
                          <a:latin typeface="Times New Roman" pitchFamily="18" charset="0"/>
                          <a:ea typeface="宋体" pitchFamily="2" charset="-122"/>
                        </a:rPr>
                        <a:t>5</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0.146</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rPr>
                        <a:t>0.041</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sym typeface="Symbol" pitchFamily="18" charset="2"/>
                        </a:rPr>
                        <a:t></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0.06</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sym typeface="Symbol" pitchFamily="18" charset="2"/>
                        </a:rPr>
                        <a:t></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0.17</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sym typeface="Symbol" pitchFamily="18" charset="2"/>
                        </a:rPr>
                        <a:t></a:t>
                      </a:r>
                      <a:r>
                        <a:rPr kumimoji="1" lang="en-US" altLang="zh-CN" sz="2000" b="1" i="0" u="none" strike="noStrike" cap="none" normalizeH="0" baseline="0">
                          <a:ln>
                            <a:noFill/>
                          </a:ln>
                          <a:solidFill>
                            <a:schemeClr val="tx1"/>
                          </a:solidFill>
                          <a:effectLst/>
                          <a:latin typeface="Times New Roman" pitchFamily="18" charset="0"/>
                          <a:ea typeface="宋体" pitchFamily="2" charset="-122"/>
                        </a:rPr>
                        <a:t>0.28</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rPr>
                        <a:t>0.38</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pSp>
        <p:nvGrpSpPr>
          <p:cNvPr id="38948" name="Group 51"/>
          <p:cNvGrpSpPr>
            <a:grpSpLocks/>
          </p:cNvGrpSpPr>
          <p:nvPr/>
        </p:nvGrpSpPr>
        <p:grpSpPr bwMode="auto">
          <a:xfrm>
            <a:off x="1495337" y="3660407"/>
            <a:ext cx="6468542" cy="2847728"/>
            <a:chOff x="1036" y="1997"/>
            <a:chExt cx="4584" cy="2252"/>
          </a:xfrm>
        </p:grpSpPr>
        <p:pic>
          <p:nvPicPr>
            <p:cNvPr id="38949" name="Picture 41"/>
            <p:cNvPicPr>
              <a:picLocks noChangeAspect="1" noChangeArrowheads="1"/>
            </p:cNvPicPr>
            <p:nvPr/>
          </p:nvPicPr>
          <p:blipFill>
            <a:blip r:embed="rId2" cstate="print">
              <a:lum contrast="6000"/>
              <a:extLst>
                <a:ext uri="{28A0092B-C50C-407E-A947-70E740481C1C}">
                  <a14:useLocalDpi xmlns:a14="http://schemas.microsoft.com/office/drawing/2010/main" val="0"/>
                </a:ext>
              </a:extLst>
            </a:blip>
            <a:srcRect l="3929" t="3217" r="52393" b="4547"/>
            <a:stretch>
              <a:fillRect/>
            </a:stretch>
          </p:blipFill>
          <p:spPr bwMode="auto">
            <a:xfrm>
              <a:off x="1102" y="1997"/>
              <a:ext cx="1719" cy="1933"/>
            </a:xfrm>
            <a:prstGeom prst="rect">
              <a:avLst/>
            </a:prstGeom>
            <a:gradFill rotWithShape="0">
              <a:gsLst>
                <a:gs pos="0">
                  <a:srgbClr val="66FFFF"/>
                </a:gs>
                <a:gs pos="50000">
                  <a:srgbClr val="FFFFFF"/>
                </a:gs>
                <a:gs pos="100000">
                  <a:srgbClr val="66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63626" name="Text Box 42"/>
            <p:cNvSpPr txBox="1">
              <a:spLocks noChangeArrowheads="1"/>
            </p:cNvSpPr>
            <p:nvPr/>
          </p:nvSpPr>
          <p:spPr bwMode="auto">
            <a:xfrm>
              <a:off x="1036" y="3997"/>
              <a:ext cx="2336" cy="252"/>
            </a:xfrm>
            <a:prstGeom prst="rect">
              <a:avLst/>
            </a:prstGeom>
            <a:noFill/>
            <a:ln w="9525">
              <a:noFill/>
              <a:miter lim="800000"/>
              <a:headEnd/>
              <a:tailEnd/>
            </a:ln>
            <a:effectLst/>
          </p:spPr>
          <p:txBody>
            <a:bodyPr wrap="none">
              <a:spAutoFit/>
            </a:bodyPr>
            <a:lstStyle/>
            <a:p>
              <a:pPr>
                <a:defRPr/>
              </a:pPr>
              <a:r>
                <a:rPr kumimoji="0" lang="en-US" altLang="zh-CN" sz="2000"/>
                <a:t>N</a:t>
              </a:r>
              <a:r>
                <a:rPr kumimoji="0" lang="en-US" altLang="zh-CN" sz="2000" baseline="-25000"/>
                <a:t>2</a:t>
              </a:r>
              <a:r>
                <a:rPr kumimoji="0" lang="en-US" altLang="zh-CN" sz="2000"/>
                <a:t>O</a:t>
              </a:r>
              <a:r>
                <a:rPr kumimoji="0" lang="en-US" altLang="zh-CN" sz="2000" baseline="-25000"/>
                <a:t>5</a:t>
              </a:r>
              <a:r>
                <a:rPr kumimoji="0" lang="zh-CN" altLang="en-US" sz="2000"/>
                <a:t>分解反应的</a:t>
              </a:r>
              <a:r>
                <a:rPr kumimoji="0" lang="en-US" altLang="zh-CN" sz="2000"/>
                <a:t>lg(N</a:t>
              </a:r>
              <a:r>
                <a:rPr kumimoji="0" lang="en-US" altLang="zh-CN" sz="2000" baseline="-25000"/>
                <a:t>2</a:t>
              </a:r>
              <a:r>
                <a:rPr kumimoji="0" lang="en-US" altLang="zh-CN" sz="2000"/>
                <a:t>O</a:t>
              </a:r>
              <a:r>
                <a:rPr kumimoji="0" lang="en-US" altLang="zh-CN" sz="2000" baseline="-25000"/>
                <a:t>5</a:t>
              </a:r>
              <a:r>
                <a:rPr kumimoji="0" lang="en-US" altLang="zh-CN" sz="2000"/>
                <a:t>)</a:t>
              </a:r>
              <a:r>
                <a:rPr lang="en-US" altLang="zh-CN" sz="2000">
                  <a:sym typeface="Symbol" pitchFamily="18" charset="2"/>
                </a:rPr>
                <a:t></a:t>
              </a:r>
              <a:r>
                <a:rPr kumimoji="0" lang="en-US" altLang="zh-CN" sz="2000" i="1"/>
                <a:t>t</a:t>
              </a:r>
              <a:r>
                <a:rPr kumimoji="0" lang="zh-CN" altLang="en-US" sz="2000"/>
                <a:t>图</a:t>
              </a:r>
            </a:p>
          </p:txBody>
        </p:sp>
        <p:pic>
          <p:nvPicPr>
            <p:cNvPr id="38951" name="Picture 43"/>
            <p:cNvPicPr>
              <a:picLocks noChangeAspect="1" noChangeArrowheads="1"/>
            </p:cNvPicPr>
            <p:nvPr/>
          </p:nvPicPr>
          <p:blipFill>
            <a:blip r:embed="rId2" cstate="print">
              <a:extLst>
                <a:ext uri="{28A0092B-C50C-407E-A947-70E740481C1C}">
                  <a14:useLocalDpi xmlns:a14="http://schemas.microsoft.com/office/drawing/2010/main" val="0"/>
                </a:ext>
              </a:extLst>
            </a:blip>
            <a:srcRect l="50514" t="10754" r="5014" b="3706"/>
            <a:stretch>
              <a:fillRect/>
            </a:stretch>
          </p:blipFill>
          <p:spPr bwMode="auto">
            <a:xfrm>
              <a:off x="3312" y="1997"/>
              <a:ext cx="1872" cy="1916"/>
            </a:xfrm>
            <a:prstGeom prst="rect">
              <a:avLst/>
            </a:prstGeom>
            <a:gradFill rotWithShape="0">
              <a:gsLst>
                <a:gs pos="0">
                  <a:srgbClr val="66FFFF"/>
                </a:gs>
                <a:gs pos="50000">
                  <a:srgbClr val="FFFFFF"/>
                </a:gs>
                <a:gs pos="100000">
                  <a:srgbClr val="66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963628" name="Text Box 44"/>
            <p:cNvSpPr txBox="1">
              <a:spLocks noChangeArrowheads="1"/>
            </p:cNvSpPr>
            <p:nvPr/>
          </p:nvSpPr>
          <p:spPr bwMode="auto">
            <a:xfrm>
              <a:off x="3376" y="3974"/>
              <a:ext cx="2244" cy="252"/>
            </a:xfrm>
            <a:prstGeom prst="rect">
              <a:avLst/>
            </a:prstGeom>
            <a:noFill/>
            <a:ln w="9525">
              <a:noFill/>
              <a:miter lim="800000"/>
              <a:headEnd/>
              <a:tailEnd/>
            </a:ln>
            <a:effectLst/>
          </p:spPr>
          <p:txBody>
            <a:bodyPr wrap="none">
              <a:spAutoFit/>
            </a:bodyPr>
            <a:lstStyle/>
            <a:p>
              <a:pPr>
                <a:defRPr/>
              </a:pPr>
              <a:r>
                <a:rPr kumimoji="0" lang="en-US" altLang="zh-CN" sz="2000" dirty="0"/>
                <a:t>N</a:t>
              </a:r>
              <a:r>
                <a:rPr kumimoji="0" lang="en-US" altLang="zh-CN" sz="2000" baseline="-25000" dirty="0"/>
                <a:t>2</a:t>
              </a:r>
              <a:r>
                <a:rPr kumimoji="0" lang="en-US" altLang="zh-CN" sz="2000" dirty="0"/>
                <a:t>O</a:t>
              </a:r>
              <a:r>
                <a:rPr kumimoji="0" lang="en-US" altLang="zh-CN" sz="2000" baseline="-25000" dirty="0"/>
                <a:t>5</a:t>
              </a:r>
              <a:r>
                <a:rPr kumimoji="0" lang="zh-CN" altLang="en-US" sz="2000" dirty="0"/>
                <a:t>分解反应的 </a:t>
              </a:r>
              <a:r>
                <a:rPr kumimoji="0" lang="en-US" altLang="zh-CN" sz="2000" dirty="0"/>
                <a:t>(N</a:t>
              </a:r>
              <a:r>
                <a:rPr kumimoji="0" lang="en-US" altLang="zh-CN" sz="2000" baseline="-25000" dirty="0"/>
                <a:t>2</a:t>
              </a:r>
              <a:r>
                <a:rPr kumimoji="0" lang="en-US" altLang="zh-CN" sz="2000" dirty="0"/>
                <a:t>O</a:t>
              </a:r>
              <a:r>
                <a:rPr kumimoji="0" lang="en-US" altLang="zh-CN" sz="2000" baseline="-25000" dirty="0"/>
                <a:t>5</a:t>
              </a:r>
              <a:r>
                <a:rPr kumimoji="0" lang="en-US" altLang="zh-CN" sz="2000" dirty="0"/>
                <a:t>)</a:t>
              </a:r>
              <a:r>
                <a:rPr lang="en-US" altLang="zh-CN" sz="2000" dirty="0">
                  <a:sym typeface="Symbol" pitchFamily="18" charset="2"/>
                </a:rPr>
                <a:t></a:t>
              </a:r>
              <a:r>
                <a:rPr kumimoji="0" lang="en-US" altLang="zh-CN" sz="2000" i="1" dirty="0"/>
                <a:t>t</a:t>
              </a:r>
              <a:r>
                <a:rPr kumimoji="0" lang="zh-CN" altLang="en-US" sz="2000" dirty="0"/>
                <a:t>图</a:t>
              </a:r>
            </a:p>
          </p:txBody>
        </p:sp>
        <p:sp>
          <p:nvSpPr>
            <p:cNvPr id="963629" name="Text Box 45"/>
            <p:cNvSpPr txBox="1">
              <a:spLocks noChangeArrowheads="1"/>
            </p:cNvSpPr>
            <p:nvPr/>
          </p:nvSpPr>
          <p:spPr bwMode="auto">
            <a:xfrm>
              <a:off x="1372" y="1997"/>
              <a:ext cx="1488" cy="233"/>
            </a:xfrm>
            <a:prstGeom prst="rect">
              <a:avLst/>
            </a:prstGeom>
            <a:gradFill rotWithShape="0">
              <a:gsLst>
                <a:gs pos="0">
                  <a:srgbClr val="66FFFF"/>
                </a:gs>
                <a:gs pos="50000">
                  <a:srgbClr val="66FFFF">
                    <a:gamma/>
                    <a:tint val="0"/>
                    <a:invGamma/>
                  </a:srgbClr>
                </a:gs>
                <a:gs pos="100000">
                  <a:srgbClr val="66FFFF"/>
                </a:gs>
              </a:gsLst>
              <a:lin ang="5400000" scaled="1"/>
            </a:gradFill>
            <a:ln w="9525" algn="ctr">
              <a:noFill/>
              <a:miter lim="800000"/>
              <a:headEnd/>
              <a:tailEnd/>
            </a:ln>
            <a:effectLst/>
          </p:spPr>
          <p:txBody>
            <a:bodyPr wrap="square">
              <a:spAutoFit/>
            </a:bodyPr>
            <a:lstStyle/>
            <a:p>
              <a:pPr>
                <a:defRPr/>
              </a:pPr>
              <a:r>
                <a:rPr kumimoji="0" lang="en-US" altLang="zh-CN" sz="1800" i="1" dirty="0">
                  <a:solidFill>
                    <a:srgbClr val="FF0000"/>
                  </a:solidFill>
                </a:rPr>
                <a:t>k </a:t>
              </a:r>
              <a:r>
                <a:rPr kumimoji="0" lang="en-US" altLang="zh-CN" sz="1800" dirty="0">
                  <a:solidFill>
                    <a:srgbClr val="FF0000"/>
                  </a:solidFill>
                </a:rPr>
                <a:t>= 6.23 </a:t>
              </a:r>
              <a:r>
                <a:rPr kumimoji="0" lang="en-US" altLang="zh-CN" sz="1800" dirty="0">
                  <a:solidFill>
                    <a:srgbClr val="FF0000"/>
                  </a:solidFill>
                  <a:sym typeface="Symbol" pitchFamily="18" charset="2"/>
                </a:rPr>
                <a:t></a:t>
              </a:r>
              <a:r>
                <a:rPr kumimoji="0" lang="en-US" altLang="zh-CN" sz="1800" dirty="0">
                  <a:solidFill>
                    <a:srgbClr val="FF0000"/>
                  </a:solidFill>
                </a:rPr>
                <a:t> 10</a:t>
              </a:r>
              <a:r>
                <a:rPr lang="en-US" altLang="zh-CN" sz="1800" baseline="30000" dirty="0">
                  <a:solidFill>
                    <a:srgbClr val="FF0000"/>
                  </a:solidFill>
                  <a:sym typeface="Symbol" pitchFamily="18" charset="2"/>
                </a:rPr>
                <a:t></a:t>
              </a:r>
              <a:r>
                <a:rPr kumimoji="0" lang="en-US" altLang="zh-CN" sz="1800" baseline="30000" dirty="0">
                  <a:solidFill>
                    <a:srgbClr val="FF0000"/>
                  </a:solidFill>
                </a:rPr>
                <a:t>4 </a:t>
              </a:r>
              <a:r>
                <a:rPr kumimoji="0" lang="en-US" altLang="zh-CN" sz="1800" dirty="0">
                  <a:solidFill>
                    <a:srgbClr val="FF0000"/>
                  </a:solidFill>
                </a:rPr>
                <a:t>s </a:t>
              </a:r>
              <a:r>
                <a:rPr lang="en-US" altLang="zh-CN" sz="1800" baseline="30000" dirty="0">
                  <a:solidFill>
                    <a:srgbClr val="FF0000"/>
                  </a:solidFill>
                  <a:sym typeface="Symbol" pitchFamily="18" charset="2"/>
                </a:rPr>
                <a:t></a:t>
              </a:r>
              <a:r>
                <a:rPr kumimoji="0" lang="en-US" altLang="zh-CN" sz="1800" baseline="30000" dirty="0">
                  <a:solidFill>
                    <a:srgbClr val="FF0000"/>
                  </a:solidFill>
                </a:rPr>
                <a:t>1</a:t>
              </a:r>
            </a:p>
          </p:txBody>
        </p:sp>
      </p:gr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一级反应的特征</a:t>
            </a: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28</a:t>
            </a:fld>
            <a:endParaRPr lang="en-US" altLang="zh-CN" dirty="0">
              <a:solidFill>
                <a:srgbClr val="000000"/>
              </a:solidFill>
            </a:endParaRPr>
          </a:p>
        </p:txBody>
      </p:sp>
      <p:grpSp>
        <p:nvGrpSpPr>
          <p:cNvPr id="14" name="组合 13">
            <a:extLst>
              <a:ext uri="{FF2B5EF4-FFF2-40B4-BE49-F238E27FC236}">
                <a16:creationId xmlns:a16="http://schemas.microsoft.com/office/drawing/2014/main" id="{253615F6-2A06-1745-8B87-A53D75CE534D}"/>
              </a:ext>
            </a:extLst>
          </p:cNvPr>
          <p:cNvGrpSpPr/>
          <p:nvPr/>
        </p:nvGrpSpPr>
        <p:grpSpPr>
          <a:xfrm>
            <a:off x="2590824" y="3075037"/>
            <a:ext cx="3959225" cy="461963"/>
            <a:chOff x="261257" y="3383080"/>
            <a:chExt cx="3959225" cy="461963"/>
          </a:xfrm>
        </p:grpSpPr>
        <p:sp>
          <p:nvSpPr>
            <p:cNvPr id="15" name="Text Box 7">
              <a:extLst>
                <a:ext uri="{FF2B5EF4-FFF2-40B4-BE49-F238E27FC236}">
                  <a16:creationId xmlns:a16="http://schemas.microsoft.com/office/drawing/2014/main" id="{7A4207D1-67B9-9748-9BCC-E56B35E5EFC3}"/>
                </a:ext>
              </a:extLst>
            </p:cNvPr>
            <p:cNvSpPr txBox="1">
              <a:spLocks noChangeArrowheads="1"/>
            </p:cNvSpPr>
            <p:nvPr/>
          </p:nvSpPr>
          <p:spPr bwMode="auto">
            <a:xfrm>
              <a:off x="261257" y="3383080"/>
              <a:ext cx="1680757" cy="457200"/>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chemeClr val="accent2">
                      <a:lumMod val="50000"/>
                    </a:schemeClr>
                  </a:solidFill>
                </a:rPr>
                <a:t>2N</a:t>
              </a:r>
              <a:r>
                <a:rPr kumimoji="0" lang="en-US" altLang="zh-CN" baseline="-25000" dirty="0">
                  <a:solidFill>
                    <a:schemeClr val="accent2">
                      <a:lumMod val="50000"/>
                    </a:schemeClr>
                  </a:solidFill>
                </a:rPr>
                <a:t>2</a:t>
              </a:r>
              <a:r>
                <a:rPr kumimoji="0" lang="en-US" altLang="zh-CN" dirty="0">
                  <a:solidFill>
                    <a:schemeClr val="accent2">
                      <a:lumMod val="50000"/>
                    </a:schemeClr>
                  </a:solidFill>
                </a:rPr>
                <a:t>O</a:t>
              </a:r>
              <a:r>
                <a:rPr kumimoji="0" lang="en-US" altLang="zh-CN" baseline="-25000" dirty="0">
                  <a:solidFill>
                    <a:schemeClr val="accent2">
                      <a:lumMod val="50000"/>
                    </a:schemeClr>
                  </a:solidFill>
                </a:rPr>
                <a:t>5</a:t>
              </a:r>
              <a:r>
                <a:rPr kumimoji="0" lang="en-US" altLang="zh-CN" dirty="0">
                  <a:solidFill>
                    <a:schemeClr val="accent2">
                      <a:lumMod val="50000"/>
                    </a:schemeClr>
                  </a:solidFill>
                </a:rPr>
                <a:t> </a:t>
              </a:r>
            </a:p>
          </p:txBody>
        </p:sp>
        <p:sp>
          <p:nvSpPr>
            <p:cNvPr id="16" name="Text Box 8">
              <a:extLst>
                <a:ext uri="{FF2B5EF4-FFF2-40B4-BE49-F238E27FC236}">
                  <a16:creationId xmlns:a16="http://schemas.microsoft.com/office/drawing/2014/main" id="{3A5B34C4-5417-FF4F-A428-732B0206F310}"/>
                </a:ext>
              </a:extLst>
            </p:cNvPr>
            <p:cNvSpPr txBox="1">
              <a:spLocks noChangeArrowheads="1"/>
            </p:cNvSpPr>
            <p:nvPr/>
          </p:nvSpPr>
          <p:spPr bwMode="auto">
            <a:xfrm>
              <a:off x="1943643" y="3383080"/>
              <a:ext cx="2276839" cy="461963"/>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chemeClr val="accent2">
                      <a:lumMod val="50000"/>
                    </a:schemeClr>
                  </a:solidFill>
                </a:rPr>
                <a:t>4NO</a:t>
              </a:r>
              <a:r>
                <a:rPr kumimoji="0" lang="en-US" altLang="zh-CN" baseline="-25000" dirty="0">
                  <a:solidFill>
                    <a:schemeClr val="accent2">
                      <a:lumMod val="50000"/>
                    </a:schemeClr>
                  </a:solidFill>
                </a:rPr>
                <a:t>2</a:t>
              </a:r>
              <a:r>
                <a:rPr kumimoji="0" lang="en-US" altLang="zh-CN" dirty="0">
                  <a:solidFill>
                    <a:schemeClr val="accent2">
                      <a:lumMod val="50000"/>
                    </a:schemeClr>
                  </a:solidFill>
                </a:rPr>
                <a:t>  +  O</a:t>
              </a:r>
              <a:r>
                <a:rPr kumimoji="0" lang="en-US" altLang="zh-CN" baseline="-25000" dirty="0">
                  <a:solidFill>
                    <a:schemeClr val="accent2">
                      <a:lumMod val="50000"/>
                    </a:schemeClr>
                  </a:solidFill>
                </a:rPr>
                <a:t>2</a:t>
              </a:r>
            </a:p>
          </p:txBody>
        </p:sp>
        <p:sp>
          <p:nvSpPr>
            <p:cNvPr id="17" name="Line 9">
              <a:extLst>
                <a:ext uri="{FF2B5EF4-FFF2-40B4-BE49-F238E27FC236}">
                  <a16:creationId xmlns:a16="http://schemas.microsoft.com/office/drawing/2014/main" id="{952DBF80-7871-A94B-AEC8-646047832054}"/>
                </a:ext>
              </a:extLst>
            </p:cNvPr>
            <p:cNvSpPr>
              <a:spLocks noChangeShapeType="1"/>
            </p:cNvSpPr>
            <p:nvPr/>
          </p:nvSpPr>
          <p:spPr bwMode="auto">
            <a:xfrm>
              <a:off x="1301958" y="3632318"/>
              <a:ext cx="561881" cy="0"/>
            </a:xfrm>
            <a:prstGeom prst="line">
              <a:avLst/>
            </a:prstGeom>
            <a:noFill/>
            <a:ln w="19050">
              <a:solidFill>
                <a:schemeClr val="accent2">
                  <a:lumMod val="50000"/>
                </a:schemeClr>
              </a:solidFill>
              <a:round/>
              <a:headEnd/>
              <a:tailEnd type="triangle" w="med" len="med"/>
            </a:ln>
          </p:spPr>
          <p:txBody>
            <a:bodyPr/>
            <a:lstStyle/>
            <a:p>
              <a:pPr>
                <a:defRPr/>
              </a:pPr>
              <a:endParaRPr lang="zh-CN" altLang="en-US">
                <a:solidFill>
                  <a:schemeClr val="accent2">
                    <a:lumMod val="50000"/>
                  </a:schemeClr>
                </a:solidFil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4610" name="Text Box 2"/>
          <p:cNvSpPr txBox="1">
            <a:spLocks noChangeArrowheads="1"/>
          </p:cNvSpPr>
          <p:nvPr/>
        </p:nvSpPr>
        <p:spPr bwMode="auto">
          <a:xfrm>
            <a:off x="259184" y="1052736"/>
            <a:ext cx="2514524" cy="461665"/>
          </a:xfrm>
          <a:prstGeom prst="rect">
            <a:avLst/>
          </a:prstGeom>
          <a:noFill/>
          <a:ln w="9525">
            <a:noFill/>
            <a:miter lim="800000"/>
            <a:headEnd/>
            <a:tailEnd/>
          </a:ln>
          <a:effectLst/>
        </p:spPr>
        <p:txBody>
          <a:bodyPr wrap="square">
            <a:spAutoFit/>
          </a:bodyPr>
          <a:lstStyle/>
          <a:p>
            <a:pPr>
              <a:defRPr/>
            </a:pPr>
            <a:r>
              <a:rPr kumimoji="0" lang="zh-CN" altLang="en-US" dirty="0">
                <a:solidFill>
                  <a:schemeClr val="accent2">
                    <a:lumMod val="50000"/>
                  </a:schemeClr>
                </a:solidFill>
                <a:latin typeface="+mj-ea"/>
                <a:ea typeface="+mj-ea"/>
              </a:rPr>
              <a:t>半衰期 </a:t>
            </a:r>
            <a:r>
              <a:rPr kumimoji="0" lang="en-US" altLang="zh-CN" dirty="0">
                <a:solidFill>
                  <a:schemeClr val="accent2">
                    <a:lumMod val="50000"/>
                  </a:schemeClr>
                </a:solidFill>
                <a:latin typeface="+mj-ea"/>
                <a:ea typeface="+mj-ea"/>
              </a:rPr>
              <a:t>(</a:t>
            </a:r>
            <a:r>
              <a:rPr kumimoji="0" lang="en-US" altLang="zh-CN" i="1" dirty="0" err="1">
                <a:solidFill>
                  <a:schemeClr val="accent2">
                    <a:lumMod val="50000"/>
                  </a:schemeClr>
                </a:solidFill>
                <a:latin typeface="+mj-ea"/>
                <a:ea typeface="+mj-ea"/>
              </a:rPr>
              <a:t>t</a:t>
            </a:r>
            <a:r>
              <a:rPr kumimoji="0" lang="en-US" altLang="zh-CN" baseline="-25000" dirty="0" err="1">
                <a:solidFill>
                  <a:schemeClr val="accent2">
                    <a:lumMod val="50000"/>
                  </a:schemeClr>
                </a:solidFill>
                <a:latin typeface="+mj-ea"/>
                <a:ea typeface="+mj-ea"/>
              </a:rPr>
              <a:t>1</a:t>
            </a:r>
            <a:r>
              <a:rPr kumimoji="0" lang="en-US" altLang="zh-CN" baseline="-25000" dirty="0">
                <a:solidFill>
                  <a:schemeClr val="accent2">
                    <a:lumMod val="50000"/>
                  </a:schemeClr>
                </a:solidFill>
                <a:latin typeface="+mj-ea"/>
                <a:ea typeface="+mj-ea"/>
              </a:rPr>
              <a:t>/2</a:t>
            </a:r>
            <a:r>
              <a:rPr kumimoji="0" lang="en-US" altLang="zh-CN" dirty="0">
                <a:solidFill>
                  <a:schemeClr val="accent2">
                    <a:lumMod val="50000"/>
                  </a:schemeClr>
                </a:solidFill>
                <a:latin typeface="+mj-ea"/>
                <a:ea typeface="+mj-ea"/>
              </a:rPr>
              <a:t>)</a:t>
            </a:r>
          </a:p>
        </p:txBody>
      </p:sp>
      <p:sp>
        <p:nvSpPr>
          <p:cNvPr id="964611" name="Text Box 3"/>
          <p:cNvSpPr txBox="1">
            <a:spLocks noChangeArrowheads="1"/>
          </p:cNvSpPr>
          <p:nvPr/>
        </p:nvSpPr>
        <p:spPr bwMode="auto">
          <a:xfrm>
            <a:off x="251520" y="1628800"/>
            <a:ext cx="8424862" cy="4967514"/>
          </a:xfrm>
          <a:prstGeom prst="rect">
            <a:avLst/>
          </a:prstGeom>
          <a:noFill/>
          <a:ln w="9525" algn="ctr">
            <a:noFill/>
            <a:miter lim="800000"/>
            <a:headEnd/>
            <a:tailEnd/>
          </a:ln>
          <a:effectLst/>
        </p:spPr>
        <p:txBody>
          <a:bodyPr>
            <a:spAutoFit/>
          </a:bodyPr>
          <a:lstStyle/>
          <a:p>
            <a:pPr>
              <a:lnSpc>
                <a:spcPct val="120000"/>
              </a:lnSpc>
              <a:spcBef>
                <a:spcPts val="0"/>
              </a:spcBef>
              <a:defRPr/>
            </a:pPr>
            <a:r>
              <a:rPr kumimoji="0" lang="zh-CN" altLang="en-US" b="0" dirty="0">
                <a:latin typeface="+mn-lt"/>
                <a:ea typeface="+mj-ea"/>
                <a:cs typeface="Arial" panose="020B0604020202020204" pitchFamily="34" charset="0"/>
              </a:rPr>
              <a:t>将一级反应速率方程改写为：</a:t>
            </a:r>
          </a:p>
          <a:p>
            <a:pPr>
              <a:lnSpc>
                <a:spcPct val="120000"/>
              </a:lnSpc>
              <a:spcBef>
                <a:spcPts val="0"/>
              </a:spcBef>
              <a:defRPr/>
            </a:pPr>
            <a:r>
              <a:rPr kumimoji="0" lang="zh-CN" altLang="en-US" b="0" dirty="0">
                <a:latin typeface="+mn-lt"/>
                <a:ea typeface="+mj-ea"/>
                <a:cs typeface="Arial" panose="020B0604020202020204" pitchFamily="34" charset="0"/>
              </a:rPr>
              <a:t>     			</a:t>
            </a:r>
            <a:r>
              <a:rPr kumimoji="0" lang="en-US" altLang="zh-CN" b="0" dirty="0" err="1">
                <a:latin typeface="+mn-lt"/>
                <a:ea typeface="+mj-ea"/>
                <a:cs typeface="Arial" panose="020B0604020202020204" pitchFamily="34" charset="0"/>
              </a:rPr>
              <a:t>lg</a:t>
            </a:r>
            <a:r>
              <a:rPr kumimoji="0" lang="en-US" altLang="zh-CN" b="0" dirty="0">
                <a:latin typeface="+mn-lt"/>
                <a:ea typeface="+mj-ea"/>
                <a:cs typeface="Arial" panose="020B0604020202020204" pitchFamily="34" charset="0"/>
              </a:rPr>
              <a:t>[(A)/(A)</a:t>
            </a:r>
            <a:r>
              <a:rPr kumimoji="0" lang="en-US" altLang="zh-CN" b="0" baseline="-25000" dirty="0">
                <a:latin typeface="+mn-lt"/>
                <a:ea typeface="+mj-ea"/>
                <a:cs typeface="Arial" panose="020B0604020202020204" pitchFamily="34" charset="0"/>
              </a:rPr>
              <a:t>0</a:t>
            </a:r>
            <a:r>
              <a:rPr kumimoji="0" lang="en-US" altLang="zh-CN" b="0" dirty="0">
                <a:latin typeface="+mn-lt"/>
                <a:ea typeface="+mj-ea"/>
                <a:cs typeface="Arial" panose="020B0604020202020204" pitchFamily="34" charset="0"/>
              </a:rPr>
              <a:t>] = </a:t>
            </a:r>
            <a:r>
              <a:rPr kumimoji="0" lang="en-US" altLang="zh-CN" b="0" dirty="0">
                <a:latin typeface="+mn-lt"/>
                <a:ea typeface="+mj-ea"/>
                <a:cs typeface="Arial" panose="020B0604020202020204" pitchFamily="34" charset="0"/>
                <a:sym typeface="Symbol" pitchFamily="18" charset="2"/>
              </a:rPr>
              <a:t></a:t>
            </a:r>
            <a:r>
              <a:rPr kumimoji="0" lang="en-US" altLang="zh-CN" b="0" dirty="0" err="1">
                <a:latin typeface="+mn-lt"/>
                <a:ea typeface="+mj-ea"/>
                <a:cs typeface="Arial" panose="020B0604020202020204" pitchFamily="34" charset="0"/>
              </a:rPr>
              <a:t>k</a:t>
            </a:r>
            <a:r>
              <a:rPr kumimoji="0" lang="en-US" altLang="zh-CN" b="0" i="1" dirty="0" err="1">
                <a:latin typeface="+mn-lt"/>
                <a:ea typeface="+mj-ea"/>
                <a:cs typeface="Arial" panose="020B0604020202020204" pitchFamily="34" charset="0"/>
              </a:rPr>
              <a:t>t</a:t>
            </a:r>
            <a:r>
              <a:rPr kumimoji="0" lang="en-US" altLang="zh-CN" b="0" i="1" dirty="0">
                <a:latin typeface="+mn-lt"/>
                <a:ea typeface="+mj-ea"/>
                <a:cs typeface="Arial" panose="020B0604020202020204" pitchFamily="34" charset="0"/>
              </a:rPr>
              <a:t> </a:t>
            </a:r>
            <a:r>
              <a:rPr kumimoji="0" lang="en-US" altLang="zh-CN" b="0" dirty="0">
                <a:latin typeface="+mn-lt"/>
                <a:ea typeface="+mj-ea"/>
                <a:cs typeface="Arial" panose="020B0604020202020204" pitchFamily="34" charset="0"/>
              </a:rPr>
              <a:t>/ 2.303</a:t>
            </a:r>
          </a:p>
          <a:p>
            <a:pPr>
              <a:lnSpc>
                <a:spcPct val="120000"/>
              </a:lnSpc>
              <a:spcBef>
                <a:spcPts val="0"/>
              </a:spcBef>
              <a:defRPr/>
            </a:pPr>
            <a:r>
              <a:rPr kumimoji="0" lang="zh-CN" altLang="en-US" b="0" dirty="0">
                <a:latin typeface="+mn-lt"/>
                <a:ea typeface="+mj-ea"/>
                <a:cs typeface="Arial" panose="020B0604020202020204" pitchFamily="34" charset="0"/>
              </a:rPr>
              <a:t>当 </a:t>
            </a:r>
            <a:r>
              <a:rPr kumimoji="0" lang="en-US" altLang="zh-CN" b="0" dirty="0">
                <a:latin typeface="+mn-lt"/>
                <a:ea typeface="+mj-ea"/>
                <a:cs typeface="Arial" panose="020B0604020202020204" pitchFamily="34" charset="0"/>
              </a:rPr>
              <a:t>(A) = (A)</a:t>
            </a:r>
            <a:r>
              <a:rPr kumimoji="0" lang="en-US" altLang="zh-CN" b="0" baseline="-25000" dirty="0">
                <a:latin typeface="+mn-lt"/>
                <a:ea typeface="+mj-ea"/>
                <a:cs typeface="Arial" panose="020B0604020202020204" pitchFamily="34" charset="0"/>
              </a:rPr>
              <a:t>0</a:t>
            </a:r>
            <a:r>
              <a:rPr kumimoji="0" lang="en-US" altLang="zh-CN" b="0" dirty="0">
                <a:latin typeface="+mn-lt"/>
                <a:ea typeface="+mj-ea"/>
                <a:cs typeface="Arial" panose="020B0604020202020204" pitchFamily="34" charset="0"/>
              </a:rPr>
              <a:t>/2</a:t>
            </a:r>
            <a:r>
              <a:rPr kumimoji="0" lang="zh-CN" altLang="en-US" b="0" dirty="0">
                <a:latin typeface="+mn-lt"/>
                <a:ea typeface="+mj-ea"/>
                <a:cs typeface="Arial" panose="020B0604020202020204" pitchFamily="34" charset="0"/>
              </a:rPr>
              <a:t>时，此刻的反应时间</a:t>
            </a:r>
            <a:r>
              <a:rPr kumimoji="0" lang="en-US" altLang="zh-CN" b="0" i="1" dirty="0">
                <a:latin typeface="+mn-lt"/>
                <a:ea typeface="+mj-ea"/>
                <a:cs typeface="Arial" panose="020B0604020202020204" pitchFamily="34" charset="0"/>
              </a:rPr>
              <a:t>t</a:t>
            </a:r>
            <a:r>
              <a:rPr kumimoji="0" lang="en-US" altLang="zh-CN" b="0" dirty="0">
                <a:latin typeface="+mn-lt"/>
                <a:ea typeface="+mj-ea"/>
                <a:cs typeface="Arial" panose="020B0604020202020204" pitchFamily="34" charset="0"/>
              </a:rPr>
              <a:t> = </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1/2</a:t>
            </a:r>
            <a:r>
              <a:rPr kumimoji="0" lang="zh-CN" altLang="en-US" b="0" dirty="0">
                <a:latin typeface="+mn-lt"/>
                <a:ea typeface="+mj-ea"/>
                <a:cs typeface="Arial" panose="020B0604020202020204" pitchFamily="34" charset="0"/>
              </a:rPr>
              <a:t>，也就是反应进行一半所需的时间，称为半衰期</a:t>
            </a:r>
            <a:r>
              <a:rPr kumimoji="0" lang="en-US" altLang="zh-CN" b="0" dirty="0">
                <a:latin typeface="+mn-lt"/>
                <a:ea typeface="+mj-ea"/>
                <a:cs typeface="Arial" panose="020B0604020202020204" pitchFamily="34" charset="0"/>
              </a:rPr>
              <a:t>(</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1/2</a:t>
            </a:r>
            <a:r>
              <a:rPr kumimoji="0" lang="en-US" altLang="zh-CN" b="0" dirty="0">
                <a:latin typeface="+mn-lt"/>
                <a:ea typeface="+mj-ea"/>
                <a:cs typeface="Arial" panose="020B0604020202020204" pitchFamily="34" charset="0"/>
              </a:rPr>
              <a:t>)</a:t>
            </a:r>
            <a:r>
              <a:rPr kumimoji="0" lang="zh-CN" altLang="en-US" b="0" dirty="0">
                <a:latin typeface="+mn-lt"/>
                <a:ea typeface="+mj-ea"/>
                <a:cs typeface="Arial" panose="020B0604020202020204" pitchFamily="34" charset="0"/>
              </a:rPr>
              <a:t>。显然，</a:t>
            </a:r>
          </a:p>
          <a:p>
            <a:pPr>
              <a:lnSpc>
                <a:spcPct val="120000"/>
              </a:lnSpc>
              <a:spcBef>
                <a:spcPts val="0"/>
              </a:spcBef>
              <a:defRPr/>
            </a:pPr>
            <a:r>
              <a:rPr kumimoji="0" lang="zh-CN" altLang="en-US"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1/2</a:t>
            </a:r>
            <a:r>
              <a:rPr kumimoji="0" lang="en-US" altLang="zh-CN" b="0" dirty="0">
                <a:latin typeface="+mn-lt"/>
                <a:ea typeface="+mj-ea"/>
                <a:cs typeface="Arial" panose="020B0604020202020204" pitchFamily="34" charset="0"/>
              </a:rPr>
              <a:t>  = 0.693/k</a:t>
            </a:r>
          </a:p>
          <a:p>
            <a:pPr>
              <a:lnSpc>
                <a:spcPct val="120000"/>
              </a:lnSpc>
              <a:spcBef>
                <a:spcPts val="0"/>
              </a:spcBef>
              <a:defRPr/>
            </a:pPr>
            <a:r>
              <a:rPr kumimoji="0" lang="zh-CN" altLang="en-US" b="0" dirty="0">
                <a:latin typeface="+mn-lt"/>
                <a:ea typeface="+mj-ea"/>
                <a:cs typeface="Arial" panose="020B0604020202020204" pitchFamily="34" charset="0"/>
              </a:rPr>
              <a:t>即，一级反应的半衰期与反应物浓度无关，由速率常数决定。这也是一级反应的另一种表达式。</a:t>
            </a:r>
          </a:p>
          <a:p>
            <a:pPr>
              <a:lnSpc>
                <a:spcPct val="120000"/>
              </a:lnSpc>
              <a:spcBef>
                <a:spcPts val="0"/>
              </a:spcBef>
              <a:defRPr/>
            </a:pPr>
            <a:endParaRPr kumimoji="0" lang="en-US" altLang="zh-CN" b="0" dirty="0">
              <a:solidFill>
                <a:srgbClr val="002060"/>
              </a:solidFill>
              <a:latin typeface="+mn-lt"/>
              <a:ea typeface="+mj-ea"/>
              <a:cs typeface="Arial" panose="020B0604020202020204" pitchFamily="34" charset="0"/>
            </a:endParaRPr>
          </a:p>
          <a:p>
            <a:pPr>
              <a:lnSpc>
                <a:spcPct val="120000"/>
              </a:lnSpc>
              <a:spcBef>
                <a:spcPts val="0"/>
              </a:spcBef>
              <a:defRPr/>
            </a:pPr>
            <a:r>
              <a:rPr kumimoji="0" lang="zh-CN" altLang="en-US" b="0" dirty="0">
                <a:solidFill>
                  <a:srgbClr val="002060"/>
                </a:solidFill>
                <a:latin typeface="+mn-lt"/>
                <a:ea typeface="+mj-ea"/>
                <a:cs typeface="Arial" panose="020B0604020202020204" pitchFamily="34" charset="0"/>
              </a:rPr>
              <a:t>将</a:t>
            </a:r>
            <a:r>
              <a:rPr kumimoji="0" lang="en-US" altLang="zh-CN" b="0" dirty="0">
                <a:solidFill>
                  <a:srgbClr val="002060"/>
                </a:solidFill>
                <a:latin typeface="+mn-lt"/>
                <a:ea typeface="+mj-ea"/>
                <a:cs typeface="Arial" panose="020B0604020202020204" pitchFamily="34" charset="0"/>
              </a:rPr>
              <a:t>N</a:t>
            </a:r>
            <a:r>
              <a:rPr kumimoji="0" lang="en-US" altLang="zh-CN" b="0" baseline="-25000" dirty="0">
                <a:solidFill>
                  <a:srgbClr val="002060"/>
                </a:solidFill>
                <a:latin typeface="+mn-lt"/>
                <a:ea typeface="+mj-ea"/>
                <a:cs typeface="Arial" panose="020B0604020202020204" pitchFamily="34" charset="0"/>
              </a:rPr>
              <a:t>2</a:t>
            </a:r>
            <a:r>
              <a:rPr kumimoji="0" lang="en-US" altLang="zh-CN" b="0" dirty="0">
                <a:solidFill>
                  <a:srgbClr val="002060"/>
                </a:solidFill>
                <a:latin typeface="+mn-lt"/>
                <a:ea typeface="+mj-ea"/>
                <a:cs typeface="Arial" panose="020B0604020202020204" pitchFamily="34" charset="0"/>
              </a:rPr>
              <a:t>O</a:t>
            </a:r>
            <a:r>
              <a:rPr kumimoji="0" lang="en-US" altLang="zh-CN" b="0" baseline="-25000" dirty="0">
                <a:solidFill>
                  <a:srgbClr val="002060"/>
                </a:solidFill>
                <a:latin typeface="+mn-lt"/>
                <a:ea typeface="+mj-ea"/>
                <a:cs typeface="Arial" panose="020B0604020202020204" pitchFamily="34" charset="0"/>
              </a:rPr>
              <a:t>5</a:t>
            </a:r>
            <a:r>
              <a:rPr kumimoji="0" lang="zh-CN" altLang="en-US" b="0" dirty="0">
                <a:solidFill>
                  <a:srgbClr val="002060"/>
                </a:solidFill>
                <a:latin typeface="+mn-lt"/>
                <a:ea typeface="+mj-ea"/>
                <a:cs typeface="Arial" panose="020B0604020202020204" pitchFamily="34" charset="0"/>
              </a:rPr>
              <a:t>分解反应的</a:t>
            </a:r>
            <a:r>
              <a:rPr kumimoji="0" lang="en-US" altLang="zh-CN" b="0" i="1" dirty="0">
                <a:solidFill>
                  <a:srgbClr val="002060"/>
                </a:solidFill>
                <a:latin typeface="+mn-lt"/>
                <a:ea typeface="+mj-ea"/>
                <a:cs typeface="Arial" panose="020B0604020202020204" pitchFamily="34" charset="0"/>
              </a:rPr>
              <a:t>k</a:t>
            </a:r>
            <a:r>
              <a:rPr kumimoji="0" lang="zh-CN" altLang="en-US" b="0" dirty="0">
                <a:solidFill>
                  <a:srgbClr val="002060"/>
                </a:solidFill>
                <a:latin typeface="+mn-lt"/>
                <a:ea typeface="+mj-ea"/>
                <a:cs typeface="Arial" panose="020B0604020202020204" pitchFamily="34" charset="0"/>
              </a:rPr>
              <a:t>代入上式，则有：</a:t>
            </a:r>
          </a:p>
          <a:p>
            <a:pPr>
              <a:lnSpc>
                <a:spcPct val="120000"/>
              </a:lnSpc>
              <a:spcBef>
                <a:spcPts val="0"/>
              </a:spcBef>
              <a:defRPr/>
            </a:pPr>
            <a:r>
              <a:rPr kumimoji="0" lang="zh-CN" altLang="en-US" b="0" dirty="0">
                <a:solidFill>
                  <a:srgbClr val="00FFFF"/>
                </a:solidFill>
                <a:latin typeface="+mn-lt"/>
                <a:ea typeface="+mj-ea"/>
                <a:cs typeface="Arial" panose="020B0604020202020204" pitchFamily="34" charset="0"/>
              </a:rPr>
              <a:t>			</a:t>
            </a:r>
            <a:r>
              <a:rPr kumimoji="0" lang="en-US" altLang="zh-CN" b="0" i="1" dirty="0">
                <a:solidFill>
                  <a:srgbClr val="002060"/>
                </a:solidFill>
                <a:latin typeface="+mn-lt"/>
                <a:ea typeface="+mj-ea"/>
                <a:cs typeface="Arial" panose="020B0604020202020204" pitchFamily="34" charset="0"/>
              </a:rPr>
              <a:t>t</a:t>
            </a:r>
            <a:r>
              <a:rPr kumimoji="0" lang="en-US" altLang="zh-CN" b="0" baseline="-25000" dirty="0">
                <a:solidFill>
                  <a:srgbClr val="002060"/>
                </a:solidFill>
                <a:latin typeface="+mn-lt"/>
                <a:ea typeface="+mj-ea"/>
                <a:cs typeface="Arial" panose="020B0604020202020204" pitchFamily="34" charset="0"/>
              </a:rPr>
              <a:t>1/2</a:t>
            </a:r>
            <a:r>
              <a:rPr kumimoji="0" lang="en-US" altLang="zh-CN" b="0" dirty="0">
                <a:solidFill>
                  <a:srgbClr val="002060"/>
                </a:solidFill>
                <a:latin typeface="+mn-lt"/>
                <a:ea typeface="+mj-ea"/>
                <a:cs typeface="Arial" panose="020B0604020202020204" pitchFamily="34" charset="0"/>
              </a:rPr>
              <a:t>  = 1.11 </a:t>
            </a:r>
            <a:r>
              <a:rPr kumimoji="0" lang="en-US" altLang="zh-CN" b="0" dirty="0">
                <a:solidFill>
                  <a:srgbClr val="002060"/>
                </a:solidFill>
                <a:latin typeface="+mn-lt"/>
                <a:ea typeface="+mj-ea"/>
                <a:cs typeface="Arial" panose="020B0604020202020204" pitchFamily="34" charset="0"/>
                <a:sym typeface="Symbol" pitchFamily="18" charset="2"/>
              </a:rPr>
              <a:t></a:t>
            </a:r>
            <a:r>
              <a:rPr kumimoji="0" lang="en-US" altLang="zh-CN" b="0" dirty="0">
                <a:solidFill>
                  <a:srgbClr val="002060"/>
                </a:solidFill>
                <a:latin typeface="+mn-lt"/>
                <a:ea typeface="+mj-ea"/>
                <a:cs typeface="Arial" panose="020B0604020202020204" pitchFamily="34" charset="0"/>
              </a:rPr>
              <a:t> 10</a:t>
            </a:r>
            <a:r>
              <a:rPr kumimoji="0" lang="en-US" altLang="zh-CN" b="0" baseline="30000" dirty="0">
                <a:solidFill>
                  <a:srgbClr val="002060"/>
                </a:solidFill>
                <a:latin typeface="+mn-lt"/>
                <a:ea typeface="+mj-ea"/>
                <a:cs typeface="Arial" panose="020B0604020202020204" pitchFamily="34" charset="0"/>
              </a:rPr>
              <a:t>3 </a:t>
            </a:r>
            <a:r>
              <a:rPr kumimoji="0" lang="en-US" altLang="zh-CN" b="0" dirty="0">
                <a:solidFill>
                  <a:srgbClr val="002060"/>
                </a:solidFill>
                <a:latin typeface="+mn-lt"/>
                <a:ea typeface="+mj-ea"/>
                <a:cs typeface="Arial" panose="020B0604020202020204" pitchFamily="34" charset="0"/>
              </a:rPr>
              <a:t>s</a:t>
            </a:r>
          </a:p>
          <a:p>
            <a:pPr>
              <a:lnSpc>
                <a:spcPct val="120000"/>
              </a:lnSpc>
              <a:spcBef>
                <a:spcPts val="0"/>
              </a:spcBef>
              <a:defRPr/>
            </a:pPr>
            <a:r>
              <a:rPr kumimoji="0" lang="zh-CN" altLang="en-US" b="0" dirty="0">
                <a:solidFill>
                  <a:srgbClr val="002060"/>
                </a:solidFill>
                <a:latin typeface="+mn-lt"/>
                <a:ea typeface="+mj-ea"/>
                <a:cs typeface="Arial" panose="020B0604020202020204" pitchFamily="34" charset="0"/>
              </a:rPr>
              <a:t>即每隔</a:t>
            </a:r>
            <a:r>
              <a:rPr kumimoji="0" lang="en-US" altLang="zh-CN" b="0" dirty="0">
                <a:solidFill>
                  <a:srgbClr val="002060"/>
                </a:solidFill>
                <a:latin typeface="+mn-lt"/>
                <a:ea typeface="+mj-ea"/>
                <a:cs typeface="Arial" panose="020B0604020202020204" pitchFamily="34" charset="0"/>
              </a:rPr>
              <a:t>1110</a:t>
            </a:r>
            <a:r>
              <a:rPr kumimoji="0" lang="zh-CN" altLang="en-US" b="0" dirty="0">
                <a:solidFill>
                  <a:srgbClr val="002060"/>
                </a:solidFill>
                <a:latin typeface="+mn-lt"/>
                <a:ea typeface="+mj-ea"/>
                <a:cs typeface="Arial" panose="020B0604020202020204" pitchFamily="34" charset="0"/>
              </a:rPr>
              <a:t>秒反应物</a:t>
            </a:r>
            <a:r>
              <a:rPr kumimoji="0" lang="en-US" altLang="zh-CN" b="0" dirty="0">
                <a:solidFill>
                  <a:srgbClr val="002060"/>
                </a:solidFill>
                <a:latin typeface="+mn-lt"/>
                <a:ea typeface="+mj-ea"/>
                <a:cs typeface="Arial" panose="020B0604020202020204" pitchFamily="34" charset="0"/>
              </a:rPr>
              <a:t>N</a:t>
            </a:r>
            <a:r>
              <a:rPr kumimoji="0" lang="en-US" altLang="zh-CN" b="0" baseline="-25000" dirty="0">
                <a:solidFill>
                  <a:srgbClr val="002060"/>
                </a:solidFill>
                <a:latin typeface="+mn-lt"/>
                <a:ea typeface="+mj-ea"/>
                <a:cs typeface="Arial" panose="020B0604020202020204" pitchFamily="34" charset="0"/>
              </a:rPr>
              <a:t>2</a:t>
            </a:r>
            <a:r>
              <a:rPr kumimoji="0" lang="en-US" altLang="zh-CN" b="0" dirty="0">
                <a:solidFill>
                  <a:srgbClr val="002060"/>
                </a:solidFill>
                <a:latin typeface="+mn-lt"/>
                <a:ea typeface="+mj-ea"/>
                <a:cs typeface="Arial" panose="020B0604020202020204" pitchFamily="34" charset="0"/>
              </a:rPr>
              <a:t>O</a:t>
            </a:r>
            <a:r>
              <a:rPr kumimoji="0" lang="en-US" altLang="zh-CN" b="0" baseline="-25000" dirty="0">
                <a:solidFill>
                  <a:srgbClr val="002060"/>
                </a:solidFill>
                <a:latin typeface="+mn-lt"/>
                <a:ea typeface="+mj-ea"/>
                <a:cs typeface="Arial" panose="020B0604020202020204" pitchFamily="34" charset="0"/>
              </a:rPr>
              <a:t>5</a:t>
            </a:r>
            <a:r>
              <a:rPr kumimoji="0" lang="zh-CN" altLang="en-US" b="0" dirty="0">
                <a:solidFill>
                  <a:srgbClr val="002060"/>
                </a:solidFill>
                <a:latin typeface="+mn-lt"/>
                <a:ea typeface="+mj-ea"/>
                <a:cs typeface="Arial" panose="020B0604020202020204" pitchFamily="34" charset="0"/>
              </a:rPr>
              <a:t>就分解一半。</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一级反应的特征</a:t>
            </a: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29</a:t>
            </a:fld>
            <a:endParaRPr lang="en-US" altLang="zh-CN" dirty="0">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082" name="Text Box 2"/>
          <p:cNvSpPr txBox="1">
            <a:spLocks noChangeArrowheads="1"/>
          </p:cNvSpPr>
          <p:nvPr/>
        </p:nvSpPr>
        <p:spPr bwMode="auto">
          <a:xfrm>
            <a:off x="1259632" y="436198"/>
            <a:ext cx="6624736" cy="1281889"/>
          </a:xfrm>
          <a:prstGeom prst="rect">
            <a:avLst/>
          </a:prstGeom>
          <a:noFill/>
          <a:ln w="9525">
            <a:noFill/>
            <a:miter lim="800000"/>
            <a:headEnd/>
            <a:tailEnd/>
          </a:ln>
          <a:effectLst/>
        </p:spPr>
        <p:txBody>
          <a:bodyPr wrap="square">
            <a:spAutoFit/>
          </a:bodyPr>
          <a:lstStyle/>
          <a:p>
            <a:pPr>
              <a:lnSpc>
                <a:spcPct val="130000"/>
              </a:lnSpc>
              <a:defRPr/>
            </a:pPr>
            <a:r>
              <a:rPr kumimoji="0" lang="zh-CN" altLang="en-US" sz="3200" dirty="0">
                <a:solidFill>
                  <a:srgbClr val="C00000"/>
                </a:solidFill>
                <a:latin typeface="+mj-ea"/>
                <a:ea typeface="+mj-ea"/>
              </a:rPr>
              <a:t>第九章  化学反应动力学基础</a:t>
            </a:r>
          </a:p>
          <a:p>
            <a:pPr>
              <a:lnSpc>
                <a:spcPct val="130000"/>
              </a:lnSpc>
              <a:defRPr/>
            </a:pPr>
            <a:r>
              <a:rPr kumimoji="0" lang="zh-CN" altLang="en-US" sz="3200" dirty="0">
                <a:solidFill>
                  <a:srgbClr val="C00000"/>
                </a:solidFill>
                <a:latin typeface="+mj-ea"/>
                <a:ea typeface="+mj-ea"/>
              </a:rPr>
              <a:t>        </a:t>
            </a:r>
            <a:r>
              <a:rPr kumimoji="0" lang="en-US" altLang="zh-CN" sz="3200" dirty="0">
                <a:solidFill>
                  <a:srgbClr val="C00000"/>
                </a:solidFill>
                <a:latin typeface="+mj-ea"/>
                <a:ea typeface="+mj-ea"/>
              </a:rPr>
              <a:t>—— </a:t>
            </a:r>
            <a:r>
              <a:rPr kumimoji="0" lang="zh-CN" altLang="en-US" sz="3200" dirty="0">
                <a:solidFill>
                  <a:srgbClr val="C00000"/>
                </a:solidFill>
                <a:latin typeface="+mj-ea"/>
                <a:ea typeface="+mj-ea"/>
              </a:rPr>
              <a:t>反应速率与反应机理</a:t>
            </a:r>
          </a:p>
        </p:txBody>
      </p:sp>
      <p:sp>
        <p:nvSpPr>
          <p:cNvPr id="942083" name="Text Box 3"/>
          <p:cNvSpPr txBox="1">
            <a:spLocks noChangeArrowheads="1"/>
          </p:cNvSpPr>
          <p:nvPr/>
        </p:nvSpPr>
        <p:spPr bwMode="auto">
          <a:xfrm>
            <a:off x="388317" y="1952354"/>
            <a:ext cx="6487939" cy="4243982"/>
          </a:xfrm>
          <a:prstGeom prst="rect">
            <a:avLst/>
          </a:prstGeom>
          <a:noFill/>
          <a:ln w="9525">
            <a:noFill/>
            <a:miter lim="800000"/>
            <a:headEnd/>
            <a:tailEnd/>
          </a:ln>
          <a:effectLst/>
        </p:spPr>
        <p:txBody>
          <a:bodyPr wrap="square" anchor="ctr">
            <a:spAutoFit/>
          </a:bodyPr>
          <a:lstStyle/>
          <a:p>
            <a:pPr marL="457200" indent="-457200" eaLnBrk="0" hangingPunct="0">
              <a:lnSpc>
                <a:spcPct val="140000"/>
              </a:lnSpc>
              <a:defRPr/>
            </a:pPr>
            <a:r>
              <a:rPr lang="en-US" altLang="zh-CN" sz="2800" dirty="0">
                <a:solidFill>
                  <a:srgbClr val="3333FF"/>
                </a:solidFill>
                <a:latin typeface="+mn-lt"/>
                <a:ea typeface="+mj-ea"/>
              </a:rPr>
              <a:t>9.1 </a:t>
            </a:r>
            <a:r>
              <a:rPr lang="zh-CN" altLang="en-US" sz="2800" dirty="0">
                <a:solidFill>
                  <a:srgbClr val="3333FF"/>
                </a:solidFill>
                <a:latin typeface="+mn-lt"/>
                <a:ea typeface="+mj-ea"/>
              </a:rPr>
              <a:t>什么是化学动力学？</a:t>
            </a:r>
          </a:p>
          <a:p>
            <a:pPr marL="457200" indent="-457200" eaLnBrk="0" hangingPunct="0">
              <a:lnSpc>
                <a:spcPct val="140000"/>
              </a:lnSpc>
              <a:defRPr/>
            </a:pPr>
            <a:r>
              <a:rPr lang="en-US" altLang="zh-CN" sz="2800" dirty="0">
                <a:solidFill>
                  <a:srgbClr val="3333FF"/>
                </a:solidFill>
                <a:latin typeface="+mn-lt"/>
                <a:ea typeface="+mj-ea"/>
              </a:rPr>
              <a:t>9.2 </a:t>
            </a:r>
            <a:r>
              <a:rPr lang="zh-CN" altLang="en-US" sz="2800" dirty="0">
                <a:solidFill>
                  <a:srgbClr val="3333FF"/>
                </a:solidFill>
                <a:latin typeface="+mn-lt"/>
                <a:ea typeface="+mj-ea"/>
              </a:rPr>
              <a:t>化学反应速率的含义及表示法</a:t>
            </a:r>
          </a:p>
          <a:p>
            <a:pPr marL="457200" indent="-457200" eaLnBrk="0" hangingPunct="0">
              <a:lnSpc>
                <a:spcPct val="140000"/>
              </a:lnSpc>
              <a:defRPr/>
            </a:pPr>
            <a:r>
              <a:rPr lang="en-US" altLang="zh-CN" sz="2800" dirty="0">
                <a:solidFill>
                  <a:srgbClr val="3333FF"/>
                </a:solidFill>
                <a:latin typeface="+mn-lt"/>
                <a:ea typeface="+mj-ea"/>
              </a:rPr>
              <a:t>9.3 </a:t>
            </a:r>
            <a:r>
              <a:rPr lang="zh-CN" altLang="en-US" sz="2800" dirty="0">
                <a:solidFill>
                  <a:srgbClr val="3333FF"/>
                </a:solidFill>
                <a:latin typeface="+mn-lt"/>
                <a:ea typeface="+mj-ea"/>
              </a:rPr>
              <a:t>反应速率方程</a:t>
            </a:r>
            <a:endParaRPr lang="en-US" altLang="zh-CN" sz="2800" dirty="0">
              <a:solidFill>
                <a:srgbClr val="3333FF"/>
              </a:solidFill>
              <a:latin typeface="+mn-lt"/>
              <a:ea typeface="+mj-ea"/>
            </a:endParaRPr>
          </a:p>
          <a:p>
            <a:pPr marL="457200" indent="-457200" eaLnBrk="0" hangingPunct="0">
              <a:lnSpc>
                <a:spcPct val="140000"/>
              </a:lnSpc>
              <a:defRPr/>
            </a:pPr>
            <a:r>
              <a:rPr lang="en-US" altLang="zh-CN" sz="2800" dirty="0">
                <a:solidFill>
                  <a:srgbClr val="3333FF"/>
                </a:solidFill>
                <a:latin typeface="+mn-lt"/>
                <a:ea typeface="+mj-ea"/>
              </a:rPr>
              <a:t>9.4</a:t>
            </a:r>
            <a:r>
              <a:rPr lang="zh-CN" altLang="en-US" sz="2800" dirty="0">
                <a:solidFill>
                  <a:srgbClr val="3333FF"/>
                </a:solidFill>
                <a:latin typeface="+mn-lt"/>
                <a:ea typeface="+mj-ea"/>
              </a:rPr>
              <a:t> 温度对反应速率的影响 </a:t>
            </a:r>
            <a:r>
              <a:rPr lang="en-US" altLang="zh-CN" sz="2800" dirty="0">
                <a:solidFill>
                  <a:srgbClr val="3333FF"/>
                </a:solidFill>
                <a:latin typeface="+mn-lt"/>
                <a:ea typeface="+mj-ea"/>
              </a:rPr>
              <a:t>-</a:t>
            </a:r>
            <a:r>
              <a:rPr lang="zh-CN" altLang="en-US" sz="2800" dirty="0">
                <a:solidFill>
                  <a:srgbClr val="3333FF"/>
                </a:solidFill>
                <a:latin typeface="+mn-lt"/>
                <a:ea typeface="+mj-ea"/>
              </a:rPr>
              <a:t> 活化能</a:t>
            </a:r>
          </a:p>
          <a:p>
            <a:pPr marL="457200" indent="-457200" eaLnBrk="0" hangingPunct="0">
              <a:lnSpc>
                <a:spcPct val="140000"/>
              </a:lnSpc>
              <a:defRPr/>
            </a:pPr>
            <a:r>
              <a:rPr lang="en-US" altLang="zh-CN" sz="2800" dirty="0">
                <a:solidFill>
                  <a:schemeClr val="bg1">
                    <a:lumMod val="65000"/>
                  </a:schemeClr>
                </a:solidFill>
                <a:latin typeface="+mn-lt"/>
                <a:ea typeface="+mj-ea"/>
              </a:rPr>
              <a:t>9.5 </a:t>
            </a:r>
            <a:r>
              <a:rPr lang="zh-CN" altLang="en-US" sz="2800" dirty="0">
                <a:solidFill>
                  <a:schemeClr val="bg1">
                    <a:lumMod val="65000"/>
                  </a:schemeClr>
                </a:solidFill>
                <a:latin typeface="+mn-lt"/>
                <a:ea typeface="+mj-ea"/>
              </a:rPr>
              <a:t>反应机理</a:t>
            </a:r>
          </a:p>
          <a:p>
            <a:pPr marL="457200" indent="-457200" eaLnBrk="0" hangingPunct="0">
              <a:lnSpc>
                <a:spcPct val="140000"/>
              </a:lnSpc>
              <a:defRPr/>
            </a:pPr>
            <a:r>
              <a:rPr lang="en-US" altLang="zh-CN" sz="2800" dirty="0">
                <a:solidFill>
                  <a:schemeClr val="bg1">
                    <a:lumMod val="65000"/>
                  </a:schemeClr>
                </a:solidFill>
                <a:latin typeface="+mn-lt"/>
                <a:ea typeface="+mj-ea"/>
              </a:rPr>
              <a:t>9.6 </a:t>
            </a:r>
            <a:r>
              <a:rPr lang="zh-CN" altLang="en-US" sz="2800" dirty="0">
                <a:solidFill>
                  <a:schemeClr val="bg1">
                    <a:lumMod val="65000"/>
                  </a:schemeClr>
                </a:solidFill>
                <a:latin typeface="+mn-lt"/>
                <a:ea typeface="+mj-ea"/>
              </a:rPr>
              <a:t>催化作用</a:t>
            </a:r>
          </a:p>
          <a:p>
            <a:pPr marL="457200" indent="-457200" eaLnBrk="0" hangingPunct="0">
              <a:lnSpc>
                <a:spcPct val="140000"/>
              </a:lnSpc>
              <a:defRPr/>
            </a:pPr>
            <a:r>
              <a:rPr lang="en-US" altLang="zh-CN" sz="2800" dirty="0">
                <a:solidFill>
                  <a:schemeClr val="bg1">
                    <a:lumMod val="65000"/>
                  </a:schemeClr>
                </a:solidFill>
                <a:latin typeface="+mn-lt"/>
                <a:ea typeface="+mj-ea"/>
              </a:rPr>
              <a:t>9.7 </a:t>
            </a:r>
            <a:r>
              <a:rPr lang="zh-CN" altLang="en-US" sz="2800" dirty="0">
                <a:solidFill>
                  <a:schemeClr val="bg1">
                    <a:lumMod val="65000"/>
                  </a:schemeClr>
                </a:solidFill>
                <a:latin typeface="+mn-lt"/>
                <a:ea typeface="+mj-ea"/>
              </a:rPr>
              <a:t>分子发光基本原理与光化学</a:t>
            </a:r>
          </a:p>
        </p:txBody>
      </p:sp>
      <p:pic>
        <p:nvPicPr>
          <p:cNvPr id="52226" name="Picture 2" descr="https://timgsa.baidu.com/timg?image&amp;quality=80&amp;size=b9999_10000&amp;sec=1512558237703&amp;di=359fb1d6bf1ca50011c7c46df15b7abe&amp;imgtype=0&amp;src=http%3A%2F%2Fimg7.ph.126.net%2FHHDmAQ_fFbKD8o-ww3uF0g%3D%3D%2F2518075141670605207.jpg">
            <a:extLst>
              <a:ext uri="{FF2B5EF4-FFF2-40B4-BE49-F238E27FC236}">
                <a16:creationId xmlns:a16="http://schemas.microsoft.com/office/drawing/2014/main" id="{5FCB204A-A025-7A42-BF2F-46AB7FDB4C5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1" t="7739" r="3538" b="10063"/>
          <a:stretch/>
        </p:blipFill>
        <p:spPr bwMode="auto">
          <a:xfrm>
            <a:off x="6156176" y="4509120"/>
            <a:ext cx="2664296" cy="1751096"/>
          </a:xfrm>
          <a:prstGeom prst="rect">
            <a:avLst/>
          </a:prstGeom>
          <a:noFill/>
          <a:extLst>
            <a:ext uri="{909E8E84-426E-40DD-AFC4-6F175D3DCCD1}">
              <a14:hiddenFill xmlns:a14="http://schemas.microsoft.com/office/drawing/2010/main">
                <a:solidFill>
                  <a:srgbClr val="FFFFFF"/>
                </a:solidFill>
              </a14:hiddenFill>
            </a:ext>
          </a:extLst>
        </p:spPr>
      </p:pic>
      <p:pic>
        <p:nvPicPr>
          <p:cNvPr id="52228" name="Picture 4" descr="https://ss0.bdstatic.com/70cFuHSh_Q1YnxGkpoWK1HF6hhy/it/u=3219700984,2458863400&amp;fm=27&amp;gp=0.jpg">
            <a:extLst>
              <a:ext uri="{FF2B5EF4-FFF2-40B4-BE49-F238E27FC236}">
                <a16:creationId xmlns:a16="http://schemas.microsoft.com/office/drawing/2014/main" id="{9A7DB787-1695-4C46-8F0A-F301678E98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538" t="11195" b="2571"/>
          <a:stretch/>
        </p:blipFill>
        <p:spPr bwMode="auto">
          <a:xfrm>
            <a:off x="6176943" y="2420888"/>
            <a:ext cx="2643529" cy="17264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13_12"/>
          <p:cNvPicPr>
            <a:picLocks noChangeAspect="1" noChangeArrowheads="1"/>
          </p:cNvPicPr>
          <p:nvPr/>
        </p:nvPicPr>
        <p:blipFill>
          <a:blip r:embed="rId2">
            <a:extLst>
              <a:ext uri="{28A0092B-C50C-407E-A947-70E740481C1C}">
                <a14:useLocalDpi xmlns:a14="http://schemas.microsoft.com/office/drawing/2010/main" val="0"/>
              </a:ext>
            </a:extLst>
          </a:blip>
          <a:srcRect t="2777"/>
          <a:stretch>
            <a:fillRect/>
          </a:stretch>
        </p:blipFill>
        <p:spPr bwMode="auto">
          <a:xfrm>
            <a:off x="4427984" y="2030629"/>
            <a:ext cx="4392488" cy="3203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一级反应的特征</a:t>
            </a: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30</a:t>
            </a:fld>
            <a:endParaRPr lang="en-US" altLang="zh-CN" dirty="0">
              <a:solidFill>
                <a:srgbClr val="000000"/>
              </a:solidFill>
            </a:endParaRPr>
          </a:p>
        </p:txBody>
      </p:sp>
      <p:sp>
        <p:nvSpPr>
          <p:cNvPr id="7" name="Text Box 4">
            <a:extLst>
              <a:ext uri="{FF2B5EF4-FFF2-40B4-BE49-F238E27FC236}">
                <a16:creationId xmlns:a16="http://schemas.microsoft.com/office/drawing/2014/main" id="{8FBEF211-226D-5E4C-90B3-D3D4237EF5C9}"/>
              </a:ext>
            </a:extLst>
          </p:cNvPr>
          <p:cNvSpPr txBox="1">
            <a:spLocks noChangeArrowheads="1"/>
          </p:cNvSpPr>
          <p:nvPr/>
        </p:nvSpPr>
        <p:spPr bwMode="auto">
          <a:xfrm>
            <a:off x="261257" y="2735380"/>
            <a:ext cx="1680757" cy="457200"/>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a:solidFill>
                  <a:schemeClr val="accent2">
                    <a:lumMod val="50000"/>
                  </a:schemeClr>
                </a:solidFill>
              </a:rPr>
              <a:t>H</a:t>
            </a:r>
            <a:r>
              <a:rPr kumimoji="0" lang="en-US" altLang="zh-CN" baseline="-25000">
                <a:solidFill>
                  <a:schemeClr val="accent2">
                    <a:lumMod val="50000"/>
                  </a:schemeClr>
                </a:solidFill>
              </a:rPr>
              <a:t>2</a:t>
            </a:r>
            <a:r>
              <a:rPr kumimoji="0" lang="en-US" altLang="zh-CN">
                <a:solidFill>
                  <a:schemeClr val="accent2">
                    <a:lumMod val="50000"/>
                  </a:schemeClr>
                </a:solidFill>
              </a:rPr>
              <a:t>O</a:t>
            </a:r>
            <a:r>
              <a:rPr kumimoji="0" lang="en-US" altLang="zh-CN" baseline="-25000">
                <a:solidFill>
                  <a:schemeClr val="accent2">
                    <a:lumMod val="50000"/>
                  </a:schemeClr>
                </a:solidFill>
              </a:rPr>
              <a:t>2</a:t>
            </a:r>
            <a:r>
              <a:rPr kumimoji="0" lang="en-US" altLang="zh-CN">
                <a:solidFill>
                  <a:schemeClr val="accent2">
                    <a:lumMod val="50000"/>
                  </a:schemeClr>
                </a:solidFill>
              </a:rPr>
              <a:t> </a:t>
            </a:r>
          </a:p>
        </p:txBody>
      </p:sp>
      <p:sp>
        <p:nvSpPr>
          <p:cNvPr id="8" name="Text Box 5">
            <a:extLst>
              <a:ext uri="{FF2B5EF4-FFF2-40B4-BE49-F238E27FC236}">
                <a16:creationId xmlns:a16="http://schemas.microsoft.com/office/drawing/2014/main" id="{E39A2EF2-8B32-314B-A7F5-6012BF42906E}"/>
              </a:ext>
            </a:extLst>
          </p:cNvPr>
          <p:cNvSpPr txBox="1">
            <a:spLocks noChangeArrowheads="1"/>
          </p:cNvSpPr>
          <p:nvPr/>
        </p:nvSpPr>
        <p:spPr bwMode="auto">
          <a:xfrm>
            <a:off x="1943643" y="2735380"/>
            <a:ext cx="2120490" cy="461963"/>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a:solidFill>
                  <a:schemeClr val="accent2">
                    <a:lumMod val="50000"/>
                  </a:schemeClr>
                </a:solidFill>
              </a:rPr>
              <a:t>H</a:t>
            </a:r>
            <a:r>
              <a:rPr kumimoji="0" lang="en-US" altLang="zh-CN" baseline="-25000">
                <a:solidFill>
                  <a:schemeClr val="accent2">
                    <a:lumMod val="50000"/>
                  </a:schemeClr>
                </a:solidFill>
              </a:rPr>
              <a:t>2</a:t>
            </a:r>
            <a:r>
              <a:rPr kumimoji="0" lang="en-US" altLang="zh-CN">
                <a:solidFill>
                  <a:schemeClr val="accent2">
                    <a:lumMod val="50000"/>
                  </a:schemeClr>
                </a:solidFill>
              </a:rPr>
              <a:t>O  +  1/2O</a:t>
            </a:r>
            <a:r>
              <a:rPr kumimoji="0" lang="en-US" altLang="zh-CN" baseline="-25000">
                <a:solidFill>
                  <a:schemeClr val="accent2">
                    <a:lumMod val="50000"/>
                  </a:schemeClr>
                </a:solidFill>
              </a:rPr>
              <a:t>2</a:t>
            </a:r>
          </a:p>
        </p:txBody>
      </p:sp>
      <p:sp>
        <p:nvSpPr>
          <p:cNvPr id="9" name="Line 6">
            <a:extLst>
              <a:ext uri="{FF2B5EF4-FFF2-40B4-BE49-F238E27FC236}">
                <a16:creationId xmlns:a16="http://schemas.microsoft.com/office/drawing/2014/main" id="{D3B24953-B969-BE46-BE09-D8E4E8CED92D}"/>
              </a:ext>
            </a:extLst>
          </p:cNvPr>
          <p:cNvSpPr>
            <a:spLocks noChangeShapeType="1"/>
          </p:cNvSpPr>
          <p:nvPr/>
        </p:nvSpPr>
        <p:spPr bwMode="auto">
          <a:xfrm>
            <a:off x="1301958" y="2984618"/>
            <a:ext cx="561881" cy="0"/>
          </a:xfrm>
          <a:prstGeom prst="line">
            <a:avLst/>
          </a:prstGeom>
          <a:noFill/>
          <a:ln w="19050">
            <a:solidFill>
              <a:schemeClr val="accent2">
                <a:lumMod val="50000"/>
              </a:schemeClr>
            </a:solidFill>
            <a:round/>
            <a:headEnd/>
            <a:tailEnd type="triangle" w="med" len="med"/>
          </a:ln>
        </p:spPr>
        <p:txBody>
          <a:bodyPr/>
          <a:lstStyle/>
          <a:p>
            <a:pPr>
              <a:defRPr/>
            </a:pPr>
            <a:endParaRPr lang="zh-CN" altLang="en-US">
              <a:solidFill>
                <a:schemeClr val="accent2">
                  <a:lumMod val="50000"/>
                </a:schemeClr>
              </a:solidFill>
            </a:endParaRPr>
          </a:p>
        </p:txBody>
      </p:sp>
      <p:grpSp>
        <p:nvGrpSpPr>
          <p:cNvPr id="2" name="组合 1">
            <a:extLst>
              <a:ext uri="{FF2B5EF4-FFF2-40B4-BE49-F238E27FC236}">
                <a16:creationId xmlns:a16="http://schemas.microsoft.com/office/drawing/2014/main" id="{26D4FBAD-40B2-CE4E-8FC6-8BB606B7AB23}"/>
              </a:ext>
            </a:extLst>
          </p:cNvPr>
          <p:cNvGrpSpPr/>
          <p:nvPr/>
        </p:nvGrpSpPr>
        <p:grpSpPr>
          <a:xfrm>
            <a:off x="261257" y="3383080"/>
            <a:ext cx="3959225" cy="461963"/>
            <a:chOff x="261257" y="3383080"/>
            <a:chExt cx="3959225" cy="461963"/>
          </a:xfrm>
        </p:grpSpPr>
        <p:sp>
          <p:nvSpPr>
            <p:cNvPr id="10" name="Text Box 7">
              <a:extLst>
                <a:ext uri="{FF2B5EF4-FFF2-40B4-BE49-F238E27FC236}">
                  <a16:creationId xmlns:a16="http://schemas.microsoft.com/office/drawing/2014/main" id="{E2922C61-5BD0-CA45-A0EF-FBDFED1F77DA}"/>
                </a:ext>
              </a:extLst>
            </p:cNvPr>
            <p:cNvSpPr txBox="1">
              <a:spLocks noChangeArrowheads="1"/>
            </p:cNvSpPr>
            <p:nvPr/>
          </p:nvSpPr>
          <p:spPr bwMode="auto">
            <a:xfrm>
              <a:off x="261257" y="3383080"/>
              <a:ext cx="1680757" cy="457200"/>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chemeClr val="accent2">
                      <a:lumMod val="50000"/>
                    </a:schemeClr>
                  </a:solidFill>
                </a:rPr>
                <a:t>N</a:t>
              </a:r>
              <a:r>
                <a:rPr kumimoji="0" lang="en-US" altLang="zh-CN" baseline="-25000" dirty="0">
                  <a:solidFill>
                    <a:schemeClr val="accent2">
                      <a:lumMod val="50000"/>
                    </a:schemeClr>
                  </a:solidFill>
                </a:rPr>
                <a:t>2</a:t>
              </a:r>
              <a:r>
                <a:rPr kumimoji="0" lang="en-US" altLang="zh-CN" dirty="0">
                  <a:solidFill>
                    <a:schemeClr val="accent2">
                      <a:lumMod val="50000"/>
                    </a:schemeClr>
                  </a:solidFill>
                </a:rPr>
                <a:t>O</a:t>
              </a:r>
              <a:r>
                <a:rPr kumimoji="0" lang="en-US" altLang="zh-CN" baseline="-25000" dirty="0">
                  <a:solidFill>
                    <a:schemeClr val="accent2">
                      <a:lumMod val="50000"/>
                    </a:schemeClr>
                  </a:solidFill>
                </a:rPr>
                <a:t>5</a:t>
              </a:r>
              <a:r>
                <a:rPr kumimoji="0" lang="en-US" altLang="zh-CN" dirty="0">
                  <a:solidFill>
                    <a:schemeClr val="accent2">
                      <a:lumMod val="50000"/>
                    </a:schemeClr>
                  </a:solidFill>
                </a:rPr>
                <a:t> </a:t>
              </a:r>
            </a:p>
          </p:txBody>
        </p:sp>
        <p:sp>
          <p:nvSpPr>
            <p:cNvPr id="11" name="Text Box 8">
              <a:extLst>
                <a:ext uri="{FF2B5EF4-FFF2-40B4-BE49-F238E27FC236}">
                  <a16:creationId xmlns:a16="http://schemas.microsoft.com/office/drawing/2014/main" id="{FDBC939C-810A-8546-A03C-3F0AF09A2D89}"/>
                </a:ext>
              </a:extLst>
            </p:cNvPr>
            <p:cNvSpPr txBox="1">
              <a:spLocks noChangeArrowheads="1"/>
            </p:cNvSpPr>
            <p:nvPr/>
          </p:nvSpPr>
          <p:spPr bwMode="auto">
            <a:xfrm>
              <a:off x="1943643" y="3383080"/>
              <a:ext cx="2276839" cy="461963"/>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err="1">
                  <a:solidFill>
                    <a:schemeClr val="accent2">
                      <a:lumMod val="50000"/>
                    </a:schemeClr>
                  </a:solidFill>
                </a:rPr>
                <a:t>2NO</a:t>
              </a:r>
              <a:r>
                <a:rPr kumimoji="0" lang="en-US" altLang="zh-CN" baseline="-25000" dirty="0" err="1">
                  <a:solidFill>
                    <a:schemeClr val="accent2">
                      <a:lumMod val="50000"/>
                    </a:schemeClr>
                  </a:solidFill>
                </a:rPr>
                <a:t>2</a:t>
              </a:r>
              <a:r>
                <a:rPr kumimoji="0" lang="en-US" altLang="zh-CN" dirty="0">
                  <a:solidFill>
                    <a:schemeClr val="accent2">
                      <a:lumMod val="50000"/>
                    </a:schemeClr>
                  </a:solidFill>
                </a:rPr>
                <a:t>  +  1/</a:t>
              </a:r>
              <a:r>
                <a:rPr kumimoji="0" lang="en-US" altLang="zh-CN" dirty="0" err="1">
                  <a:solidFill>
                    <a:schemeClr val="accent2">
                      <a:lumMod val="50000"/>
                    </a:schemeClr>
                  </a:solidFill>
                </a:rPr>
                <a:t>2O</a:t>
              </a:r>
              <a:r>
                <a:rPr kumimoji="0" lang="en-US" altLang="zh-CN" baseline="-25000" dirty="0" err="1">
                  <a:solidFill>
                    <a:schemeClr val="accent2">
                      <a:lumMod val="50000"/>
                    </a:schemeClr>
                  </a:solidFill>
                </a:rPr>
                <a:t>2</a:t>
              </a:r>
              <a:endParaRPr kumimoji="0" lang="en-US" altLang="zh-CN" baseline="-25000" dirty="0">
                <a:solidFill>
                  <a:schemeClr val="accent2">
                    <a:lumMod val="50000"/>
                  </a:schemeClr>
                </a:solidFill>
              </a:endParaRPr>
            </a:p>
          </p:txBody>
        </p:sp>
        <p:sp>
          <p:nvSpPr>
            <p:cNvPr id="12" name="Line 9">
              <a:extLst>
                <a:ext uri="{FF2B5EF4-FFF2-40B4-BE49-F238E27FC236}">
                  <a16:creationId xmlns:a16="http://schemas.microsoft.com/office/drawing/2014/main" id="{D07D6DF9-DAE7-984A-A48F-39D06AC0329F}"/>
                </a:ext>
              </a:extLst>
            </p:cNvPr>
            <p:cNvSpPr>
              <a:spLocks noChangeShapeType="1"/>
            </p:cNvSpPr>
            <p:nvPr/>
          </p:nvSpPr>
          <p:spPr bwMode="auto">
            <a:xfrm>
              <a:off x="1301958" y="3632318"/>
              <a:ext cx="561881" cy="0"/>
            </a:xfrm>
            <a:prstGeom prst="line">
              <a:avLst/>
            </a:prstGeom>
            <a:noFill/>
            <a:ln w="19050">
              <a:solidFill>
                <a:schemeClr val="accent2">
                  <a:lumMod val="50000"/>
                </a:schemeClr>
              </a:solidFill>
              <a:round/>
              <a:headEnd/>
              <a:tailEnd type="triangle" w="med" len="med"/>
            </a:ln>
          </p:spPr>
          <p:txBody>
            <a:bodyPr/>
            <a:lstStyle/>
            <a:p>
              <a:pPr>
                <a:defRPr/>
              </a:pPr>
              <a:endParaRPr lang="zh-CN" altLang="en-US">
                <a:solidFill>
                  <a:schemeClr val="accent2">
                    <a:lumMod val="50000"/>
                  </a:schemeClr>
                </a:solidFill>
              </a:endParaRPr>
            </a:p>
          </p:txBody>
        </p:sp>
      </p:grpSp>
      <p:sp>
        <p:nvSpPr>
          <p:cNvPr id="13" name="Text Box 10">
            <a:extLst>
              <a:ext uri="{FF2B5EF4-FFF2-40B4-BE49-F238E27FC236}">
                <a16:creationId xmlns:a16="http://schemas.microsoft.com/office/drawing/2014/main" id="{FCE9C941-6D70-6A42-820F-BF9E6B92DAB3}"/>
              </a:ext>
            </a:extLst>
          </p:cNvPr>
          <p:cNvSpPr txBox="1">
            <a:spLocks noChangeArrowheads="1"/>
          </p:cNvSpPr>
          <p:nvPr/>
        </p:nvSpPr>
        <p:spPr bwMode="auto">
          <a:xfrm>
            <a:off x="661903" y="4102218"/>
            <a:ext cx="1680757" cy="457200"/>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a:solidFill>
                  <a:schemeClr val="accent2">
                    <a:lumMod val="50000"/>
                  </a:schemeClr>
                </a:solidFill>
              </a:rPr>
              <a:t>Ra</a:t>
            </a:r>
          </a:p>
        </p:txBody>
      </p:sp>
      <p:sp>
        <p:nvSpPr>
          <p:cNvPr id="14" name="Text Box 11">
            <a:extLst>
              <a:ext uri="{FF2B5EF4-FFF2-40B4-BE49-F238E27FC236}">
                <a16:creationId xmlns:a16="http://schemas.microsoft.com/office/drawing/2014/main" id="{13F685D1-43C4-0A4A-B8DF-63383E3622A4}"/>
              </a:ext>
            </a:extLst>
          </p:cNvPr>
          <p:cNvSpPr txBox="1">
            <a:spLocks noChangeArrowheads="1"/>
          </p:cNvSpPr>
          <p:nvPr/>
        </p:nvSpPr>
        <p:spPr bwMode="auto">
          <a:xfrm>
            <a:off x="2342660" y="4102218"/>
            <a:ext cx="1727988" cy="461963"/>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chemeClr val="accent2">
                    <a:lumMod val="50000"/>
                  </a:schemeClr>
                </a:solidFill>
              </a:rPr>
              <a:t>Rn  +     He</a:t>
            </a:r>
            <a:endParaRPr kumimoji="0" lang="en-US" altLang="zh-CN" baseline="-25000" dirty="0">
              <a:solidFill>
                <a:schemeClr val="accent2">
                  <a:lumMod val="50000"/>
                </a:schemeClr>
              </a:solidFill>
            </a:endParaRPr>
          </a:p>
        </p:txBody>
      </p:sp>
      <p:sp>
        <p:nvSpPr>
          <p:cNvPr id="15" name="Line 12">
            <a:extLst>
              <a:ext uri="{FF2B5EF4-FFF2-40B4-BE49-F238E27FC236}">
                <a16:creationId xmlns:a16="http://schemas.microsoft.com/office/drawing/2014/main" id="{CA932076-3B4D-7D4C-B7FA-713B513ECB2E}"/>
              </a:ext>
            </a:extLst>
          </p:cNvPr>
          <p:cNvSpPr>
            <a:spLocks noChangeShapeType="1"/>
          </p:cNvSpPr>
          <p:nvPr/>
        </p:nvSpPr>
        <p:spPr bwMode="auto">
          <a:xfrm>
            <a:off x="1301958" y="4351455"/>
            <a:ext cx="561881" cy="0"/>
          </a:xfrm>
          <a:prstGeom prst="line">
            <a:avLst/>
          </a:prstGeom>
          <a:noFill/>
          <a:ln w="19050">
            <a:solidFill>
              <a:schemeClr val="accent2">
                <a:lumMod val="50000"/>
              </a:schemeClr>
            </a:solidFill>
            <a:round/>
            <a:headEnd/>
            <a:tailEnd type="triangle" w="med" len="med"/>
          </a:ln>
        </p:spPr>
        <p:txBody>
          <a:bodyPr/>
          <a:lstStyle/>
          <a:p>
            <a:pPr>
              <a:defRPr/>
            </a:pPr>
            <a:endParaRPr lang="zh-CN" altLang="en-US">
              <a:solidFill>
                <a:schemeClr val="accent2">
                  <a:lumMod val="50000"/>
                </a:schemeClr>
              </a:solidFill>
            </a:endParaRPr>
          </a:p>
        </p:txBody>
      </p:sp>
      <p:sp>
        <p:nvSpPr>
          <p:cNvPr id="16" name="Text Box 13">
            <a:extLst>
              <a:ext uri="{FF2B5EF4-FFF2-40B4-BE49-F238E27FC236}">
                <a16:creationId xmlns:a16="http://schemas.microsoft.com/office/drawing/2014/main" id="{E505DAF9-E4B3-B445-92E8-C0148E554D2F}"/>
              </a:ext>
            </a:extLst>
          </p:cNvPr>
          <p:cNvSpPr txBox="1">
            <a:spLocks noChangeArrowheads="1"/>
          </p:cNvSpPr>
          <p:nvPr/>
        </p:nvSpPr>
        <p:spPr bwMode="auto">
          <a:xfrm>
            <a:off x="323145" y="4056180"/>
            <a:ext cx="511393" cy="338138"/>
          </a:xfrm>
          <a:prstGeom prst="rect">
            <a:avLst/>
          </a:prstGeom>
          <a:noFill/>
          <a:ln w="9525" algn="ctr">
            <a:noFill/>
            <a:miter lim="800000"/>
            <a:headEnd/>
            <a:tailEnd/>
          </a:ln>
          <a:effectLst/>
        </p:spPr>
        <p:txBody>
          <a:bodyPr wrap="none">
            <a:spAutoFit/>
          </a:bodyPr>
          <a:lstStyle/>
          <a:p>
            <a:pPr>
              <a:defRPr/>
            </a:pPr>
            <a:r>
              <a:rPr kumimoji="0" lang="en-US" altLang="zh-CN" sz="1600" dirty="0">
                <a:solidFill>
                  <a:schemeClr val="accent2">
                    <a:lumMod val="50000"/>
                  </a:schemeClr>
                </a:solidFill>
              </a:rPr>
              <a:t>226</a:t>
            </a:r>
          </a:p>
        </p:txBody>
      </p:sp>
      <p:sp>
        <p:nvSpPr>
          <p:cNvPr id="17" name="Text Box 14">
            <a:extLst>
              <a:ext uri="{FF2B5EF4-FFF2-40B4-BE49-F238E27FC236}">
                <a16:creationId xmlns:a16="http://schemas.microsoft.com/office/drawing/2014/main" id="{33A7D88A-DE27-EC4D-9E75-225082CD3379}"/>
              </a:ext>
            </a:extLst>
          </p:cNvPr>
          <p:cNvSpPr txBox="1">
            <a:spLocks noChangeArrowheads="1"/>
          </p:cNvSpPr>
          <p:nvPr/>
        </p:nvSpPr>
        <p:spPr bwMode="auto">
          <a:xfrm>
            <a:off x="435522" y="4272080"/>
            <a:ext cx="403903" cy="338138"/>
          </a:xfrm>
          <a:prstGeom prst="rect">
            <a:avLst/>
          </a:prstGeom>
          <a:noFill/>
          <a:ln w="9525" algn="ctr">
            <a:noFill/>
            <a:miter lim="800000"/>
            <a:headEnd/>
            <a:tailEnd/>
          </a:ln>
          <a:effectLst/>
        </p:spPr>
        <p:txBody>
          <a:bodyPr wrap="none">
            <a:spAutoFit/>
          </a:bodyPr>
          <a:lstStyle/>
          <a:p>
            <a:pPr>
              <a:defRPr/>
            </a:pPr>
            <a:r>
              <a:rPr kumimoji="0" lang="en-US" altLang="zh-CN" sz="1600">
                <a:solidFill>
                  <a:schemeClr val="accent2">
                    <a:lumMod val="50000"/>
                  </a:schemeClr>
                </a:solidFill>
              </a:rPr>
              <a:t>88</a:t>
            </a:r>
          </a:p>
        </p:txBody>
      </p:sp>
      <p:sp>
        <p:nvSpPr>
          <p:cNvPr id="18" name="Text Box 15">
            <a:extLst>
              <a:ext uri="{FF2B5EF4-FFF2-40B4-BE49-F238E27FC236}">
                <a16:creationId xmlns:a16="http://schemas.microsoft.com/office/drawing/2014/main" id="{8FCD1001-4DBD-8E48-B859-6AA8C8822C59}"/>
              </a:ext>
            </a:extLst>
          </p:cNvPr>
          <p:cNvSpPr txBox="1">
            <a:spLocks noChangeArrowheads="1"/>
          </p:cNvSpPr>
          <p:nvPr/>
        </p:nvSpPr>
        <p:spPr bwMode="auto">
          <a:xfrm>
            <a:off x="2013674" y="4078405"/>
            <a:ext cx="511393" cy="338138"/>
          </a:xfrm>
          <a:prstGeom prst="rect">
            <a:avLst/>
          </a:prstGeom>
          <a:noFill/>
          <a:ln w="9525" algn="ctr">
            <a:noFill/>
            <a:miter lim="800000"/>
            <a:headEnd/>
            <a:tailEnd/>
          </a:ln>
          <a:effectLst/>
        </p:spPr>
        <p:txBody>
          <a:bodyPr wrap="none">
            <a:spAutoFit/>
          </a:bodyPr>
          <a:lstStyle/>
          <a:p>
            <a:pPr>
              <a:defRPr/>
            </a:pPr>
            <a:r>
              <a:rPr kumimoji="0" lang="en-US" altLang="zh-CN" sz="1600" dirty="0">
                <a:solidFill>
                  <a:schemeClr val="accent2">
                    <a:lumMod val="50000"/>
                  </a:schemeClr>
                </a:solidFill>
              </a:rPr>
              <a:t>222</a:t>
            </a:r>
          </a:p>
        </p:txBody>
      </p:sp>
      <p:sp>
        <p:nvSpPr>
          <p:cNvPr id="19" name="Text Box 16">
            <a:extLst>
              <a:ext uri="{FF2B5EF4-FFF2-40B4-BE49-F238E27FC236}">
                <a16:creationId xmlns:a16="http://schemas.microsoft.com/office/drawing/2014/main" id="{CEE876F2-3CC5-9C47-82AD-46DE8AE4143B}"/>
              </a:ext>
            </a:extLst>
          </p:cNvPr>
          <p:cNvSpPr txBox="1">
            <a:spLocks noChangeArrowheads="1"/>
          </p:cNvSpPr>
          <p:nvPr/>
        </p:nvSpPr>
        <p:spPr bwMode="auto">
          <a:xfrm>
            <a:off x="2126050" y="4294305"/>
            <a:ext cx="403903" cy="338138"/>
          </a:xfrm>
          <a:prstGeom prst="rect">
            <a:avLst/>
          </a:prstGeom>
          <a:noFill/>
          <a:ln w="9525" algn="ctr">
            <a:noFill/>
            <a:miter lim="800000"/>
            <a:headEnd/>
            <a:tailEnd/>
          </a:ln>
          <a:effectLst/>
        </p:spPr>
        <p:txBody>
          <a:bodyPr wrap="none">
            <a:spAutoFit/>
          </a:bodyPr>
          <a:lstStyle/>
          <a:p>
            <a:pPr>
              <a:defRPr/>
            </a:pPr>
            <a:r>
              <a:rPr kumimoji="0" lang="en-US" altLang="zh-CN" sz="1600">
                <a:solidFill>
                  <a:schemeClr val="accent2">
                    <a:lumMod val="50000"/>
                  </a:schemeClr>
                </a:solidFill>
              </a:rPr>
              <a:t>86</a:t>
            </a:r>
          </a:p>
        </p:txBody>
      </p:sp>
      <p:sp>
        <p:nvSpPr>
          <p:cNvPr id="20" name="Text Box 17">
            <a:extLst>
              <a:ext uri="{FF2B5EF4-FFF2-40B4-BE49-F238E27FC236}">
                <a16:creationId xmlns:a16="http://schemas.microsoft.com/office/drawing/2014/main" id="{90C74F23-B330-C946-876F-3A5BC3DEB257}"/>
              </a:ext>
            </a:extLst>
          </p:cNvPr>
          <p:cNvSpPr txBox="1">
            <a:spLocks noChangeArrowheads="1"/>
          </p:cNvSpPr>
          <p:nvPr/>
        </p:nvSpPr>
        <p:spPr bwMode="auto">
          <a:xfrm>
            <a:off x="3316587" y="4056180"/>
            <a:ext cx="286641" cy="338138"/>
          </a:xfrm>
          <a:prstGeom prst="rect">
            <a:avLst/>
          </a:prstGeom>
          <a:noFill/>
          <a:ln w="9525" algn="ctr">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1600">
                <a:solidFill>
                  <a:srgbClr val="191966"/>
                </a:solidFill>
              </a:rPr>
              <a:t>4</a:t>
            </a:r>
          </a:p>
        </p:txBody>
      </p:sp>
      <p:sp>
        <p:nvSpPr>
          <p:cNvPr id="21" name="Text Box 18">
            <a:extLst>
              <a:ext uri="{FF2B5EF4-FFF2-40B4-BE49-F238E27FC236}">
                <a16:creationId xmlns:a16="http://schemas.microsoft.com/office/drawing/2014/main" id="{8CFEDBB4-71A0-9B42-AF96-9EF317C44FBF}"/>
              </a:ext>
            </a:extLst>
          </p:cNvPr>
          <p:cNvSpPr txBox="1">
            <a:spLocks noChangeArrowheads="1"/>
          </p:cNvSpPr>
          <p:nvPr/>
        </p:nvSpPr>
        <p:spPr bwMode="auto">
          <a:xfrm>
            <a:off x="3344273" y="4272080"/>
            <a:ext cx="286641" cy="338138"/>
          </a:xfrm>
          <a:prstGeom prst="rect">
            <a:avLst/>
          </a:prstGeom>
          <a:noFill/>
          <a:ln w="9525" algn="ctr">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1600" dirty="0">
                <a:solidFill>
                  <a:srgbClr val="191966"/>
                </a:solidFill>
              </a:rPr>
              <a:t>2</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74" name="直接连接符 32"/>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cxnSp>
        <p:nvCxnSpPr>
          <p:cNvPr id="7175" name="直接连接符 17"/>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6" name="直接连接符 1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7" name="直接连接符 1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8" name="直接连接符 2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9" name="直接连接符 21"/>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0" name="直接连接符 22"/>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1" name="直接连接符 23"/>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sp>
        <p:nvSpPr>
          <p:cNvPr id="7182" name="Rectangle 20"/>
          <p:cNvSpPr>
            <a:spLocks noChangeArrowheads="1"/>
          </p:cNvSpPr>
          <p:nvPr/>
        </p:nvSpPr>
        <p:spPr bwMode="auto">
          <a:xfrm>
            <a:off x="300608" y="1124744"/>
            <a:ext cx="902392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nSpc>
                <a:spcPct val="110000"/>
              </a:lnSpc>
            </a:pPr>
            <a:r>
              <a:rPr lang="zh-CN" altLang="en-US" dirty="0">
                <a:solidFill>
                  <a:srgbClr val="002060"/>
                </a:solidFill>
              </a:rPr>
              <a:t>已知  300</a:t>
            </a:r>
            <a:r>
              <a:rPr lang="en-US" altLang="zh-CN" dirty="0">
                <a:solidFill>
                  <a:srgbClr val="002060"/>
                </a:solidFill>
              </a:rPr>
              <a:t>K，C</a:t>
            </a:r>
            <a:r>
              <a:rPr lang="en-US" altLang="zh-CN" baseline="-30000" dirty="0">
                <a:solidFill>
                  <a:srgbClr val="002060"/>
                </a:solidFill>
              </a:rPr>
              <a:t>2</a:t>
            </a:r>
            <a:r>
              <a:rPr lang="en-US" altLang="zh-CN" dirty="0">
                <a:solidFill>
                  <a:srgbClr val="002060"/>
                </a:solidFill>
              </a:rPr>
              <a:t>H</a:t>
            </a:r>
            <a:r>
              <a:rPr lang="en-US" altLang="zh-CN" baseline="-30000" dirty="0">
                <a:solidFill>
                  <a:srgbClr val="002060"/>
                </a:solidFill>
              </a:rPr>
              <a:t>5</a:t>
            </a:r>
            <a:r>
              <a:rPr lang="en-US" altLang="zh-CN" dirty="0">
                <a:solidFill>
                  <a:srgbClr val="002060"/>
                </a:solidFill>
              </a:rPr>
              <a:t>Cl </a:t>
            </a:r>
            <a:r>
              <a:rPr lang="zh-CN" altLang="en-US" dirty="0">
                <a:solidFill>
                  <a:srgbClr val="002060"/>
                </a:solidFill>
              </a:rPr>
              <a:t>一级分解反应的</a:t>
            </a:r>
            <a:r>
              <a:rPr lang="en-US" altLang="zh-CN" i="1" dirty="0">
                <a:solidFill>
                  <a:srgbClr val="002060"/>
                </a:solidFill>
              </a:rPr>
              <a:t> k</a:t>
            </a:r>
            <a:r>
              <a:rPr lang="en-US" altLang="zh-CN" dirty="0">
                <a:solidFill>
                  <a:srgbClr val="002060"/>
                </a:solidFill>
              </a:rPr>
              <a:t>＝2.50×10</a:t>
            </a:r>
            <a:r>
              <a:rPr lang="en-US" altLang="zh-CN" baseline="18000" dirty="0">
                <a:solidFill>
                  <a:srgbClr val="002060"/>
                </a:solidFill>
              </a:rPr>
              <a:t>-</a:t>
            </a:r>
            <a:r>
              <a:rPr lang="en-US" altLang="zh-CN" baseline="30000" dirty="0">
                <a:solidFill>
                  <a:srgbClr val="002060"/>
                </a:solidFill>
              </a:rPr>
              <a:t>3 </a:t>
            </a:r>
            <a:r>
              <a:rPr lang="en-US" altLang="zh-CN" dirty="0">
                <a:solidFill>
                  <a:srgbClr val="002060"/>
                </a:solidFill>
              </a:rPr>
              <a:t>min</a:t>
            </a:r>
            <a:r>
              <a:rPr lang="en-US" altLang="zh-CN" baseline="18000" dirty="0">
                <a:solidFill>
                  <a:srgbClr val="002060"/>
                </a:solidFill>
              </a:rPr>
              <a:t>-</a:t>
            </a:r>
            <a:r>
              <a:rPr lang="en-US" altLang="zh-CN" baseline="30000" dirty="0">
                <a:solidFill>
                  <a:srgbClr val="002060"/>
                </a:solidFill>
              </a:rPr>
              <a:t>1</a:t>
            </a:r>
            <a:r>
              <a:rPr lang="en-US" altLang="zh-CN" dirty="0">
                <a:solidFill>
                  <a:srgbClr val="002060"/>
                </a:solidFill>
              </a:rPr>
              <a:t> ，</a:t>
            </a:r>
          </a:p>
          <a:p>
            <a:pPr>
              <a:lnSpc>
                <a:spcPct val="110000"/>
              </a:lnSpc>
            </a:pPr>
            <a:r>
              <a:rPr lang="en-US" altLang="zh-CN" dirty="0">
                <a:solidFill>
                  <a:srgbClr val="002060"/>
                </a:solidFill>
              </a:rPr>
              <a:t>(A)</a:t>
            </a:r>
            <a:r>
              <a:rPr lang="en-US" altLang="zh-CN" baseline="-30000" dirty="0">
                <a:solidFill>
                  <a:srgbClr val="002060"/>
                </a:solidFill>
              </a:rPr>
              <a:t>0</a:t>
            </a:r>
            <a:r>
              <a:rPr lang="en-US" altLang="zh-CN" dirty="0">
                <a:solidFill>
                  <a:srgbClr val="002060"/>
                </a:solidFill>
              </a:rPr>
              <a:t>＝0.40 mol·dm</a:t>
            </a:r>
            <a:r>
              <a:rPr lang="en-US" altLang="zh-CN" baseline="18000" dirty="0">
                <a:solidFill>
                  <a:srgbClr val="002060"/>
                </a:solidFill>
              </a:rPr>
              <a:t>-</a:t>
            </a:r>
            <a:r>
              <a:rPr lang="en-US" altLang="zh-CN" baseline="30000" dirty="0">
                <a:solidFill>
                  <a:srgbClr val="002060"/>
                </a:solidFill>
              </a:rPr>
              <a:t>3  </a:t>
            </a:r>
            <a:r>
              <a:rPr lang="zh-CN" altLang="en-US" dirty="0">
                <a:solidFill>
                  <a:srgbClr val="002060"/>
                </a:solidFill>
              </a:rPr>
              <a:t>求   </a:t>
            </a:r>
            <a:endParaRPr lang="en-US" altLang="zh-CN" dirty="0">
              <a:solidFill>
                <a:srgbClr val="002060"/>
              </a:solidFill>
            </a:endParaRPr>
          </a:p>
          <a:p>
            <a:pPr>
              <a:lnSpc>
                <a:spcPct val="110000"/>
              </a:lnSpc>
            </a:pPr>
            <a:r>
              <a:rPr lang="en-US" altLang="zh-CN" dirty="0">
                <a:solidFill>
                  <a:srgbClr val="002060"/>
                </a:solidFill>
              </a:rPr>
              <a:t>       </a:t>
            </a:r>
            <a:r>
              <a:rPr lang="zh-CN" altLang="en-US" dirty="0">
                <a:solidFill>
                  <a:srgbClr val="002060"/>
                </a:solidFill>
              </a:rPr>
              <a:t>①  </a:t>
            </a:r>
            <a:r>
              <a:rPr lang="en-US" altLang="zh-CN" i="1" dirty="0">
                <a:solidFill>
                  <a:srgbClr val="002060"/>
                </a:solidFill>
              </a:rPr>
              <a:t>t</a:t>
            </a:r>
            <a:r>
              <a:rPr lang="en-US" altLang="zh-CN" dirty="0">
                <a:solidFill>
                  <a:srgbClr val="002060"/>
                </a:solidFill>
              </a:rPr>
              <a:t> =8 h</a:t>
            </a:r>
            <a:r>
              <a:rPr lang="zh-CN" altLang="en-US" dirty="0">
                <a:solidFill>
                  <a:srgbClr val="002060"/>
                </a:solidFill>
              </a:rPr>
              <a:t>时的 (</a:t>
            </a:r>
            <a:r>
              <a:rPr lang="en-US" altLang="zh-CN" dirty="0">
                <a:solidFill>
                  <a:srgbClr val="002060"/>
                </a:solidFill>
              </a:rPr>
              <a:t>C</a:t>
            </a:r>
            <a:r>
              <a:rPr lang="en-US" altLang="zh-CN" baseline="-30000" dirty="0">
                <a:solidFill>
                  <a:srgbClr val="002060"/>
                </a:solidFill>
              </a:rPr>
              <a:t>2</a:t>
            </a:r>
            <a:r>
              <a:rPr lang="en-US" altLang="zh-CN" dirty="0">
                <a:solidFill>
                  <a:srgbClr val="002060"/>
                </a:solidFill>
              </a:rPr>
              <a:t>H</a:t>
            </a:r>
            <a:r>
              <a:rPr lang="en-US" altLang="zh-CN" baseline="-30000" dirty="0">
                <a:solidFill>
                  <a:srgbClr val="002060"/>
                </a:solidFill>
              </a:rPr>
              <a:t>5</a:t>
            </a:r>
            <a:r>
              <a:rPr lang="en-US" altLang="zh-CN" dirty="0">
                <a:solidFill>
                  <a:srgbClr val="002060"/>
                </a:solidFill>
              </a:rPr>
              <a:t>Cl) = ?  </a:t>
            </a:r>
          </a:p>
          <a:p>
            <a:pPr>
              <a:lnSpc>
                <a:spcPct val="110000"/>
              </a:lnSpc>
            </a:pPr>
            <a:r>
              <a:rPr lang="en-US" altLang="zh-CN" dirty="0">
                <a:solidFill>
                  <a:srgbClr val="002060"/>
                </a:solidFill>
              </a:rPr>
              <a:t>       ②  (C</a:t>
            </a:r>
            <a:r>
              <a:rPr lang="en-US" altLang="zh-CN" baseline="-30000" dirty="0">
                <a:solidFill>
                  <a:srgbClr val="002060"/>
                </a:solidFill>
              </a:rPr>
              <a:t>2</a:t>
            </a:r>
            <a:r>
              <a:rPr lang="en-US" altLang="zh-CN" dirty="0">
                <a:solidFill>
                  <a:srgbClr val="002060"/>
                </a:solidFill>
              </a:rPr>
              <a:t>H</a:t>
            </a:r>
            <a:r>
              <a:rPr lang="en-US" altLang="zh-CN" baseline="-30000" dirty="0">
                <a:solidFill>
                  <a:srgbClr val="002060"/>
                </a:solidFill>
              </a:rPr>
              <a:t>5</a:t>
            </a:r>
            <a:r>
              <a:rPr lang="en-US" altLang="zh-CN" dirty="0">
                <a:solidFill>
                  <a:srgbClr val="002060"/>
                </a:solidFill>
              </a:rPr>
              <a:t>Cl) = 0.40 → 0.010 mol·dm</a:t>
            </a:r>
            <a:r>
              <a:rPr lang="en-US" altLang="zh-CN" baseline="18000" dirty="0">
                <a:solidFill>
                  <a:srgbClr val="002060"/>
                </a:solidFill>
              </a:rPr>
              <a:t>-</a:t>
            </a:r>
            <a:r>
              <a:rPr lang="en-US" altLang="zh-CN" baseline="30000" dirty="0">
                <a:solidFill>
                  <a:srgbClr val="002060"/>
                </a:solidFill>
              </a:rPr>
              <a:t>3</a:t>
            </a:r>
            <a:r>
              <a:rPr lang="en-US" altLang="zh-CN" dirty="0">
                <a:solidFill>
                  <a:srgbClr val="002060"/>
                </a:solidFill>
              </a:rPr>
              <a:t> </a:t>
            </a:r>
            <a:r>
              <a:rPr lang="zh-CN" altLang="en-US" dirty="0">
                <a:solidFill>
                  <a:srgbClr val="002060"/>
                </a:solidFill>
              </a:rPr>
              <a:t>需要的时间 </a:t>
            </a:r>
            <a:r>
              <a:rPr lang="en-US" altLang="zh-CN" i="1" dirty="0">
                <a:solidFill>
                  <a:srgbClr val="002060"/>
                </a:solidFill>
              </a:rPr>
              <a:t>t </a:t>
            </a:r>
            <a:r>
              <a:rPr lang="en-US" altLang="zh-CN" dirty="0">
                <a:solidFill>
                  <a:srgbClr val="002060"/>
                </a:solidFill>
              </a:rPr>
              <a:t>=?</a:t>
            </a:r>
          </a:p>
          <a:p>
            <a:pPr>
              <a:lnSpc>
                <a:spcPct val="110000"/>
              </a:lnSpc>
            </a:pPr>
            <a:r>
              <a:rPr lang="en-US" altLang="zh-CN" dirty="0">
                <a:solidFill>
                  <a:srgbClr val="002060"/>
                </a:solidFill>
              </a:rPr>
              <a:t>       ③  </a:t>
            </a:r>
            <a:r>
              <a:rPr lang="en-US" altLang="zh-CN" i="1" dirty="0">
                <a:solidFill>
                  <a:srgbClr val="002060"/>
                </a:solidFill>
              </a:rPr>
              <a:t>t</a:t>
            </a:r>
            <a:r>
              <a:rPr lang="en-US" altLang="zh-CN" baseline="-30000" dirty="0">
                <a:solidFill>
                  <a:srgbClr val="002060"/>
                </a:solidFill>
              </a:rPr>
              <a:t>1/2</a:t>
            </a:r>
            <a:r>
              <a:rPr lang="en-US" altLang="zh-CN" dirty="0">
                <a:solidFill>
                  <a:srgbClr val="002060"/>
                </a:solidFill>
              </a:rPr>
              <a:t>＝?</a:t>
            </a:r>
            <a:endParaRPr lang="zh-CN" altLang="en-US" dirty="0">
              <a:solidFill>
                <a:srgbClr val="002060"/>
              </a:solidFill>
            </a:endParaRPr>
          </a:p>
        </p:txBody>
      </p:sp>
      <p:cxnSp>
        <p:nvCxnSpPr>
          <p:cNvPr id="7183" name="直接连接符 24"/>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4" name="直接连接符 25"/>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5" name="直接连接符 26"/>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6" name="直接连接符 27"/>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7" name="直接连接符 2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9" name="直接连接符 2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91" name="直接连接符 3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93" name="直接连接符 31"/>
          <p:cNvCxnSpPr>
            <a:cxnSpLocks noChangeShapeType="1"/>
          </p:cNvCxnSpPr>
          <p:nvPr/>
        </p:nvCxnSpPr>
        <p:spPr bwMode="auto">
          <a:xfrm>
            <a:off x="0" y="0"/>
            <a:ext cx="0" cy="457200"/>
          </a:xfrm>
          <a:prstGeom prst="line">
            <a:avLst/>
          </a:prstGeom>
          <a:noFill/>
          <a:ln w="0" algn="ctr">
            <a:solidFill>
              <a:srgbClr val="FDFFFF"/>
            </a:solidFill>
            <a:round/>
            <a:headEnd/>
            <a:tailEnd/>
          </a:ln>
          <a:extLst>
            <a:ext uri="{909E8E84-426E-40DD-AFC4-6F175D3DCCD1}">
              <a14:hiddenFill xmlns:a14="http://schemas.microsoft.com/office/drawing/2010/main">
                <a:noFill/>
              </a14:hiddenFill>
            </a:ext>
          </a:extLst>
        </p:spPr>
      </p:cxnSp>
      <p:sp>
        <p:nvSpPr>
          <p:cNvPr id="35" name="矩形 3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6"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一级反应的特征</a:t>
            </a:r>
          </a:p>
        </p:txBody>
      </p:sp>
      <p:sp>
        <p:nvSpPr>
          <p:cNvPr id="3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31</a:t>
            </a:fld>
            <a:endParaRPr lang="en-US" altLang="zh-CN" dirty="0">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174" name="直接连接符 32"/>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cxnSp>
        <p:nvCxnSpPr>
          <p:cNvPr id="7175" name="直接连接符 17"/>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6" name="直接连接符 1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7" name="直接连接符 1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8" name="直接连接符 2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79" name="直接连接符 21"/>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0" name="直接连接符 22"/>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1" name="直接连接符 23"/>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sp>
        <p:nvSpPr>
          <p:cNvPr id="7182" name="Rectangle 20"/>
          <p:cNvSpPr>
            <a:spLocks noChangeArrowheads="1"/>
          </p:cNvSpPr>
          <p:nvPr/>
        </p:nvSpPr>
        <p:spPr bwMode="auto">
          <a:xfrm>
            <a:off x="300608" y="1124744"/>
            <a:ext cx="902392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nSpc>
                <a:spcPct val="110000"/>
              </a:lnSpc>
            </a:pPr>
            <a:r>
              <a:rPr lang="zh-CN" altLang="en-US" dirty="0">
                <a:solidFill>
                  <a:srgbClr val="002060"/>
                </a:solidFill>
              </a:rPr>
              <a:t>已知  300</a:t>
            </a:r>
            <a:r>
              <a:rPr lang="en-US" altLang="zh-CN" dirty="0">
                <a:solidFill>
                  <a:srgbClr val="002060"/>
                </a:solidFill>
              </a:rPr>
              <a:t>K，C</a:t>
            </a:r>
            <a:r>
              <a:rPr lang="en-US" altLang="zh-CN" baseline="-30000" dirty="0">
                <a:solidFill>
                  <a:srgbClr val="002060"/>
                </a:solidFill>
              </a:rPr>
              <a:t>2</a:t>
            </a:r>
            <a:r>
              <a:rPr lang="en-US" altLang="zh-CN" dirty="0">
                <a:solidFill>
                  <a:srgbClr val="002060"/>
                </a:solidFill>
              </a:rPr>
              <a:t>H</a:t>
            </a:r>
            <a:r>
              <a:rPr lang="en-US" altLang="zh-CN" baseline="-30000" dirty="0">
                <a:solidFill>
                  <a:srgbClr val="002060"/>
                </a:solidFill>
              </a:rPr>
              <a:t>5</a:t>
            </a:r>
            <a:r>
              <a:rPr lang="en-US" altLang="zh-CN" dirty="0">
                <a:solidFill>
                  <a:srgbClr val="002060"/>
                </a:solidFill>
              </a:rPr>
              <a:t>Cl </a:t>
            </a:r>
            <a:r>
              <a:rPr lang="zh-CN" altLang="en-US" dirty="0">
                <a:solidFill>
                  <a:srgbClr val="002060"/>
                </a:solidFill>
              </a:rPr>
              <a:t>一级分解反应的</a:t>
            </a:r>
            <a:r>
              <a:rPr lang="en-US" altLang="zh-CN" i="1" dirty="0">
                <a:solidFill>
                  <a:srgbClr val="002060"/>
                </a:solidFill>
              </a:rPr>
              <a:t> k</a:t>
            </a:r>
            <a:r>
              <a:rPr lang="en-US" altLang="zh-CN" dirty="0">
                <a:solidFill>
                  <a:srgbClr val="002060"/>
                </a:solidFill>
              </a:rPr>
              <a:t>＝2.50×10</a:t>
            </a:r>
            <a:r>
              <a:rPr lang="en-US" altLang="zh-CN" baseline="30000" dirty="0">
                <a:solidFill>
                  <a:srgbClr val="002060"/>
                </a:solidFill>
              </a:rPr>
              <a:t>-3 </a:t>
            </a:r>
            <a:r>
              <a:rPr lang="en-US" altLang="zh-CN" dirty="0">
                <a:solidFill>
                  <a:srgbClr val="002060"/>
                </a:solidFill>
              </a:rPr>
              <a:t>min</a:t>
            </a:r>
            <a:r>
              <a:rPr lang="en-US" altLang="zh-CN" baseline="18000" dirty="0">
                <a:solidFill>
                  <a:srgbClr val="002060"/>
                </a:solidFill>
              </a:rPr>
              <a:t>-</a:t>
            </a:r>
            <a:r>
              <a:rPr lang="en-US" altLang="zh-CN" baseline="30000" dirty="0">
                <a:solidFill>
                  <a:srgbClr val="002060"/>
                </a:solidFill>
              </a:rPr>
              <a:t>1</a:t>
            </a:r>
            <a:r>
              <a:rPr lang="en-US" altLang="zh-CN" dirty="0">
                <a:solidFill>
                  <a:srgbClr val="002060"/>
                </a:solidFill>
              </a:rPr>
              <a:t> ，</a:t>
            </a:r>
          </a:p>
          <a:p>
            <a:pPr>
              <a:lnSpc>
                <a:spcPct val="110000"/>
              </a:lnSpc>
            </a:pPr>
            <a:r>
              <a:rPr lang="en-US" altLang="zh-CN" dirty="0">
                <a:solidFill>
                  <a:srgbClr val="002060"/>
                </a:solidFill>
              </a:rPr>
              <a:t>(A)</a:t>
            </a:r>
            <a:r>
              <a:rPr lang="en-US" altLang="zh-CN" baseline="-30000" dirty="0">
                <a:solidFill>
                  <a:srgbClr val="002060"/>
                </a:solidFill>
              </a:rPr>
              <a:t>0</a:t>
            </a:r>
            <a:r>
              <a:rPr lang="en-US" altLang="zh-CN" dirty="0">
                <a:solidFill>
                  <a:srgbClr val="002060"/>
                </a:solidFill>
              </a:rPr>
              <a:t>＝0.40 mol·dm</a:t>
            </a:r>
            <a:r>
              <a:rPr lang="en-US" altLang="zh-CN" baseline="18000" dirty="0">
                <a:solidFill>
                  <a:srgbClr val="002060"/>
                </a:solidFill>
              </a:rPr>
              <a:t>-</a:t>
            </a:r>
            <a:r>
              <a:rPr lang="en-US" altLang="zh-CN" baseline="30000" dirty="0">
                <a:solidFill>
                  <a:srgbClr val="002060"/>
                </a:solidFill>
              </a:rPr>
              <a:t>3  </a:t>
            </a:r>
            <a:r>
              <a:rPr lang="zh-CN" altLang="en-US" dirty="0">
                <a:solidFill>
                  <a:srgbClr val="002060"/>
                </a:solidFill>
              </a:rPr>
              <a:t>求   </a:t>
            </a:r>
            <a:endParaRPr lang="en-US" altLang="zh-CN" dirty="0">
              <a:solidFill>
                <a:srgbClr val="002060"/>
              </a:solidFill>
            </a:endParaRPr>
          </a:p>
          <a:p>
            <a:pPr>
              <a:lnSpc>
                <a:spcPct val="110000"/>
              </a:lnSpc>
            </a:pPr>
            <a:r>
              <a:rPr lang="en-US" altLang="zh-CN" dirty="0">
                <a:solidFill>
                  <a:srgbClr val="002060"/>
                </a:solidFill>
              </a:rPr>
              <a:t>       </a:t>
            </a:r>
            <a:r>
              <a:rPr lang="zh-CN" altLang="en-US" dirty="0">
                <a:solidFill>
                  <a:srgbClr val="002060"/>
                </a:solidFill>
              </a:rPr>
              <a:t>①  </a:t>
            </a:r>
            <a:r>
              <a:rPr lang="en-US" altLang="zh-CN" i="1" dirty="0">
                <a:solidFill>
                  <a:srgbClr val="002060"/>
                </a:solidFill>
              </a:rPr>
              <a:t>t</a:t>
            </a:r>
            <a:r>
              <a:rPr lang="en-US" altLang="zh-CN" dirty="0">
                <a:solidFill>
                  <a:srgbClr val="002060"/>
                </a:solidFill>
              </a:rPr>
              <a:t> =8 h</a:t>
            </a:r>
            <a:r>
              <a:rPr lang="zh-CN" altLang="en-US" dirty="0">
                <a:solidFill>
                  <a:srgbClr val="002060"/>
                </a:solidFill>
              </a:rPr>
              <a:t>时的 (</a:t>
            </a:r>
            <a:r>
              <a:rPr lang="en-US" altLang="zh-CN" dirty="0">
                <a:solidFill>
                  <a:srgbClr val="002060"/>
                </a:solidFill>
              </a:rPr>
              <a:t>C</a:t>
            </a:r>
            <a:r>
              <a:rPr lang="en-US" altLang="zh-CN" baseline="-30000" dirty="0">
                <a:solidFill>
                  <a:srgbClr val="002060"/>
                </a:solidFill>
              </a:rPr>
              <a:t>2</a:t>
            </a:r>
            <a:r>
              <a:rPr lang="en-US" altLang="zh-CN" dirty="0">
                <a:solidFill>
                  <a:srgbClr val="002060"/>
                </a:solidFill>
              </a:rPr>
              <a:t>H</a:t>
            </a:r>
            <a:r>
              <a:rPr lang="en-US" altLang="zh-CN" baseline="-30000" dirty="0">
                <a:solidFill>
                  <a:srgbClr val="002060"/>
                </a:solidFill>
              </a:rPr>
              <a:t>5</a:t>
            </a:r>
            <a:r>
              <a:rPr lang="en-US" altLang="zh-CN" dirty="0">
                <a:solidFill>
                  <a:srgbClr val="002060"/>
                </a:solidFill>
              </a:rPr>
              <a:t>Cl) = ?  </a:t>
            </a:r>
          </a:p>
          <a:p>
            <a:pPr>
              <a:lnSpc>
                <a:spcPct val="110000"/>
              </a:lnSpc>
            </a:pPr>
            <a:r>
              <a:rPr lang="en-US" altLang="zh-CN" dirty="0">
                <a:solidFill>
                  <a:srgbClr val="002060"/>
                </a:solidFill>
              </a:rPr>
              <a:t>       ②  (C</a:t>
            </a:r>
            <a:r>
              <a:rPr lang="en-US" altLang="zh-CN" baseline="-30000" dirty="0">
                <a:solidFill>
                  <a:srgbClr val="002060"/>
                </a:solidFill>
              </a:rPr>
              <a:t>2</a:t>
            </a:r>
            <a:r>
              <a:rPr lang="en-US" altLang="zh-CN" dirty="0">
                <a:solidFill>
                  <a:srgbClr val="002060"/>
                </a:solidFill>
              </a:rPr>
              <a:t>H</a:t>
            </a:r>
            <a:r>
              <a:rPr lang="en-US" altLang="zh-CN" baseline="-30000" dirty="0">
                <a:solidFill>
                  <a:srgbClr val="002060"/>
                </a:solidFill>
              </a:rPr>
              <a:t>5</a:t>
            </a:r>
            <a:r>
              <a:rPr lang="en-US" altLang="zh-CN" dirty="0">
                <a:solidFill>
                  <a:srgbClr val="002060"/>
                </a:solidFill>
              </a:rPr>
              <a:t>Cl) = 0.40 → 0.010 mol·dm</a:t>
            </a:r>
            <a:r>
              <a:rPr lang="en-US" altLang="zh-CN" baseline="18000" dirty="0">
                <a:solidFill>
                  <a:srgbClr val="002060"/>
                </a:solidFill>
              </a:rPr>
              <a:t>-</a:t>
            </a:r>
            <a:r>
              <a:rPr lang="en-US" altLang="zh-CN" baseline="30000" dirty="0">
                <a:solidFill>
                  <a:srgbClr val="002060"/>
                </a:solidFill>
              </a:rPr>
              <a:t>3</a:t>
            </a:r>
            <a:r>
              <a:rPr lang="en-US" altLang="zh-CN" dirty="0">
                <a:solidFill>
                  <a:srgbClr val="002060"/>
                </a:solidFill>
              </a:rPr>
              <a:t> </a:t>
            </a:r>
            <a:r>
              <a:rPr lang="zh-CN" altLang="en-US" dirty="0">
                <a:solidFill>
                  <a:srgbClr val="002060"/>
                </a:solidFill>
              </a:rPr>
              <a:t>需要的时间 </a:t>
            </a:r>
            <a:r>
              <a:rPr lang="en-US" altLang="zh-CN" i="1" dirty="0">
                <a:solidFill>
                  <a:srgbClr val="002060"/>
                </a:solidFill>
              </a:rPr>
              <a:t>t </a:t>
            </a:r>
            <a:r>
              <a:rPr lang="en-US" altLang="zh-CN" dirty="0">
                <a:solidFill>
                  <a:srgbClr val="002060"/>
                </a:solidFill>
              </a:rPr>
              <a:t>=?</a:t>
            </a:r>
          </a:p>
          <a:p>
            <a:pPr>
              <a:lnSpc>
                <a:spcPct val="110000"/>
              </a:lnSpc>
            </a:pPr>
            <a:r>
              <a:rPr lang="en-US" altLang="zh-CN" dirty="0">
                <a:solidFill>
                  <a:srgbClr val="002060"/>
                </a:solidFill>
              </a:rPr>
              <a:t>       ③  </a:t>
            </a:r>
            <a:r>
              <a:rPr lang="en-US" altLang="zh-CN" i="1" dirty="0">
                <a:solidFill>
                  <a:srgbClr val="002060"/>
                </a:solidFill>
              </a:rPr>
              <a:t>t</a:t>
            </a:r>
            <a:r>
              <a:rPr lang="en-US" altLang="zh-CN" baseline="-30000" dirty="0">
                <a:solidFill>
                  <a:srgbClr val="002060"/>
                </a:solidFill>
              </a:rPr>
              <a:t>1/2</a:t>
            </a:r>
            <a:r>
              <a:rPr lang="en-US" altLang="zh-CN" dirty="0">
                <a:solidFill>
                  <a:srgbClr val="002060"/>
                </a:solidFill>
              </a:rPr>
              <a:t>＝?</a:t>
            </a:r>
            <a:endParaRPr lang="zh-CN" altLang="en-US" dirty="0">
              <a:solidFill>
                <a:srgbClr val="002060"/>
              </a:solidFill>
            </a:endParaRPr>
          </a:p>
        </p:txBody>
      </p:sp>
      <p:cxnSp>
        <p:nvCxnSpPr>
          <p:cNvPr id="7183" name="直接连接符 24"/>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4" name="直接连接符 25"/>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5" name="直接连接符 26"/>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6" name="直接连接符 27"/>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7187" name="直接连接符 2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grpSp>
        <p:nvGrpSpPr>
          <p:cNvPr id="2" name="组合 31"/>
          <p:cNvGrpSpPr>
            <a:grpSpLocks/>
          </p:cNvGrpSpPr>
          <p:nvPr/>
        </p:nvGrpSpPr>
        <p:grpSpPr bwMode="auto">
          <a:xfrm>
            <a:off x="411832" y="3414686"/>
            <a:ext cx="5960368" cy="1670498"/>
            <a:chOff x="288032" y="2774834"/>
            <a:chExt cx="5960368" cy="1670057"/>
          </a:xfrm>
        </p:grpSpPr>
        <p:sp>
          <p:nvSpPr>
            <p:cNvPr id="7198" name="Rectangle 18"/>
            <p:cNvSpPr>
              <a:spLocks noChangeArrowheads="1"/>
            </p:cNvSpPr>
            <p:nvPr/>
          </p:nvSpPr>
          <p:spPr bwMode="auto">
            <a:xfrm>
              <a:off x="864096" y="2824163"/>
              <a:ext cx="3829895" cy="40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dirty="0">
                  <a:solidFill>
                    <a:srgbClr val="002060"/>
                  </a:solidFill>
                </a:rPr>
                <a:t>①   </a:t>
              </a:r>
              <a:r>
                <a:rPr lang="en-US" altLang="zh-CN" sz="2000" dirty="0" err="1">
                  <a:solidFill>
                    <a:srgbClr val="002060"/>
                  </a:solidFill>
                </a:rPr>
                <a:t>lg</a:t>
              </a:r>
              <a:r>
                <a:rPr lang="en-US" altLang="zh-CN" sz="2000" dirty="0">
                  <a:solidFill>
                    <a:srgbClr val="002060"/>
                  </a:solidFill>
                </a:rPr>
                <a:t> (C</a:t>
              </a:r>
              <a:r>
                <a:rPr lang="en-US" altLang="zh-CN" sz="2000" baseline="-30000" dirty="0">
                  <a:solidFill>
                    <a:srgbClr val="002060"/>
                  </a:solidFill>
                </a:rPr>
                <a:t>2</a:t>
              </a:r>
              <a:r>
                <a:rPr lang="en-US" altLang="zh-CN" sz="2000" dirty="0">
                  <a:solidFill>
                    <a:srgbClr val="002060"/>
                  </a:solidFill>
                </a:rPr>
                <a:t>H</a:t>
              </a:r>
              <a:r>
                <a:rPr lang="en-US" altLang="zh-CN" sz="2000" baseline="-30000" dirty="0">
                  <a:solidFill>
                    <a:srgbClr val="002060"/>
                  </a:solidFill>
                </a:rPr>
                <a:t>5</a:t>
              </a:r>
              <a:r>
                <a:rPr lang="en-US" altLang="zh-CN" sz="2000" dirty="0">
                  <a:solidFill>
                    <a:srgbClr val="002060"/>
                  </a:solidFill>
                </a:rPr>
                <a:t>Cl) ＝ </a:t>
              </a:r>
              <a:r>
                <a:rPr lang="en-US" altLang="zh-CN" sz="2000" dirty="0" err="1">
                  <a:solidFill>
                    <a:srgbClr val="002060"/>
                  </a:solidFill>
                </a:rPr>
                <a:t>lg</a:t>
              </a:r>
              <a:r>
                <a:rPr lang="en-US" altLang="zh-CN" sz="2000" dirty="0">
                  <a:solidFill>
                    <a:srgbClr val="002060"/>
                  </a:solidFill>
                </a:rPr>
                <a:t> (C</a:t>
              </a:r>
              <a:r>
                <a:rPr lang="en-US" altLang="zh-CN" sz="2000" baseline="-30000" dirty="0">
                  <a:solidFill>
                    <a:srgbClr val="002060"/>
                  </a:solidFill>
                </a:rPr>
                <a:t>2</a:t>
              </a:r>
              <a:r>
                <a:rPr lang="en-US" altLang="zh-CN" sz="2000" dirty="0">
                  <a:solidFill>
                    <a:srgbClr val="002060"/>
                  </a:solidFill>
                </a:rPr>
                <a:t>H</a:t>
              </a:r>
              <a:r>
                <a:rPr lang="en-US" altLang="zh-CN" sz="2000" baseline="-30000" dirty="0">
                  <a:solidFill>
                    <a:srgbClr val="002060"/>
                  </a:solidFill>
                </a:rPr>
                <a:t>5</a:t>
              </a:r>
              <a:r>
                <a:rPr lang="en-US" altLang="zh-CN" sz="2000" dirty="0">
                  <a:solidFill>
                    <a:srgbClr val="002060"/>
                  </a:solidFill>
                </a:rPr>
                <a:t>Cl)</a:t>
              </a:r>
              <a:r>
                <a:rPr lang="en-US" altLang="zh-CN" sz="2000" baseline="-30000" dirty="0">
                  <a:solidFill>
                    <a:srgbClr val="002060"/>
                  </a:solidFill>
                </a:rPr>
                <a:t>0  </a:t>
              </a:r>
              <a:r>
                <a:rPr lang="en-US" altLang="zh-CN" sz="2000" dirty="0">
                  <a:solidFill>
                    <a:srgbClr val="002060"/>
                  </a:solidFill>
                </a:rPr>
                <a:t>- </a:t>
              </a:r>
              <a:endParaRPr lang="zh-CN" altLang="en-US" sz="2000" dirty="0">
                <a:solidFill>
                  <a:srgbClr val="002060"/>
                </a:solidFill>
              </a:endParaRPr>
            </a:p>
          </p:txBody>
        </p:sp>
        <p:sp>
          <p:nvSpPr>
            <p:cNvPr id="7199" name="Rectangle 19"/>
            <p:cNvSpPr>
              <a:spLocks noChangeArrowheads="1"/>
            </p:cNvSpPr>
            <p:nvPr/>
          </p:nvSpPr>
          <p:spPr bwMode="auto">
            <a:xfrm>
              <a:off x="288032" y="2781014"/>
              <a:ext cx="1143000" cy="40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dirty="0">
                  <a:solidFill>
                    <a:srgbClr val="002060"/>
                  </a:solidFill>
                </a:rPr>
                <a:t>解： </a:t>
              </a:r>
            </a:p>
          </p:txBody>
        </p:sp>
        <p:sp>
          <p:nvSpPr>
            <p:cNvPr id="7200" name="Rectangle 22"/>
            <p:cNvSpPr>
              <a:spLocks noChangeArrowheads="1"/>
            </p:cNvSpPr>
            <p:nvPr/>
          </p:nvSpPr>
          <p:spPr bwMode="auto">
            <a:xfrm>
              <a:off x="1143000" y="3505200"/>
              <a:ext cx="2209800" cy="40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lang="en-US" altLang="zh-CN" sz="2000" dirty="0">
                  <a:solidFill>
                    <a:srgbClr val="002060"/>
                  </a:solidFill>
                </a:rPr>
                <a:t>＝</a:t>
              </a:r>
              <a:r>
                <a:rPr lang="en-US" altLang="zh-CN" sz="2000" dirty="0" err="1">
                  <a:solidFill>
                    <a:srgbClr val="002060"/>
                  </a:solidFill>
                </a:rPr>
                <a:t>lg</a:t>
              </a:r>
              <a:r>
                <a:rPr lang="en-US" altLang="zh-CN" sz="2000" dirty="0">
                  <a:solidFill>
                    <a:srgbClr val="002060"/>
                  </a:solidFill>
                </a:rPr>
                <a:t> (0.40) -</a:t>
              </a:r>
              <a:endParaRPr lang="zh-CN" altLang="en-US" sz="2000" dirty="0">
                <a:solidFill>
                  <a:srgbClr val="002060"/>
                </a:solidFill>
              </a:endParaRPr>
            </a:p>
          </p:txBody>
        </p:sp>
        <p:graphicFrame>
          <p:nvGraphicFramePr>
            <p:cNvPr id="12" name="Object 2"/>
            <p:cNvGraphicFramePr>
              <a:graphicFrameLocks noChangeAspect="1"/>
            </p:cNvGraphicFramePr>
            <p:nvPr/>
          </p:nvGraphicFramePr>
          <p:xfrm>
            <a:off x="4536504" y="2774834"/>
            <a:ext cx="1047362" cy="550162"/>
          </p:xfrm>
          <a:graphic>
            <a:graphicData uri="http://schemas.openxmlformats.org/presentationml/2006/ole">
              <mc:AlternateContent xmlns:mc="http://schemas.openxmlformats.org/markup-compatibility/2006">
                <mc:Choice xmlns:v="urn:schemas-microsoft-com:vml" Requires="v">
                  <p:oleObj name="Equation" r:id="rId2" imgW="482400" imgH="393480" progId="Equation.3">
                    <p:embed/>
                  </p:oleObj>
                </mc:Choice>
                <mc:Fallback>
                  <p:oleObj name="Equation" r:id="rId2" imgW="482400" imgH="393480" progId="Equation.3">
                    <p:embed/>
                    <p:pic>
                      <p:nvPicPr>
                        <p:cNvPr id="1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6504" y="2774834"/>
                          <a:ext cx="1047362" cy="550162"/>
                        </a:xfrm>
                        <a:prstGeom prst="rect">
                          <a:avLst/>
                        </a:prstGeom>
                        <a:noFill/>
                      </p:spPr>
                    </p:pic>
                  </p:oleObj>
                </mc:Fallback>
              </mc:AlternateContent>
            </a:graphicData>
          </a:graphic>
        </p:graphicFrame>
        <p:sp>
          <p:nvSpPr>
            <p:cNvPr id="7201" name="Rectangle 24"/>
            <p:cNvSpPr>
              <a:spLocks noChangeArrowheads="1"/>
            </p:cNvSpPr>
            <p:nvPr/>
          </p:nvSpPr>
          <p:spPr bwMode="auto">
            <a:xfrm>
              <a:off x="4419600" y="3505200"/>
              <a:ext cx="1828800" cy="40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lang="en-US" altLang="zh-CN" sz="2000" dirty="0">
                  <a:solidFill>
                    <a:srgbClr val="002060"/>
                  </a:solidFill>
                </a:rPr>
                <a:t>＝ - 0.92     </a:t>
              </a:r>
              <a:endParaRPr lang="zh-CN" altLang="en-US" sz="2000" dirty="0">
                <a:solidFill>
                  <a:srgbClr val="002060"/>
                </a:solidFill>
              </a:endParaRPr>
            </a:p>
          </p:txBody>
        </p:sp>
        <p:graphicFrame>
          <p:nvGraphicFramePr>
            <p:cNvPr id="14" name="Object 3"/>
            <p:cNvGraphicFramePr>
              <a:graphicFrameLocks noChangeAspect="1"/>
            </p:cNvGraphicFramePr>
            <p:nvPr/>
          </p:nvGraphicFramePr>
          <p:xfrm>
            <a:off x="2618352" y="3371805"/>
            <a:ext cx="1756589" cy="628605"/>
          </p:xfrm>
          <a:graphic>
            <a:graphicData uri="http://schemas.openxmlformats.org/presentationml/2006/ole">
              <mc:AlternateContent xmlns:mc="http://schemas.openxmlformats.org/markup-compatibility/2006">
                <mc:Choice xmlns:v="urn:schemas-microsoft-com:vml" Requires="v">
                  <p:oleObj name="Equation" r:id="rId4" imgW="1168200" imgH="419040" progId="Equation.3">
                    <p:embed/>
                  </p:oleObj>
                </mc:Choice>
                <mc:Fallback>
                  <p:oleObj name="Equation" r:id="rId4" imgW="1168200" imgH="419040" progId="Equation.3">
                    <p:embed/>
                    <p:pic>
                      <p:nvPicPr>
                        <p:cNvPr id="14"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18352" y="3371805"/>
                          <a:ext cx="1756589" cy="628605"/>
                        </a:xfrm>
                        <a:prstGeom prst="rect">
                          <a:avLst/>
                        </a:prstGeom>
                        <a:noFill/>
                      </p:spPr>
                    </p:pic>
                  </p:oleObj>
                </mc:Fallback>
              </mc:AlternateContent>
            </a:graphicData>
          </a:graphic>
        </p:graphicFrame>
        <p:sp>
          <p:nvSpPr>
            <p:cNvPr id="7202" name="Rectangle 26"/>
            <p:cNvSpPr>
              <a:spLocks noChangeArrowheads="1"/>
            </p:cNvSpPr>
            <p:nvPr/>
          </p:nvSpPr>
          <p:spPr bwMode="auto">
            <a:xfrm>
              <a:off x="1152128" y="4044887"/>
              <a:ext cx="2991525" cy="400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lang="en-US" altLang="zh-CN" sz="2000" dirty="0">
                  <a:solidFill>
                    <a:srgbClr val="002060"/>
                  </a:solidFill>
                </a:rPr>
                <a:t>(C</a:t>
              </a:r>
              <a:r>
                <a:rPr lang="en-US" altLang="zh-CN" sz="2000" baseline="-30000" dirty="0">
                  <a:solidFill>
                    <a:srgbClr val="002060"/>
                  </a:solidFill>
                </a:rPr>
                <a:t>2</a:t>
              </a:r>
              <a:r>
                <a:rPr lang="en-US" altLang="zh-CN" sz="2000" dirty="0">
                  <a:solidFill>
                    <a:srgbClr val="002060"/>
                  </a:solidFill>
                </a:rPr>
                <a:t>H</a:t>
              </a:r>
              <a:r>
                <a:rPr lang="en-US" altLang="zh-CN" sz="2000" baseline="-30000" dirty="0">
                  <a:solidFill>
                    <a:srgbClr val="002060"/>
                  </a:solidFill>
                </a:rPr>
                <a:t>5</a:t>
              </a:r>
              <a:r>
                <a:rPr lang="en-US" altLang="zh-CN" sz="2000" dirty="0">
                  <a:solidFill>
                    <a:srgbClr val="002060"/>
                  </a:solidFill>
                </a:rPr>
                <a:t>Cl) = 0.12 mol·dm</a:t>
              </a:r>
              <a:r>
                <a:rPr lang="en-US" altLang="zh-CN" sz="2000" baseline="18000" dirty="0">
                  <a:solidFill>
                    <a:srgbClr val="002060"/>
                  </a:solidFill>
                </a:rPr>
                <a:t>-</a:t>
              </a:r>
              <a:r>
                <a:rPr lang="en-US" altLang="zh-CN" sz="2000" baseline="30000" dirty="0">
                  <a:solidFill>
                    <a:srgbClr val="002060"/>
                  </a:solidFill>
                </a:rPr>
                <a:t>3</a:t>
              </a:r>
              <a:r>
                <a:rPr lang="en-US" altLang="zh-CN" sz="2000" dirty="0">
                  <a:solidFill>
                    <a:srgbClr val="002060"/>
                  </a:solidFill>
                </a:rPr>
                <a:t> </a:t>
              </a:r>
            </a:p>
          </p:txBody>
        </p:sp>
      </p:grpSp>
      <p:cxnSp>
        <p:nvCxnSpPr>
          <p:cNvPr id="7189" name="直接连接符 2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grpSp>
        <p:nvGrpSpPr>
          <p:cNvPr id="3" name="组合 32"/>
          <p:cNvGrpSpPr>
            <a:grpSpLocks/>
          </p:cNvGrpSpPr>
          <p:nvPr/>
        </p:nvGrpSpPr>
        <p:grpSpPr bwMode="auto">
          <a:xfrm>
            <a:off x="1043608" y="5229200"/>
            <a:ext cx="7541840" cy="640482"/>
            <a:chOff x="990600" y="4667250"/>
            <a:chExt cx="8312125" cy="914400"/>
          </a:xfrm>
        </p:grpSpPr>
        <p:sp>
          <p:nvSpPr>
            <p:cNvPr id="7196" name="Rectangle 16"/>
            <p:cNvSpPr>
              <a:spLocks noChangeArrowheads="1"/>
            </p:cNvSpPr>
            <p:nvPr/>
          </p:nvSpPr>
          <p:spPr bwMode="auto">
            <a:xfrm>
              <a:off x="5492725" y="4872858"/>
              <a:ext cx="3810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en-US" altLang="zh-CN" sz="2000" i="1" dirty="0">
                  <a:solidFill>
                    <a:srgbClr val="002060"/>
                  </a:solidFill>
                </a:rPr>
                <a:t>t</a:t>
              </a:r>
              <a:r>
                <a:rPr lang="en-US" altLang="zh-CN" sz="2000" dirty="0">
                  <a:solidFill>
                    <a:srgbClr val="002060"/>
                  </a:solidFill>
                </a:rPr>
                <a:t> =1.5×10</a:t>
              </a:r>
              <a:r>
                <a:rPr lang="en-US" altLang="zh-CN" sz="2000" baseline="30000" dirty="0">
                  <a:solidFill>
                    <a:srgbClr val="002060"/>
                  </a:solidFill>
                </a:rPr>
                <a:t>3</a:t>
              </a:r>
              <a:r>
                <a:rPr lang="en-US" altLang="zh-CN" sz="2000" dirty="0">
                  <a:solidFill>
                    <a:srgbClr val="002060"/>
                  </a:solidFill>
                </a:rPr>
                <a:t> min＝25 h </a:t>
              </a:r>
              <a:endParaRPr lang="zh-CN" altLang="en-US" sz="2000" dirty="0">
                <a:solidFill>
                  <a:srgbClr val="002060"/>
                </a:solidFill>
              </a:endParaRPr>
            </a:p>
          </p:txBody>
        </p:sp>
        <p:sp>
          <p:nvSpPr>
            <p:cNvPr id="7197" name="Rectangle 17"/>
            <p:cNvSpPr>
              <a:spLocks noChangeArrowheads="1"/>
            </p:cNvSpPr>
            <p:nvPr/>
          </p:nvSpPr>
          <p:spPr bwMode="auto">
            <a:xfrm>
              <a:off x="990600" y="4876800"/>
              <a:ext cx="5068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a:solidFill>
                    <a:srgbClr val="002060"/>
                  </a:solidFill>
                </a:rPr>
                <a:t>② </a:t>
              </a:r>
            </a:p>
          </p:txBody>
        </p:sp>
        <p:graphicFrame>
          <p:nvGraphicFramePr>
            <p:cNvPr id="16" name="Object 4"/>
            <p:cNvGraphicFramePr>
              <a:graphicFrameLocks noChangeAspect="1"/>
            </p:cNvGraphicFramePr>
            <p:nvPr/>
          </p:nvGraphicFramePr>
          <p:xfrm>
            <a:off x="1676400" y="4667250"/>
            <a:ext cx="3657600" cy="914400"/>
          </p:xfrm>
          <a:graphic>
            <a:graphicData uri="http://schemas.openxmlformats.org/presentationml/2006/ole">
              <mc:AlternateContent xmlns:mc="http://schemas.openxmlformats.org/markup-compatibility/2006">
                <mc:Choice xmlns:v="urn:schemas-microsoft-com:vml" Requires="v">
                  <p:oleObj r:id="rId6" imgW="1676400" imgH="419100" progId="Equation.3">
                    <p:embed/>
                  </p:oleObj>
                </mc:Choice>
                <mc:Fallback>
                  <p:oleObj r:id="rId6" imgW="1676400" imgH="419100" progId="Equation.3">
                    <p:embed/>
                    <p:pic>
                      <p:nvPicPr>
                        <p:cNvPr id="16"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6400" y="4667250"/>
                          <a:ext cx="3657600" cy="914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7191" name="直接连接符 3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grpSp>
        <p:nvGrpSpPr>
          <p:cNvPr id="4" name="组合 33"/>
          <p:cNvGrpSpPr>
            <a:grpSpLocks/>
          </p:cNvGrpSpPr>
          <p:nvPr/>
        </p:nvGrpSpPr>
        <p:grpSpPr bwMode="auto">
          <a:xfrm>
            <a:off x="1018158" y="5987752"/>
            <a:ext cx="6794722" cy="609600"/>
            <a:chOff x="946150" y="5646738"/>
            <a:chExt cx="7360213" cy="830262"/>
          </a:xfrm>
        </p:grpSpPr>
        <p:sp>
          <p:nvSpPr>
            <p:cNvPr id="7194" name="Rectangle 14"/>
            <p:cNvSpPr>
              <a:spLocks noChangeArrowheads="1"/>
            </p:cNvSpPr>
            <p:nvPr/>
          </p:nvSpPr>
          <p:spPr bwMode="auto">
            <a:xfrm>
              <a:off x="946150" y="5867400"/>
              <a:ext cx="50687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a:solidFill>
                    <a:srgbClr val="002060"/>
                  </a:solidFill>
                </a:rPr>
                <a:t>③ </a:t>
              </a:r>
            </a:p>
          </p:txBody>
        </p:sp>
        <p:sp>
          <p:nvSpPr>
            <p:cNvPr id="7195" name="Rectangle 15"/>
            <p:cNvSpPr>
              <a:spLocks noChangeArrowheads="1"/>
            </p:cNvSpPr>
            <p:nvPr/>
          </p:nvSpPr>
          <p:spPr bwMode="auto">
            <a:xfrm>
              <a:off x="5029763" y="5807092"/>
              <a:ext cx="32766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dirty="0">
                  <a:solidFill>
                    <a:srgbClr val="002060"/>
                  </a:solidFill>
                </a:rPr>
                <a:t>＝277 </a:t>
              </a:r>
              <a:r>
                <a:rPr lang="en-US" altLang="zh-CN" sz="2000" dirty="0">
                  <a:solidFill>
                    <a:srgbClr val="002060"/>
                  </a:solidFill>
                </a:rPr>
                <a:t>min ＝4.62 h </a:t>
              </a:r>
              <a:endParaRPr lang="zh-CN" altLang="en-US" sz="2000" dirty="0">
                <a:solidFill>
                  <a:srgbClr val="002060"/>
                </a:solidFill>
              </a:endParaRPr>
            </a:p>
          </p:txBody>
        </p:sp>
        <p:graphicFrame>
          <p:nvGraphicFramePr>
            <p:cNvPr id="17" name="Object 5"/>
            <p:cNvGraphicFramePr>
              <a:graphicFrameLocks noChangeAspect="1"/>
            </p:cNvGraphicFramePr>
            <p:nvPr/>
          </p:nvGraphicFramePr>
          <p:xfrm>
            <a:off x="1752600" y="5646738"/>
            <a:ext cx="3429000" cy="830262"/>
          </p:xfrm>
          <a:graphic>
            <a:graphicData uri="http://schemas.openxmlformats.org/presentationml/2006/ole">
              <mc:AlternateContent xmlns:mc="http://schemas.openxmlformats.org/markup-compatibility/2006">
                <mc:Choice xmlns:v="urn:schemas-microsoft-com:vml" Requires="v">
                  <p:oleObj r:id="rId8" imgW="1612900" imgH="393700" progId="Equation.3">
                    <p:embed/>
                  </p:oleObj>
                </mc:Choice>
                <mc:Fallback>
                  <p:oleObj r:id="rId8" imgW="1612900" imgH="393700" progId="Equation.3">
                    <p:embed/>
                    <p:pic>
                      <p:nvPicPr>
                        <p:cNvPr id="17"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52600" y="5646738"/>
                          <a:ext cx="3429000" cy="830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7193" name="直接连接符 31"/>
          <p:cNvCxnSpPr>
            <a:cxnSpLocks noChangeShapeType="1"/>
          </p:cNvCxnSpPr>
          <p:nvPr/>
        </p:nvCxnSpPr>
        <p:spPr bwMode="auto">
          <a:xfrm>
            <a:off x="0" y="0"/>
            <a:ext cx="0" cy="457200"/>
          </a:xfrm>
          <a:prstGeom prst="line">
            <a:avLst/>
          </a:prstGeom>
          <a:noFill/>
          <a:ln w="0" algn="ctr">
            <a:solidFill>
              <a:srgbClr val="FDFFFF"/>
            </a:solidFill>
            <a:round/>
            <a:headEnd/>
            <a:tailEnd/>
          </a:ln>
          <a:extLst>
            <a:ext uri="{909E8E84-426E-40DD-AFC4-6F175D3DCCD1}">
              <a14:hiddenFill xmlns:a14="http://schemas.microsoft.com/office/drawing/2010/main">
                <a:noFill/>
              </a14:hiddenFill>
            </a:ext>
          </a:extLst>
        </p:spPr>
      </p:cxnSp>
      <p:sp>
        <p:nvSpPr>
          <p:cNvPr id="35" name="矩形 3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6"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一级反应的特征</a:t>
            </a:r>
          </a:p>
        </p:txBody>
      </p:sp>
      <p:sp>
        <p:nvSpPr>
          <p:cNvPr id="3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32</a:t>
            </a:fld>
            <a:endParaRPr lang="en-US" altLang="zh-CN" dirty="0">
              <a:solidFill>
                <a:srgbClr val="000000"/>
              </a:solidFill>
            </a:endParaRPr>
          </a:p>
        </p:txBody>
      </p:sp>
    </p:spTree>
    <p:extLst>
      <p:ext uri="{BB962C8B-B14F-4D97-AF65-F5344CB8AC3E}">
        <p14:creationId xmlns:p14="http://schemas.microsoft.com/office/powerpoint/2010/main" val="1354815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987" name="Group 28"/>
          <p:cNvGrpSpPr>
            <a:grpSpLocks/>
          </p:cNvGrpSpPr>
          <p:nvPr/>
        </p:nvGrpSpPr>
        <p:grpSpPr bwMode="auto">
          <a:xfrm>
            <a:off x="323850" y="1147762"/>
            <a:ext cx="8712309" cy="5562600"/>
            <a:chOff x="467" y="768"/>
            <a:chExt cx="5599" cy="3504"/>
          </a:xfrm>
        </p:grpSpPr>
        <p:sp>
          <p:nvSpPr>
            <p:cNvPr id="966659" name="Text Box 3"/>
            <p:cNvSpPr txBox="1">
              <a:spLocks noChangeArrowheads="1"/>
            </p:cNvSpPr>
            <p:nvPr/>
          </p:nvSpPr>
          <p:spPr bwMode="auto">
            <a:xfrm>
              <a:off x="467" y="768"/>
              <a:ext cx="5599" cy="685"/>
            </a:xfrm>
            <a:prstGeom prst="rect">
              <a:avLst/>
            </a:prstGeom>
            <a:noFill/>
            <a:ln w="9525" algn="ctr">
              <a:noFill/>
              <a:miter lim="800000"/>
              <a:headEnd/>
              <a:tailEnd/>
            </a:ln>
            <a:effectLst/>
          </p:spPr>
          <p:txBody>
            <a:bodyPr wrap="square">
              <a:spAutoFit/>
            </a:bodyPr>
            <a:lstStyle/>
            <a:p>
              <a:pPr algn="ctr">
                <a:lnSpc>
                  <a:spcPct val="120000"/>
                </a:lnSpc>
                <a:spcBef>
                  <a:spcPts val="600"/>
                </a:spcBef>
                <a:defRPr/>
              </a:pPr>
              <a:r>
                <a:rPr kumimoji="0" lang="zh-CN" altLang="en-US" sz="2800" b="0" dirty="0">
                  <a:solidFill>
                    <a:schemeClr val="tx2"/>
                  </a:solidFill>
                  <a:latin typeface="+mn-lt"/>
                  <a:ea typeface="+mj-ea"/>
                </a:rPr>
                <a:t>二级反应的反应速率与反应物浓度二次方成正比</a:t>
              </a:r>
              <a:endParaRPr kumimoji="0" lang="en-US" altLang="zh-CN" sz="2800" b="0" dirty="0">
                <a:solidFill>
                  <a:schemeClr val="tx2"/>
                </a:solidFill>
                <a:latin typeface="+mn-lt"/>
                <a:ea typeface="+mj-ea"/>
              </a:endParaRPr>
            </a:p>
            <a:p>
              <a:pPr>
                <a:lnSpc>
                  <a:spcPct val="120000"/>
                </a:lnSpc>
                <a:spcBef>
                  <a:spcPts val="600"/>
                </a:spcBef>
                <a:defRPr/>
              </a:pPr>
              <a:r>
                <a:rPr kumimoji="0" lang="zh-CN" altLang="en-US" b="0" dirty="0">
                  <a:latin typeface="+mn-lt"/>
                  <a:ea typeface="+mj-ea"/>
                </a:rPr>
                <a:t>例如，                   </a:t>
              </a:r>
            </a:p>
          </p:txBody>
        </p:sp>
        <p:sp>
          <p:nvSpPr>
            <p:cNvPr id="966660" name="Text Box 4"/>
            <p:cNvSpPr txBox="1">
              <a:spLocks noChangeArrowheads="1"/>
            </p:cNvSpPr>
            <p:nvPr/>
          </p:nvSpPr>
          <p:spPr bwMode="auto">
            <a:xfrm>
              <a:off x="810" y="1343"/>
              <a:ext cx="3910" cy="288"/>
            </a:xfrm>
            <a:prstGeom prst="rect">
              <a:avLst/>
            </a:prstGeom>
            <a:noFill/>
            <a:ln w="9525">
              <a:noFill/>
              <a:miter lim="800000"/>
              <a:headEnd/>
              <a:tailEnd/>
            </a:ln>
            <a:effectLst/>
          </p:spPr>
          <p:txBody>
            <a:bodyPr>
              <a:spAutoFit/>
            </a:bodyPr>
            <a:lstStyle/>
            <a:p>
              <a:pPr algn="ctr">
                <a:spcBef>
                  <a:spcPts val="600"/>
                </a:spcBef>
                <a:defRPr/>
              </a:pPr>
              <a:r>
                <a:rPr kumimoji="0" lang="en-US" altLang="zh-CN">
                  <a:latin typeface="+mn-lt"/>
                  <a:ea typeface="+mj-ea"/>
                </a:rPr>
                <a:t>CO + NO</a:t>
              </a:r>
              <a:r>
                <a:rPr kumimoji="0" lang="en-US" altLang="zh-CN" baseline="-25000">
                  <a:latin typeface="+mn-lt"/>
                  <a:ea typeface="+mj-ea"/>
                </a:rPr>
                <a:t>2 </a:t>
              </a:r>
              <a:r>
                <a:rPr kumimoji="0" lang="en-US" altLang="zh-CN">
                  <a:latin typeface="+mn-lt"/>
                  <a:ea typeface="+mj-ea"/>
                  <a:sym typeface="Symbol" pitchFamily="18" charset="2"/>
                </a:rPr>
                <a:t> CO</a:t>
              </a:r>
              <a:r>
                <a:rPr kumimoji="0" lang="en-US" altLang="zh-CN" baseline="-25000">
                  <a:latin typeface="+mn-lt"/>
                  <a:ea typeface="+mj-ea"/>
                  <a:sym typeface="Symbol" pitchFamily="18" charset="2"/>
                </a:rPr>
                <a:t>2 </a:t>
              </a:r>
              <a:r>
                <a:rPr kumimoji="0" lang="en-US" altLang="zh-CN">
                  <a:latin typeface="+mn-lt"/>
                  <a:ea typeface="+mj-ea"/>
                  <a:sym typeface="Symbol" pitchFamily="18" charset="2"/>
                </a:rPr>
                <a:t>+ NO</a:t>
              </a:r>
            </a:p>
          </p:txBody>
        </p:sp>
        <p:sp>
          <p:nvSpPr>
            <p:cNvPr id="966662" name="Text Box 6"/>
            <p:cNvSpPr txBox="1">
              <a:spLocks noChangeArrowheads="1"/>
            </p:cNvSpPr>
            <p:nvPr/>
          </p:nvSpPr>
          <p:spPr bwMode="auto">
            <a:xfrm>
              <a:off x="1536" y="1706"/>
              <a:ext cx="1917" cy="288"/>
            </a:xfrm>
            <a:prstGeom prst="rect">
              <a:avLst/>
            </a:prstGeom>
            <a:noFill/>
            <a:ln w="9525">
              <a:noFill/>
              <a:miter lim="800000"/>
              <a:headEnd/>
              <a:tailEnd/>
            </a:ln>
            <a:effectLst/>
          </p:spPr>
          <p:txBody>
            <a:bodyPr>
              <a:spAutoFit/>
            </a:bodyPr>
            <a:lstStyle/>
            <a:p>
              <a:pPr>
                <a:spcBef>
                  <a:spcPts val="600"/>
                </a:spcBef>
                <a:spcAft>
                  <a:spcPct val="50000"/>
                </a:spcAft>
                <a:defRPr/>
              </a:pPr>
              <a:r>
                <a:rPr kumimoji="0" lang="en-US" altLang="zh-CN" dirty="0" err="1">
                  <a:latin typeface="+mn-lt"/>
                  <a:ea typeface="+mj-ea"/>
                </a:rPr>
                <a:t>S</a:t>
              </a:r>
              <a:r>
                <a:rPr kumimoji="0" lang="en-US" altLang="zh-CN" baseline="-25000" dirty="0" err="1">
                  <a:latin typeface="+mn-lt"/>
                  <a:ea typeface="+mj-ea"/>
                </a:rPr>
                <a:t>2</a:t>
              </a:r>
              <a:r>
                <a:rPr kumimoji="0" lang="en-US" altLang="zh-CN" dirty="0" err="1">
                  <a:latin typeface="+mn-lt"/>
                  <a:ea typeface="+mj-ea"/>
                </a:rPr>
                <a:t>O</a:t>
              </a:r>
              <a:r>
                <a:rPr kumimoji="0" lang="en-US" altLang="zh-CN" baseline="-25000" dirty="0" err="1">
                  <a:latin typeface="+mn-lt"/>
                  <a:ea typeface="+mj-ea"/>
                </a:rPr>
                <a:t>8</a:t>
              </a:r>
              <a:r>
                <a:rPr kumimoji="0" lang="en-US" altLang="zh-CN" baseline="30000" dirty="0" err="1">
                  <a:latin typeface="+mn-lt"/>
                  <a:ea typeface="+mj-ea"/>
                </a:rPr>
                <a:t>2</a:t>
              </a:r>
              <a:r>
                <a:rPr kumimoji="0" lang="en-US" altLang="zh-CN" baseline="30000" dirty="0">
                  <a:latin typeface="+mn-lt"/>
                  <a:ea typeface="+mj-ea"/>
                  <a:sym typeface="Symbol" pitchFamily="18" charset="2"/>
                </a:rPr>
                <a:t></a:t>
              </a:r>
              <a:r>
                <a:rPr kumimoji="0" lang="en-US" altLang="zh-CN" dirty="0">
                  <a:latin typeface="+mn-lt"/>
                  <a:ea typeface="+mj-ea"/>
                </a:rPr>
                <a:t> +  </a:t>
              </a:r>
              <a:r>
                <a:rPr kumimoji="0" lang="en-US" altLang="zh-CN" dirty="0" err="1">
                  <a:latin typeface="+mn-lt"/>
                  <a:ea typeface="+mj-ea"/>
                </a:rPr>
                <a:t>3I</a:t>
              </a:r>
              <a:r>
                <a:rPr kumimoji="0" lang="en-US" altLang="zh-CN" baseline="30000" dirty="0">
                  <a:latin typeface="+mn-lt"/>
                  <a:ea typeface="+mj-ea"/>
                  <a:sym typeface="Symbol" pitchFamily="18" charset="2"/>
                </a:rPr>
                <a:t>  </a:t>
              </a:r>
              <a:r>
                <a:rPr kumimoji="0" lang="en-US" altLang="zh-CN" dirty="0">
                  <a:latin typeface="+mn-lt"/>
                  <a:ea typeface="+mj-ea"/>
                  <a:sym typeface="Symbol" pitchFamily="18" charset="2"/>
                </a:rPr>
                <a:t></a:t>
              </a:r>
            </a:p>
          </p:txBody>
        </p:sp>
        <p:sp>
          <p:nvSpPr>
            <p:cNvPr id="966663" name="Text Box 7"/>
            <p:cNvSpPr txBox="1">
              <a:spLocks noChangeArrowheads="1"/>
            </p:cNvSpPr>
            <p:nvPr/>
          </p:nvSpPr>
          <p:spPr bwMode="auto">
            <a:xfrm>
              <a:off x="2923" y="1706"/>
              <a:ext cx="1305" cy="288"/>
            </a:xfrm>
            <a:prstGeom prst="rect">
              <a:avLst/>
            </a:prstGeom>
            <a:noFill/>
            <a:ln w="9525">
              <a:noFill/>
              <a:miter lim="800000"/>
              <a:headEnd/>
              <a:tailEnd/>
            </a:ln>
            <a:effectLst/>
          </p:spPr>
          <p:txBody>
            <a:bodyPr>
              <a:spAutoFit/>
            </a:bodyPr>
            <a:lstStyle/>
            <a:p>
              <a:pPr>
                <a:spcBef>
                  <a:spcPts val="600"/>
                </a:spcBef>
                <a:spcAft>
                  <a:spcPct val="50000"/>
                </a:spcAft>
                <a:defRPr/>
              </a:pPr>
              <a:r>
                <a:rPr kumimoji="0" lang="en-US" altLang="zh-CN" dirty="0" err="1">
                  <a:latin typeface="+mn-lt"/>
                  <a:ea typeface="+mj-ea"/>
                </a:rPr>
                <a:t>2SO</a:t>
              </a:r>
              <a:r>
                <a:rPr kumimoji="0" lang="en-US" altLang="zh-CN" baseline="-25000" dirty="0" err="1">
                  <a:latin typeface="+mn-lt"/>
                  <a:ea typeface="+mj-ea"/>
                </a:rPr>
                <a:t>4</a:t>
              </a:r>
              <a:r>
                <a:rPr kumimoji="0" lang="en-US" altLang="zh-CN" baseline="30000" dirty="0" err="1">
                  <a:latin typeface="+mn-lt"/>
                  <a:ea typeface="+mj-ea"/>
                </a:rPr>
                <a:t>2</a:t>
              </a:r>
              <a:r>
                <a:rPr kumimoji="0" lang="en-US" altLang="zh-CN" baseline="30000" dirty="0">
                  <a:latin typeface="+mn-lt"/>
                  <a:ea typeface="+mj-ea"/>
                  <a:sym typeface="Symbol" pitchFamily="18" charset="2"/>
                </a:rPr>
                <a:t></a:t>
              </a:r>
              <a:r>
                <a:rPr kumimoji="0" lang="en-US" altLang="zh-CN" baseline="30000" dirty="0">
                  <a:latin typeface="+mn-lt"/>
                  <a:ea typeface="+mj-ea"/>
                </a:rPr>
                <a:t> </a:t>
              </a:r>
              <a:r>
                <a:rPr kumimoji="0" lang="en-US" altLang="zh-CN" dirty="0">
                  <a:latin typeface="+mn-lt"/>
                  <a:ea typeface="+mj-ea"/>
                </a:rPr>
                <a:t> + </a:t>
              </a:r>
              <a:r>
                <a:rPr kumimoji="0" lang="en-US" altLang="zh-CN" dirty="0" err="1">
                  <a:latin typeface="+mn-lt"/>
                  <a:ea typeface="+mj-ea"/>
                </a:rPr>
                <a:t>I</a:t>
              </a:r>
              <a:r>
                <a:rPr kumimoji="0" lang="en-US" altLang="zh-CN" baseline="-25000" dirty="0" err="1">
                  <a:latin typeface="+mn-lt"/>
                  <a:ea typeface="+mj-ea"/>
                </a:rPr>
                <a:t>3</a:t>
              </a:r>
              <a:r>
                <a:rPr kumimoji="0" lang="en-US" altLang="zh-CN" baseline="30000" dirty="0">
                  <a:latin typeface="+mn-lt"/>
                  <a:ea typeface="+mj-ea"/>
                  <a:sym typeface="Symbol" pitchFamily="18" charset="2"/>
                </a:rPr>
                <a:t></a:t>
              </a:r>
            </a:p>
          </p:txBody>
        </p:sp>
        <p:sp>
          <p:nvSpPr>
            <p:cNvPr id="966665" name="Text Box 9"/>
            <p:cNvSpPr txBox="1">
              <a:spLocks noChangeArrowheads="1"/>
            </p:cNvSpPr>
            <p:nvPr/>
          </p:nvSpPr>
          <p:spPr bwMode="auto">
            <a:xfrm>
              <a:off x="1028" y="2024"/>
              <a:ext cx="3905" cy="288"/>
            </a:xfrm>
            <a:prstGeom prst="rect">
              <a:avLst/>
            </a:prstGeom>
            <a:noFill/>
            <a:ln w="9525">
              <a:noFill/>
              <a:miter lim="800000"/>
              <a:headEnd/>
              <a:tailEnd/>
            </a:ln>
            <a:effectLst/>
          </p:spPr>
          <p:txBody>
            <a:bodyPr>
              <a:spAutoFit/>
            </a:bodyPr>
            <a:lstStyle/>
            <a:p>
              <a:pPr algn="ctr">
                <a:spcBef>
                  <a:spcPts val="600"/>
                </a:spcBef>
                <a:defRPr/>
              </a:pPr>
              <a:r>
                <a:rPr kumimoji="0" lang="en-US" altLang="zh-CN">
                  <a:latin typeface="+mn-lt"/>
                  <a:ea typeface="+mj-ea"/>
                </a:rPr>
                <a:t>2HI </a:t>
              </a:r>
              <a:r>
                <a:rPr kumimoji="0" lang="en-US" altLang="zh-CN">
                  <a:latin typeface="+mn-lt"/>
                  <a:ea typeface="+mj-ea"/>
                  <a:sym typeface="Symbol" pitchFamily="18" charset="2"/>
                </a:rPr>
                <a:t> H</a:t>
              </a:r>
              <a:r>
                <a:rPr kumimoji="0" lang="en-US" altLang="zh-CN" baseline="-25000">
                  <a:latin typeface="+mn-lt"/>
                  <a:ea typeface="+mj-ea"/>
                  <a:sym typeface="Symbol" pitchFamily="18" charset="2"/>
                </a:rPr>
                <a:t>2</a:t>
              </a:r>
              <a:r>
                <a:rPr kumimoji="0" lang="en-US" altLang="zh-CN">
                  <a:latin typeface="+mn-lt"/>
                  <a:ea typeface="+mj-ea"/>
                  <a:sym typeface="Symbol" pitchFamily="18" charset="2"/>
                </a:rPr>
                <a:t> + I</a:t>
              </a:r>
              <a:r>
                <a:rPr kumimoji="0" lang="en-US" altLang="zh-CN" baseline="-25000">
                  <a:latin typeface="+mn-lt"/>
                  <a:ea typeface="+mj-ea"/>
                  <a:sym typeface="Symbol" pitchFamily="18" charset="2"/>
                </a:rPr>
                <a:t>2</a:t>
              </a:r>
            </a:p>
          </p:txBody>
        </p:sp>
        <p:sp>
          <p:nvSpPr>
            <p:cNvPr id="966666" name="Text Box 10"/>
            <p:cNvSpPr txBox="1">
              <a:spLocks noChangeArrowheads="1"/>
            </p:cNvSpPr>
            <p:nvPr/>
          </p:nvSpPr>
          <p:spPr bwMode="auto">
            <a:xfrm>
              <a:off x="516" y="2400"/>
              <a:ext cx="3084" cy="288"/>
            </a:xfrm>
            <a:prstGeom prst="rect">
              <a:avLst/>
            </a:prstGeom>
            <a:noFill/>
            <a:ln w="9525" algn="ctr">
              <a:noFill/>
              <a:miter lim="800000"/>
              <a:headEnd/>
              <a:tailEnd/>
            </a:ln>
            <a:effectLst/>
          </p:spPr>
          <p:txBody>
            <a:bodyPr>
              <a:spAutoFit/>
            </a:bodyPr>
            <a:lstStyle/>
            <a:p>
              <a:pPr>
                <a:spcBef>
                  <a:spcPts val="600"/>
                </a:spcBef>
                <a:defRPr/>
              </a:pPr>
              <a:r>
                <a:rPr kumimoji="0" lang="zh-CN" altLang="en-US">
                  <a:latin typeface="+mn-lt"/>
                  <a:ea typeface="+mj-ea"/>
                </a:rPr>
                <a:t>对于二级反应，  	 </a:t>
              </a:r>
              <a:r>
                <a:rPr kumimoji="0" lang="en-US" altLang="zh-CN">
                  <a:latin typeface="+mn-lt"/>
                  <a:ea typeface="+mj-ea"/>
                </a:rPr>
                <a:t>B  </a:t>
              </a:r>
              <a:r>
                <a:rPr kumimoji="0" lang="en-US" altLang="zh-CN">
                  <a:latin typeface="+mn-lt"/>
                  <a:ea typeface="+mj-ea"/>
                  <a:sym typeface="Symbol" pitchFamily="18" charset="2"/>
                </a:rPr>
                <a:t></a:t>
              </a:r>
              <a:r>
                <a:rPr kumimoji="0" lang="en-US" altLang="zh-CN">
                  <a:latin typeface="+mn-lt"/>
                  <a:ea typeface="+mj-ea"/>
                  <a:sym typeface="Wingdings" pitchFamily="2" charset="2"/>
                </a:rPr>
                <a:t>  P</a:t>
              </a:r>
              <a:endParaRPr kumimoji="0" lang="en-US" altLang="zh-CN">
                <a:latin typeface="+mn-lt"/>
                <a:ea typeface="+mj-ea"/>
              </a:endParaRPr>
            </a:p>
          </p:txBody>
        </p:sp>
        <p:grpSp>
          <p:nvGrpSpPr>
            <p:cNvPr id="41995" name="Group 27"/>
            <p:cNvGrpSpPr>
              <a:grpSpLocks/>
            </p:cNvGrpSpPr>
            <p:nvPr/>
          </p:nvGrpSpPr>
          <p:grpSpPr bwMode="auto">
            <a:xfrm>
              <a:off x="1824" y="2736"/>
              <a:ext cx="2899" cy="560"/>
              <a:chOff x="2039" y="2779"/>
              <a:chExt cx="2899" cy="560"/>
            </a:xfrm>
          </p:grpSpPr>
          <p:sp>
            <p:nvSpPr>
              <p:cNvPr id="966667" name="Text Box 11"/>
              <p:cNvSpPr txBox="1">
                <a:spLocks noChangeArrowheads="1"/>
              </p:cNvSpPr>
              <p:nvPr/>
            </p:nvSpPr>
            <p:spPr bwMode="auto">
              <a:xfrm>
                <a:off x="2039" y="2930"/>
                <a:ext cx="2899" cy="288"/>
              </a:xfrm>
              <a:prstGeom prst="rect">
                <a:avLst/>
              </a:prstGeom>
              <a:noFill/>
              <a:ln w="9525">
                <a:noFill/>
                <a:miter lim="800000"/>
                <a:headEnd/>
                <a:tailEnd/>
              </a:ln>
              <a:effectLst/>
            </p:spPr>
            <p:txBody>
              <a:bodyPr>
                <a:spAutoFit/>
              </a:bodyPr>
              <a:lstStyle/>
              <a:p>
                <a:pPr>
                  <a:spcBef>
                    <a:spcPts val="600"/>
                  </a:spcBef>
                  <a:defRPr/>
                </a:pPr>
                <a:r>
                  <a:rPr kumimoji="0" lang="en-US" altLang="zh-CN" i="1">
                    <a:latin typeface="+mn-lt"/>
                    <a:ea typeface="+mj-ea"/>
                  </a:rPr>
                  <a:t>v</a:t>
                </a:r>
                <a:r>
                  <a:rPr kumimoji="0" lang="en-US" altLang="zh-CN">
                    <a:latin typeface="+mn-lt"/>
                    <a:ea typeface="+mj-ea"/>
                  </a:rPr>
                  <a:t> </a:t>
                </a:r>
                <a:r>
                  <a:rPr kumimoji="0" lang="zh-CN" altLang="en-US">
                    <a:latin typeface="+mn-lt"/>
                    <a:ea typeface="+mj-ea"/>
                  </a:rPr>
                  <a:t>＝ －</a:t>
                </a:r>
              </a:p>
            </p:txBody>
          </p:sp>
          <p:sp>
            <p:nvSpPr>
              <p:cNvPr id="966668" name="Text Box 12"/>
              <p:cNvSpPr txBox="1">
                <a:spLocks noChangeArrowheads="1"/>
              </p:cNvSpPr>
              <p:nvPr/>
            </p:nvSpPr>
            <p:spPr bwMode="auto">
              <a:xfrm>
                <a:off x="2774" y="2779"/>
                <a:ext cx="1324" cy="288"/>
              </a:xfrm>
              <a:prstGeom prst="rect">
                <a:avLst/>
              </a:prstGeom>
              <a:noFill/>
              <a:ln w="9525">
                <a:noFill/>
                <a:miter lim="800000"/>
                <a:headEnd/>
                <a:tailEnd/>
              </a:ln>
              <a:effectLst/>
            </p:spPr>
            <p:txBody>
              <a:bodyPr>
                <a:spAutoFit/>
              </a:bodyPr>
              <a:lstStyle/>
              <a:p>
                <a:pPr>
                  <a:spcBef>
                    <a:spcPts val="600"/>
                  </a:spcBef>
                  <a:defRPr/>
                </a:pPr>
                <a:r>
                  <a:rPr kumimoji="0" lang="en-US" altLang="zh-CN">
                    <a:latin typeface="+mn-lt"/>
                    <a:ea typeface="+mj-ea"/>
                    <a:sym typeface="Symbol" pitchFamily="18" charset="2"/>
                  </a:rPr>
                  <a:t>d (B)</a:t>
                </a:r>
                <a:endParaRPr kumimoji="0" lang="en-US" altLang="zh-CN" i="1" baseline="30000">
                  <a:latin typeface="+mn-lt"/>
                  <a:ea typeface="+mj-ea"/>
                </a:endParaRPr>
              </a:p>
            </p:txBody>
          </p:sp>
          <p:sp>
            <p:nvSpPr>
              <p:cNvPr id="966669" name="Text Box 13"/>
              <p:cNvSpPr txBox="1">
                <a:spLocks noChangeArrowheads="1"/>
              </p:cNvSpPr>
              <p:nvPr/>
            </p:nvSpPr>
            <p:spPr bwMode="auto">
              <a:xfrm>
                <a:off x="2824" y="3051"/>
                <a:ext cx="738" cy="288"/>
              </a:xfrm>
              <a:prstGeom prst="rect">
                <a:avLst/>
              </a:prstGeom>
              <a:noFill/>
              <a:ln w="9525">
                <a:noFill/>
                <a:miter lim="800000"/>
                <a:headEnd/>
                <a:tailEnd/>
              </a:ln>
              <a:effectLst/>
            </p:spPr>
            <p:txBody>
              <a:bodyPr>
                <a:spAutoFit/>
              </a:bodyPr>
              <a:lstStyle/>
              <a:p>
                <a:pPr>
                  <a:spcBef>
                    <a:spcPts val="600"/>
                  </a:spcBef>
                  <a:defRPr/>
                </a:pPr>
                <a:r>
                  <a:rPr kumimoji="0" lang="en-US" altLang="zh-CN">
                    <a:latin typeface="+mn-lt"/>
                    <a:ea typeface="+mj-ea"/>
                    <a:sym typeface="Symbol" pitchFamily="18" charset="2"/>
                  </a:rPr>
                  <a:t>  d</a:t>
                </a:r>
                <a:r>
                  <a:rPr kumimoji="0" lang="en-US" altLang="zh-CN" i="1">
                    <a:latin typeface="+mn-lt"/>
                    <a:ea typeface="+mj-ea"/>
                    <a:sym typeface="Symbol" pitchFamily="18" charset="2"/>
                  </a:rPr>
                  <a:t>t</a:t>
                </a:r>
                <a:endParaRPr kumimoji="0" lang="en-US" altLang="zh-CN" i="1">
                  <a:latin typeface="+mn-lt"/>
                  <a:ea typeface="+mj-ea"/>
                </a:endParaRPr>
              </a:p>
            </p:txBody>
          </p:sp>
          <p:sp>
            <p:nvSpPr>
              <p:cNvPr id="42009" name="Line 14"/>
              <p:cNvSpPr>
                <a:spLocks noChangeShapeType="1"/>
              </p:cNvSpPr>
              <p:nvPr/>
            </p:nvSpPr>
            <p:spPr bwMode="auto">
              <a:xfrm>
                <a:off x="2783" y="3075"/>
                <a:ext cx="5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spcBef>
                    <a:spcPts val="600"/>
                  </a:spcBef>
                </a:pPr>
                <a:endParaRPr lang="zh-CN" altLang="en-US">
                  <a:latin typeface="+mn-lt"/>
                  <a:ea typeface="+mj-ea"/>
                </a:endParaRPr>
              </a:p>
            </p:txBody>
          </p:sp>
          <p:sp>
            <p:nvSpPr>
              <p:cNvPr id="966671" name="Text Box 15"/>
              <p:cNvSpPr txBox="1">
                <a:spLocks noChangeArrowheads="1"/>
              </p:cNvSpPr>
              <p:nvPr/>
            </p:nvSpPr>
            <p:spPr bwMode="auto">
              <a:xfrm>
                <a:off x="3267" y="2931"/>
                <a:ext cx="1621" cy="288"/>
              </a:xfrm>
              <a:prstGeom prst="rect">
                <a:avLst/>
              </a:prstGeom>
              <a:noFill/>
              <a:ln w="9525">
                <a:noFill/>
                <a:miter lim="800000"/>
                <a:headEnd/>
                <a:tailEnd/>
              </a:ln>
              <a:effectLst/>
            </p:spPr>
            <p:txBody>
              <a:bodyPr>
                <a:spAutoFit/>
              </a:bodyPr>
              <a:lstStyle/>
              <a:p>
                <a:pPr>
                  <a:spcBef>
                    <a:spcPts val="600"/>
                  </a:spcBef>
                  <a:defRPr/>
                </a:pPr>
                <a:r>
                  <a:rPr kumimoji="0" lang="en-US" altLang="zh-CN">
                    <a:latin typeface="+mn-lt"/>
                    <a:ea typeface="+mj-ea"/>
                  </a:rPr>
                  <a:t>   </a:t>
                </a:r>
                <a:r>
                  <a:rPr kumimoji="0" lang="zh-CN" altLang="en-US">
                    <a:latin typeface="+mn-lt"/>
                    <a:ea typeface="+mj-ea"/>
                  </a:rPr>
                  <a:t>＝ </a:t>
                </a:r>
                <a:r>
                  <a:rPr kumimoji="0" lang="en-US" altLang="zh-CN" i="1">
                    <a:latin typeface="+mn-lt"/>
                    <a:ea typeface="+mj-ea"/>
                  </a:rPr>
                  <a:t>k</a:t>
                </a:r>
                <a:r>
                  <a:rPr kumimoji="0" lang="en-US" altLang="zh-CN">
                    <a:latin typeface="+mn-lt"/>
                    <a:ea typeface="+mj-ea"/>
                  </a:rPr>
                  <a:t> (B)</a:t>
                </a:r>
                <a:r>
                  <a:rPr kumimoji="0" lang="en-US" altLang="zh-CN" baseline="30000">
                    <a:latin typeface="+mn-lt"/>
                    <a:ea typeface="+mj-ea"/>
                  </a:rPr>
                  <a:t>2</a:t>
                </a:r>
              </a:p>
            </p:txBody>
          </p:sp>
        </p:grpSp>
        <p:sp>
          <p:nvSpPr>
            <p:cNvPr id="966672" name="Text Box 16"/>
            <p:cNvSpPr txBox="1">
              <a:spLocks noChangeArrowheads="1"/>
            </p:cNvSpPr>
            <p:nvPr/>
          </p:nvSpPr>
          <p:spPr bwMode="auto">
            <a:xfrm>
              <a:off x="516" y="3475"/>
              <a:ext cx="1228" cy="288"/>
            </a:xfrm>
            <a:prstGeom prst="rect">
              <a:avLst/>
            </a:prstGeom>
            <a:noFill/>
            <a:ln w="9525" algn="ctr">
              <a:noFill/>
              <a:miter lim="800000"/>
              <a:headEnd/>
              <a:tailEnd/>
            </a:ln>
            <a:effectLst/>
          </p:spPr>
          <p:txBody>
            <a:bodyPr>
              <a:spAutoFit/>
            </a:bodyPr>
            <a:lstStyle/>
            <a:p>
              <a:pPr>
                <a:spcBef>
                  <a:spcPts val="600"/>
                </a:spcBef>
                <a:defRPr/>
              </a:pPr>
              <a:r>
                <a:rPr kumimoji="0" lang="zh-CN" altLang="en-US">
                  <a:latin typeface="+mn-lt"/>
                  <a:ea typeface="+mj-ea"/>
                </a:rPr>
                <a:t>积分可得，</a:t>
              </a:r>
            </a:p>
          </p:txBody>
        </p:sp>
        <p:sp>
          <p:nvSpPr>
            <p:cNvPr id="966680" name="Text Box 24"/>
            <p:cNvSpPr txBox="1">
              <a:spLocks noChangeArrowheads="1"/>
            </p:cNvSpPr>
            <p:nvPr/>
          </p:nvSpPr>
          <p:spPr bwMode="auto">
            <a:xfrm>
              <a:off x="516" y="3984"/>
              <a:ext cx="5503" cy="288"/>
            </a:xfrm>
            <a:prstGeom prst="rect">
              <a:avLst/>
            </a:prstGeom>
            <a:noFill/>
            <a:ln w="9525" algn="ctr">
              <a:noFill/>
              <a:miter lim="800000"/>
              <a:headEnd/>
              <a:tailEnd/>
            </a:ln>
            <a:effectLst/>
          </p:spPr>
          <p:txBody>
            <a:bodyPr>
              <a:spAutoFit/>
            </a:bodyPr>
            <a:lstStyle/>
            <a:p>
              <a:pPr>
                <a:spcBef>
                  <a:spcPts val="600"/>
                </a:spcBef>
                <a:defRPr/>
              </a:pPr>
              <a:r>
                <a:rPr kumimoji="0" lang="zh-CN" altLang="en-US" dirty="0">
                  <a:latin typeface="+mn-lt"/>
                  <a:ea typeface="+mj-ea"/>
                </a:rPr>
                <a:t>反应物浓度倒数与时间</a:t>
              </a:r>
              <a:r>
                <a:rPr kumimoji="0" lang="en-US" altLang="zh-CN" dirty="0">
                  <a:latin typeface="+mn-lt"/>
                  <a:ea typeface="+mj-ea"/>
                </a:rPr>
                <a:t>t</a:t>
              </a:r>
              <a:r>
                <a:rPr kumimoji="0" lang="zh-CN" altLang="en-US" dirty="0">
                  <a:latin typeface="+mn-lt"/>
                  <a:ea typeface="+mj-ea"/>
                </a:rPr>
                <a:t>呈线性关系是二级反应的特征。</a:t>
              </a:r>
            </a:p>
          </p:txBody>
        </p:sp>
        <p:grpSp>
          <p:nvGrpSpPr>
            <p:cNvPr id="41998" name="Group 26"/>
            <p:cNvGrpSpPr>
              <a:grpSpLocks/>
            </p:cNvGrpSpPr>
            <p:nvPr/>
          </p:nvGrpSpPr>
          <p:grpSpPr bwMode="auto">
            <a:xfrm>
              <a:off x="1806" y="3330"/>
              <a:ext cx="2034" cy="508"/>
              <a:chOff x="2142" y="3368"/>
              <a:chExt cx="2034" cy="508"/>
            </a:xfrm>
          </p:grpSpPr>
          <p:sp>
            <p:nvSpPr>
              <p:cNvPr id="966673" name="Text Box 17"/>
              <p:cNvSpPr txBox="1">
                <a:spLocks noChangeArrowheads="1"/>
              </p:cNvSpPr>
              <p:nvPr/>
            </p:nvSpPr>
            <p:spPr bwMode="auto">
              <a:xfrm>
                <a:off x="2309" y="3376"/>
                <a:ext cx="283" cy="288"/>
              </a:xfrm>
              <a:prstGeom prst="rect">
                <a:avLst/>
              </a:prstGeom>
              <a:noFill/>
              <a:ln w="9525">
                <a:noFill/>
                <a:miter lim="800000"/>
                <a:headEnd/>
                <a:tailEnd/>
              </a:ln>
              <a:effectLst/>
            </p:spPr>
            <p:txBody>
              <a:bodyPr>
                <a:spAutoFit/>
              </a:bodyPr>
              <a:lstStyle/>
              <a:p>
                <a:pPr>
                  <a:spcBef>
                    <a:spcPts val="600"/>
                  </a:spcBef>
                  <a:defRPr/>
                </a:pPr>
                <a:r>
                  <a:rPr kumimoji="0" lang="en-US" altLang="zh-CN" dirty="0">
                    <a:latin typeface="+mn-lt"/>
                    <a:ea typeface="+mj-ea"/>
                    <a:sym typeface="Symbol" pitchFamily="18" charset="2"/>
                  </a:rPr>
                  <a:t>1</a:t>
                </a:r>
                <a:endParaRPr kumimoji="0" lang="en-US" altLang="zh-CN" i="1" baseline="30000" dirty="0">
                  <a:latin typeface="+mn-lt"/>
                  <a:ea typeface="+mj-ea"/>
                </a:endParaRPr>
              </a:p>
            </p:txBody>
          </p:sp>
          <p:sp>
            <p:nvSpPr>
              <p:cNvPr id="966674" name="Text Box 18"/>
              <p:cNvSpPr txBox="1">
                <a:spLocks noChangeArrowheads="1"/>
              </p:cNvSpPr>
              <p:nvPr/>
            </p:nvSpPr>
            <p:spPr bwMode="auto">
              <a:xfrm>
                <a:off x="2142" y="3585"/>
                <a:ext cx="498" cy="291"/>
              </a:xfrm>
              <a:prstGeom prst="rect">
                <a:avLst/>
              </a:prstGeom>
              <a:noFill/>
              <a:ln w="9525">
                <a:noFill/>
                <a:miter lim="800000"/>
                <a:headEnd/>
                <a:tailEnd/>
              </a:ln>
              <a:effectLst/>
            </p:spPr>
            <p:txBody>
              <a:bodyPr>
                <a:spAutoFit/>
              </a:bodyPr>
              <a:lstStyle/>
              <a:p>
                <a:pPr>
                  <a:spcBef>
                    <a:spcPts val="600"/>
                  </a:spcBef>
                  <a:defRPr/>
                </a:pPr>
                <a:r>
                  <a:rPr kumimoji="0" lang="en-US" altLang="zh-CN" dirty="0">
                    <a:latin typeface="+mn-lt"/>
                    <a:ea typeface="+mj-ea"/>
                    <a:sym typeface="Symbol" pitchFamily="18" charset="2"/>
                  </a:rPr>
                  <a:t>  (B)</a:t>
                </a:r>
                <a:endParaRPr kumimoji="0" lang="en-US" altLang="zh-CN" dirty="0">
                  <a:latin typeface="+mn-lt"/>
                  <a:ea typeface="+mj-ea"/>
                </a:endParaRPr>
              </a:p>
            </p:txBody>
          </p:sp>
          <p:sp>
            <p:nvSpPr>
              <p:cNvPr id="966676" name="Text Box 20"/>
              <p:cNvSpPr txBox="1">
                <a:spLocks noChangeArrowheads="1"/>
              </p:cNvSpPr>
              <p:nvPr/>
            </p:nvSpPr>
            <p:spPr bwMode="auto">
              <a:xfrm>
                <a:off x="2472" y="3483"/>
                <a:ext cx="1704" cy="291"/>
              </a:xfrm>
              <a:prstGeom prst="rect">
                <a:avLst/>
              </a:prstGeom>
              <a:noFill/>
              <a:ln w="9525">
                <a:noFill/>
                <a:miter lim="800000"/>
                <a:headEnd/>
                <a:tailEnd/>
              </a:ln>
              <a:effectLst/>
            </p:spPr>
            <p:txBody>
              <a:bodyPr>
                <a:spAutoFit/>
              </a:bodyPr>
              <a:lstStyle/>
              <a:p>
                <a:pPr>
                  <a:spcBef>
                    <a:spcPts val="600"/>
                  </a:spcBef>
                  <a:defRPr/>
                </a:pPr>
                <a:r>
                  <a:rPr kumimoji="0" lang="en-US" altLang="zh-CN" dirty="0">
                    <a:latin typeface="+mn-lt"/>
                    <a:ea typeface="+mj-ea"/>
                  </a:rPr>
                  <a:t>  </a:t>
                </a:r>
                <a:r>
                  <a:rPr kumimoji="0" lang="zh-CN" altLang="en-US" dirty="0">
                    <a:latin typeface="+mn-lt"/>
                    <a:ea typeface="+mj-ea"/>
                  </a:rPr>
                  <a:t>＝             </a:t>
                </a:r>
                <a:r>
                  <a:rPr kumimoji="0" lang="en-US" altLang="zh-CN" dirty="0">
                    <a:latin typeface="+mn-lt"/>
                    <a:ea typeface="+mj-ea"/>
                  </a:rPr>
                  <a:t>+  </a:t>
                </a:r>
                <a:r>
                  <a:rPr kumimoji="0" lang="en-US" altLang="zh-CN" i="1" dirty="0" err="1">
                    <a:latin typeface="+mn-lt"/>
                    <a:ea typeface="+mj-ea"/>
                  </a:rPr>
                  <a:t>kt</a:t>
                </a:r>
                <a:endParaRPr kumimoji="0" lang="en-US" altLang="zh-CN" i="1" dirty="0">
                  <a:latin typeface="+mn-lt"/>
                  <a:ea typeface="+mj-ea"/>
                </a:endParaRPr>
              </a:p>
            </p:txBody>
          </p:sp>
          <p:sp>
            <p:nvSpPr>
              <p:cNvPr id="966677" name="Text Box 21"/>
              <p:cNvSpPr txBox="1">
                <a:spLocks noChangeArrowheads="1"/>
              </p:cNvSpPr>
              <p:nvPr/>
            </p:nvSpPr>
            <p:spPr bwMode="auto">
              <a:xfrm>
                <a:off x="3024" y="3368"/>
                <a:ext cx="252" cy="288"/>
              </a:xfrm>
              <a:prstGeom prst="rect">
                <a:avLst/>
              </a:prstGeom>
              <a:noFill/>
              <a:ln w="9525">
                <a:noFill/>
                <a:miter lim="800000"/>
                <a:headEnd/>
                <a:tailEnd/>
              </a:ln>
              <a:effectLst/>
            </p:spPr>
            <p:txBody>
              <a:bodyPr>
                <a:spAutoFit/>
              </a:bodyPr>
              <a:lstStyle/>
              <a:p>
                <a:pPr>
                  <a:spcBef>
                    <a:spcPts val="600"/>
                  </a:spcBef>
                  <a:defRPr/>
                </a:pPr>
                <a:r>
                  <a:rPr kumimoji="0" lang="en-US" altLang="zh-CN">
                    <a:latin typeface="+mn-lt"/>
                    <a:ea typeface="+mj-ea"/>
                    <a:sym typeface="Symbol" pitchFamily="18" charset="2"/>
                  </a:rPr>
                  <a:t>1</a:t>
                </a:r>
                <a:endParaRPr kumimoji="0" lang="en-US" altLang="zh-CN" i="1" baseline="30000">
                  <a:latin typeface="+mn-lt"/>
                  <a:ea typeface="+mj-ea"/>
                </a:endParaRPr>
              </a:p>
            </p:txBody>
          </p:sp>
          <p:sp>
            <p:nvSpPr>
              <p:cNvPr id="966678" name="Text Box 22"/>
              <p:cNvSpPr txBox="1">
                <a:spLocks noChangeArrowheads="1"/>
              </p:cNvSpPr>
              <p:nvPr/>
            </p:nvSpPr>
            <p:spPr bwMode="auto">
              <a:xfrm>
                <a:off x="2934" y="3577"/>
                <a:ext cx="511" cy="288"/>
              </a:xfrm>
              <a:prstGeom prst="rect">
                <a:avLst/>
              </a:prstGeom>
              <a:noFill/>
              <a:ln w="9525">
                <a:noFill/>
                <a:miter lim="800000"/>
                <a:headEnd/>
                <a:tailEnd/>
              </a:ln>
              <a:effectLst/>
            </p:spPr>
            <p:txBody>
              <a:bodyPr>
                <a:spAutoFit/>
              </a:bodyPr>
              <a:lstStyle/>
              <a:p>
                <a:pPr>
                  <a:spcBef>
                    <a:spcPts val="600"/>
                  </a:spcBef>
                  <a:defRPr/>
                </a:pPr>
                <a:r>
                  <a:rPr kumimoji="0" lang="en-US" altLang="zh-CN">
                    <a:latin typeface="+mn-lt"/>
                    <a:ea typeface="+mj-ea"/>
                    <a:sym typeface="Symbol" pitchFamily="18" charset="2"/>
                  </a:rPr>
                  <a:t>(B)</a:t>
                </a:r>
                <a:r>
                  <a:rPr kumimoji="0" lang="en-US" altLang="zh-CN" baseline="-25000">
                    <a:latin typeface="+mn-lt"/>
                    <a:ea typeface="+mj-ea"/>
                    <a:sym typeface="Symbol" pitchFamily="18" charset="2"/>
                  </a:rPr>
                  <a:t>0</a:t>
                </a:r>
                <a:endParaRPr kumimoji="0" lang="en-US" altLang="zh-CN" baseline="-25000">
                  <a:latin typeface="+mn-lt"/>
                  <a:ea typeface="+mj-ea"/>
                </a:endParaRPr>
              </a:p>
            </p:txBody>
          </p:sp>
          <p:sp>
            <p:nvSpPr>
              <p:cNvPr id="42004" name="Line 23"/>
              <p:cNvSpPr>
                <a:spLocks noChangeShapeType="1"/>
              </p:cNvSpPr>
              <p:nvPr/>
            </p:nvSpPr>
            <p:spPr bwMode="auto">
              <a:xfrm>
                <a:off x="2885" y="3619"/>
                <a:ext cx="463"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pPr>
                  <a:spcBef>
                    <a:spcPts val="600"/>
                  </a:spcBef>
                </a:pPr>
                <a:endParaRPr lang="zh-CN" altLang="en-US">
                  <a:latin typeface="+mn-lt"/>
                  <a:ea typeface="+mj-ea"/>
                </a:endParaRPr>
              </a:p>
            </p:txBody>
          </p:sp>
          <p:sp>
            <p:nvSpPr>
              <p:cNvPr id="42005" name="Line 25"/>
              <p:cNvSpPr>
                <a:spLocks noChangeShapeType="1"/>
              </p:cNvSpPr>
              <p:nvPr/>
            </p:nvSpPr>
            <p:spPr bwMode="auto">
              <a:xfrm>
                <a:off x="2244" y="362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pPr>
                  <a:spcBef>
                    <a:spcPts val="600"/>
                  </a:spcBef>
                </a:pPr>
                <a:endParaRPr lang="zh-CN" altLang="en-US">
                  <a:latin typeface="+mn-lt"/>
                  <a:ea typeface="+mj-ea"/>
                </a:endParaRPr>
              </a:p>
            </p:txBody>
          </p:sp>
        </p:grpSp>
      </p:grpSp>
      <p:sp>
        <p:nvSpPr>
          <p:cNvPr id="27" name="矩形 2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8"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二级反应的特征</a:t>
            </a:r>
          </a:p>
        </p:txBody>
      </p:sp>
      <p:sp>
        <p:nvSpPr>
          <p:cNvPr id="29"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33</a:t>
            </a:fld>
            <a:endParaRPr lang="en-US" altLang="zh-CN" dirty="0">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7683" name="Text Box 3"/>
          <p:cNvSpPr txBox="1">
            <a:spLocks noChangeArrowheads="1"/>
          </p:cNvSpPr>
          <p:nvPr/>
        </p:nvSpPr>
        <p:spPr bwMode="auto">
          <a:xfrm>
            <a:off x="1331640" y="1311151"/>
            <a:ext cx="3135795" cy="461665"/>
          </a:xfrm>
          <a:prstGeom prst="rect">
            <a:avLst/>
          </a:prstGeom>
          <a:noFill/>
          <a:ln w="9525">
            <a:noFill/>
            <a:miter lim="800000"/>
            <a:headEnd/>
            <a:tailEnd/>
          </a:ln>
          <a:effectLst/>
        </p:spPr>
        <p:txBody>
          <a:bodyPr wrap="none">
            <a:spAutoFit/>
          </a:bodyPr>
          <a:lstStyle/>
          <a:p>
            <a:pPr>
              <a:defRPr/>
            </a:pP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HI(g)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的分解反应速率</a:t>
            </a:r>
          </a:p>
        </p:txBody>
      </p:sp>
      <p:graphicFrame>
        <p:nvGraphicFramePr>
          <p:cNvPr id="967736" name="Group 56"/>
          <p:cNvGraphicFramePr>
            <a:graphicFrameLocks noGrp="1"/>
          </p:cNvGraphicFramePr>
          <p:nvPr>
            <p:extLst>
              <p:ext uri="{D42A27DB-BD31-4B8C-83A1-F6EECF244321}">
                <p14:modId xmlns:p14="http://schemas.microsoft.com/office/powerpoint/2010/main" val="839241991"/>
              </p:ext>
            </p:extLst>
          </p:nvPr>
        </p:nvGraphicFramePr>
        <p:xfrm>
          <a:off x="539552" y="1948800"/>
          <a:ext cx="4783137" cy="2520950"/>
        </p:xfrm>
        <a:graphic>
          <a:graphicData uri="http://schemas.openxmlformats.org/drawingml/2006/table">
            <a:tbl>
              <a:tblPr/>
              <a:tblGrid>
                <a:gridCol w="842962">
                  <a:extLst>
                    <a:ext uri="{9D8B030D-6E8A-4147-A177-3AD203B41FA5}">
                      <a16:colId xmlns:a16="http://schemas.microsoft.com/office/drawing/2014/main" val="20000"/>
                    </a:ext>
                  </a:extLst>
                </a:gridCol>
                <a:gridCol w="1728788">
                  <a:extLst>
                    <a:ext uri="{9D8B030D-6E8A-4147-A177-3AD203B41FA5}">
                      <a16:colId xmlns:a16="http://schemas.microsoft.com/office/drawing/2014/main" val="20001"/>
                    </a:ext>
                  </a:extLst>
                </a:gridCol>
                <a:gridCol w="2211387">
                  <a:extLst>
                    <a:ext uri="{9D8B030D-6E8A-4147-A177-3AD203B41FA5}">
                      <a16:colId xmlns:a16="http://schemas.microsoft.com/office/drawing/2014/main" val="20002"/>
                    </a:ext>
                  </a:extLst>
                </a:gridCol>
              </a:tblGrid>
              <a:tr h="69215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1" u="none" strike="noStrike" cap="none" normalizeH="0" baseline="0">
                          <a:ln>
                            <a:noFill/>
                          </a:ln>
                          <a:solidFill>
                            <a:schemeClr val="tx1"/>
                          </a:solidFill>
                          <a:effectLst/>
                          <a:latin typeface="Times New Roman" pitchFamily="18" charset="0"/>
                          <a:ea typeface="黑体" pitchFamily="2" charset="-122"/>
                        </a:rPr>
                        <a:t>t</a:t>
                      </a:r>
                      <a:r>
                        <a:rPr kumimoji="1" lang="en-US" altLang="zh-CN" sz="1800" b="1" i="0" u="none" strike="noStrike" cap="none" normalizeH="0" baseline="0">
                          <a:ln>
                            <a:noFill/>
                          </a:ln>
                          <a:solidFill>
                            <a:schemeClr val="tx1"/>
                          </a:solidFill>
                          <a:effectLst/>
                          <a:latin typeface="Times New Roman" pitchFamily="18" charset="0"/>
                          <a:ea typeface="黑体" pitchFamily="2" charset="-122"/>
                        </a:rPr>
                        <a:t> / h</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(HI) /mol</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dm</a:t>
                      </a:r>
                      <a:r>
                        <a:rPr kumimoji="0" lang="en-US" altLang="zh-CN" sz="24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(HI)</a:t>
                      </a:r>
                      <a:r>
                        <a:rPr kumimoji="0" lang="en-US" altLang="zh-CN" sz="24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1</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en-US" altLang="zh-CN" sz="1600" b="1" i="0" u="none" strike="noStrike" cap="none" normalizeH="0" baseline="0" dirty="0">
                          <a:ln>
                            <a:noFill/>
                          </a:ln>
                          <a:solidFill>
                            <a:schemeClr val="tx1"/>
                          </a:solidFill>
                          <a:effectLst/>
                          <a:latin typeface="Times New Roman" pitchFamily="18" charset="0"/>
                          <a:ea typeface="黑体" pitchFamily="2" charset="-122"/>
                        </a:rPr>
                        <a:t>/(mol</a:t>
                      </a:r>
                      <a:r>
                        <a:rPr kumimoji="1" lang="en-US" altLang="zh-CN" sz="16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dm</a:t>
                      </a:r>
                      <a:r>
                        <a:rPr kumimoji="0"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r>
                        <a:rPr kumimoji="0"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0"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1</a:t>
                      </a:r>
                      <a:r>
                        <a:rPr kumimoji="1" lang="en-US" altLang="zh-CN" sz="1600" b="1" i="0" u="none" strike="noStrike" cap="none" normalizeH="0" baseline="0" dirty="0">
                          <a:ln>
                            <a:noFill/>
                          </a:ln>
                          <a:solidFill>
                            <a:schemeClr val="tx1"/>
                          </a:solidFill>
                          <a:effectLst/>
                          <a:latin typeface="Times New Roman" pitchFamily="18" charset="0"/>
                          <a:ea typeface="黑体" pitchFamily="2" charset="-122"/>
                        </a:rPr>
                        <a:t> </a:t>
                      </a: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1.00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4813">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2</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798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4</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0.33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3.0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4813">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6</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chemeClr val="tx1"/>
                          </a:solidFill>
                          <a:effectLst/>
                          <a:latin typeface="Times New Roman" pitchFamily="18" charset="0"/>
                          <a:ea typeface="黑体" pitchFamily="2" charset="-122"/>
                        </a:rPr>
                        <a:t>  0.25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chemeClr val="tx1"/>
                          </a:solidFill>
                          <a:effectLst/>
                          <a:latin typeface="Times New Roman" pitchFamily="18" charset="0"/>
                          <a:ea typeface="黑体" pitchFamily="2" charset="-122"/>
                        </a:rPr>
                        <a:t>  4.0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67719" name="Text Box 39"/>
          <p:cNvSpPr txBox="1">
            <a:spLocks noChangeArrowheads="1"/>
          </p:cNvSpPr>
          <p:nvPr/>
        </p:nvSpPr>
        <p:spPr bwMode="auto">
          <a:xfrm>
            <a:off x="683195" y="4867302"/>
            <a:ext cx="3960813" cy="461665"/>
          </a:xfrm>
          <a:prstGeom prst="rect">
            <a:avLst/>
          </a:prstGeom>
          <a:noFill/>
          <a:ln w="9525" algn="ctr">
            <a:noFill/>
            <a:miter lim="800000"/>
            <a:headEnd/>
            <a:tailEnd/>
          </a:ln>
          <a:effectLst/>
        </p:spPr>
        <p:txBody>
          <a:bodyPr>
            <a:spAutoFit/>
          </a:bodyPr>
          <a:lstStyle/>
          <a:p>
            <a:pPr>
              <a:spcBef>
                <a:spcPct val="50000"/>
              </a:spcBef>
              <a:defRPr/>
            </a:pPr>
            <a:r>
              <a:rPr kumimoji="0" lang="en-US" altLang="zh-CN" i="1" dirty="0">
                <a:solidFill>
                  <a:srgbClr val="002060"/>
                </a:solidFill>
              </a:rPr>
              <a:t>k </a:t>
            </a:r>
            <a:r>
              <a:rPr kumimoji="0" lang="en-US" altLang="zh-CN" dirty="0">
                <a:solidFill>
                  <a:srgbClr val="002060"/>
                </a:solidFill>
              </a:rPr>
              <a:t>= 0.50 </a:t>
            </a:r>
            <a:r>
              <a:rPr kumimoji="0" lang="en-US" altLang="zh-CN" dirty="0" err="1">
                <a:solidFill>
                  <a:srgbClr val="002060"/>
                </a:solidFill>
              </a:rPr>
              <a:t>mol</a:t>
            </a:r>
            <a:r>
              <a:rPr kumimoji="0" lang="en-US" altLang="zh-CN" sz="2000" baseline="30000" dirty="0" err="1">
                <a:solidFill>
                  <a:srgbClr val="002060"/>
                </a:solidFill>
                <a:sym typeface="Symbol" pitchFamily="18" charset="2"/>
              </a:rPr>
              <a:t></a:t>
            </a:r>
            <a:r>
              <a:rPr kumimoji="0" lang="en-US" altLang="zh-CN" baseline="30000" dirty="0" err="1">
                <a:solidFill>
                  <a:srgbClr val="002060"/>
                </a:solidFill>
              </a:rPr>
              <a:t>1</a:t>
            </a:r>
            <a:r>
              <a:rPr kumimoji="0" lang="en-US" altLang="zh-CN" dirty="0" err="1">
                <a:solidFill>
                  <a:srgbClr val="002060"/>
                </a:solidFill>
                <a:sym typeface="Symbol" pitchFamily="18" charset="2"/>
              </a:rPr>
              <a:t>dm</a:t>
            </a:r>
            <a:r>
              <a:rPr kumimoji="0" lang="en-US" altLang="zh-CN" baseline="30000" dirty="0" err="1">
                <a:solidFill>
                  <a:srgbClr val="002060"/>
                </a:solidFill>
                <a:sym typeface="Symbol" pitchFamily="18" charset="2"/>
              </a:rPr>
              <a:t>3</a:t>
            </a:r>
            <a:r>
              <a:rPr kumimoji="0" lang="en-US" altLang="zh-CN" dirty="0" err="1">
                <a:solidFill>
                  <a:srgbClr val="002060"/>
                </a:solidFill>
                <a:sym typeface="Symbol" pitchFamily="18" charset="2"/>
              </a:rPr>
              <a:t>h</a:t>
            </a:r>
            <a:r>
              <a:rPr kumimoji="0" lang="en-US" altLang="zh-CN" sz="2000" baseline="30000" dirty="0" err="1">
                <a:solidFill>
                  <a:srgbClr val="002060"/>
                </a:solidFill>
                <a:sym typeface="Symbol" pitchFamily="18" charset="2"/>
              </a:rPr>
              <a:t></a:t>
            </a:r>
            <a:r>
              <a:rPr kumimoji="0" lang="en-US" altLang="zh-CN" baseline="30000" dirty="0" err="1">
                <a:solidFill>
                  <a:srgbClr val="002060"/>
                </a:solidFill>
                <a:sym typeface="Symbol" pitchFamily="18" charset="2"/>
              </a:rPr>
              <a:t>1</a:t>
            </a:r>
            <a:endParaRPr kumimoji="0" lang="en-US" altLang="zh-CN" baseline="30000" dirty="0">
              <a:solidFill>
                <a:srgbClr val="002060"/>
              </a:solidFill>
              <a:sym typeface="Symbol" pitchFamily="18" charset="2"/>
            </a:endParaRPr>
          </a:p>
        </p:txBody>
      </p:sp>
      <p:sp>
        <p:nvSpPr>
          <p:cNvPr id="967720" name="Text Box 40"/>
          <p:cNvSpPr txBox="1">
            <a:spLocks noChangeArrowheads="1"/>
          </p:cNvSpPr>
          <p:nvPr/>
        </p:nvSpPr>
        <p:spPr bwMode="auto">
          <a:xfrm>
            <a:off x="558006" y="5474607"/>
            <a:ext cx="4356100" cy="938911"/>
          </a:xfrm>
          <a:prstGeom prst="rect">
            <a:avLst/>
          </a:prstGeom>
          <a:noFill/>
          <a:ln w="9525" algn="ctr">
            <a:noFill/>
            <a:miter lim="800000"/>
            <a:headEnd/>
            <a:tailEnd/>
          </a:ln>
          <a:effectLst/>
        </p:spPr>
        <p:txBody>
          <a:bodyPr>
            <a:spAutoFit/>
          </a:bodyPr>
          <a:lstStyle/>
          <a:p>
            <a:pPr>
              <a:lnSpc>
                <a:spcPct val="120000"/>
              </a:lnSpc>
              <a:defRPr/>
            </a:pPr>
            <a:r>
              <a:rPr kumimoji="0" lang="zh-CN" altLang="en-US" dirty="0">
                <a:latin typeface="+mn-lt"/>
                <a:ea typeface="+mj-ea"/>
              </a:rPr>
              <a:t>二级反应速率常数</a:t>
            </a:r>
            <a:r>
              <a:rPr kumimoji="0" lang="en-US" altLang="zh-CN" dirty="0">
                <a:latin typeface="+mn-lt"/>
                <a:ea typeface="+mj-ea"/>
              </a:rPr>
              <a:t> </a:t>
            </a:r>
            <a:r>
              <a:rPr kumimoji="0" lang="en-US" altLang="zh-CN" i="1" dirty="0">
                <a:latin typeface="+mn-lt"/>
                <a:ea typeface="+mj-ea"/>
              </a:rPr>
              <a:t>k </a:t>
            </a:r>
            <a:r>
              <a:rPr kumimoji="0" lang="zh-CN" altLang="en-US" dirty="0">
                <a:latin typeface="+mn-lt"/>
                <a:ea typeface="+mj-ea"/>
              </a:rPr>
              <a:t>的单位为：</a:t>
            </a:r>
          </a:p>
          <a:p>
            <a:pPr>
              <a:lnSpc>
                <a:spcPct val="120000"/>
              </a:lnSpc>
              <a:defRPr/>
            </a:pPr>
            <a:r>
              <a:rPr kumimoji="0" lang="zh-CN" altLang="en-US" dirty="0">
                <a:latin typeface="+mn-lt"/>
                <a:ea typeface="+mj-ea"/>
              </a:rPr>
              <a:t> </a:t>
            </a:r>
            <a:r>
              <a:rPr kumimoji="0" lang="en-US" altLang="zh-CN" dirty="0" err="1">
                <a:solidFill>
                  <a:srgbClr val="002060"/>
                </a:solidFill>
                <a:latin typeface="+mn-lt"/>
                <a:ea typeface="+mj-ea"/>
              </a:rPr>
              <a:t>mol</a:t>
            </a:r>
            <a:r>
              <a:rPr kumimoji="0" lang="en-US" altLang="zh-CN" sz="2000" baseline="30000" dirty="0" err="1">
                <a:solidFill>
                  <a:srgbClr val="002060"/>
                </a:solidFill>
                <a:latin typeface="+mn-lt"/>
                <a:ea typeface="+mj-ea"/>
                <a:sym typeface="Symbol" pitchFamily="18" charset="2"/>
              </a:rPr>
              <a:t></a:t>
            </a:r>
            <a:r>
              <a:rPr kumimoji="0" lang="en-US" altLang="zh-CN" baseline="30000" dirty="0" err="1">
                <a:solidFill>
                  <a:srgbClr val="002060"/>
                </a:solidFill>
                <a:latin typeface="+mn-lt"/>
                <a:ea typeface="+mj-ea"/>
              </a:rPr>
              <a:t>1</a:t>
            </a:r>
            <a:r>
              <a:rPr kumimoji="0" lang="en-US" altLang="zh-CN" dirty="0" err="1">
                <a:solidFill>
                  <a:srgbClr val="002060"/>
                </a:solidFill>
                <a:latin typeface="+mn-lt"/>
                <a:ea typeface="+mj-ea"/>
                <a:sym typeface="Symbol" pitchFamily="18" charset="2"/>
              </a:rPr>
              <a:t>dm</a:t>
            </a:r>
            <a:r>
              <a:rPr kumimoji="0" lang="en-US" altLang="zh-CN" baseline="30000" dirty="0" err="1">
                <a:solidFill>
                  <a:srgbClr val="002060"/>
                </a:solidFill>
                <a:latin typeface="+mn-lt"/>
                <a:ea typeface="+mj-ea"/>
                <a:sym typeface="Symbol" pitchFamily="18" charset="2"/>
              </a:rPr>
              <a:t>3</a:t>
            </a:r>
            <a:r>
              <a:rPr kumimoji="0" lang="en-US" altLang="zh-CN" dirty="0" err="1">
                <a:solidFill>
                  <a:srgbClr val="002060"/>
                </a:solidFill>
                <a:latin typeface="+mn-lt"/>
                <a:ea typeface="+mj-ea"/>
                <a:sym typeface="Symbol" pitchFamily="18" charset="2"/>
              </a:rPr>
              <a:t>s</a:t>
            </a:r>
            <a:r>
              <a:rPr kumimoji="0" lang="en-US" altLang="zh-CN" sz="2000" baseline="30000" dirty="0" err="1">
                <a:solidFill>
                  <a:srgbClr val="002060"/>
                </a:solidFill>
                <a:latin typeface="+mn-lt"/>
                <a:ea typeface="+mj-ea"/>
                <a:sym typeface="Symbol" pitchFamily="18" charset="2"/>
              </a:rPr>
              <a:t></a:t>
            </a:r>
            <a:r>
              <a:rPr kumimoji="0" lang="en-US" altLang="zh-CN" baseline="30000" dirty="0" err="1">
                <a:solidFill>
                  <a:srgbClr val="002060"/>
                </a:solidFill>
                <a:latin typeface="+mn-lt"/>
                <a:ea typeface="+mj-ea"/>
                <a:sym typeface="Symbol" pitchFamily="18" charset="2"/>
              </a:rPr>
              <a:t>1</a:t>
            </a:r>
            <a:endParaRPr kumimoji="0" lang="en-US" altLang="zh-CN" baseline="30000" dirty="0">
              <a:solidFill>
                <a:srgbClr val="002060"/>
              </a:solidFill>
              <a:latin typeface="+mn-lt"/>
              <a:ea typeface="+mj-ea"/>
              <a:sym typeface="Symbol" pitchFamily="18" charset="2"/>
            </a:endParaRPr>
          </a:p>
        </p:txBody>
      </p:sp>
      <p:grpSp>
        <p:nvGrpSpPr>
          <p:cNvPr id="43034" name="Group 55"/>
          <p:cNvGrpSpPr>
            <a:grpSpLocks/>
          </p:cNvGrpSpPr>
          <p:nvPr/>
        </p:nvGrpSpPr>
        <p:grpSpPr bwMode="auto">
          <a:xfrm>
            <a:off x="5652120" y="1287016"/>
            <a:ext cx="3203897" cy="4662264"/>
            <a:chOff x="3759" y="1214"/>
            <a:chExt cx="2359" cy="3033"/>
          </a:xfrm>
        </p:grpSpPr>
        <p:pic>
          <p:nvPicPr>
            <p:cNvPr id="43035" name="Picture 38"/>
            <p:cNvPicPr>
              <a:picLocks noChangeAspect="1" noChangeArrowheads="1"/>
            </p:cNvPicPr>
            <p:nvPr/>
          </p:nvPicPr>
          <p:blipFill>
            <a:blip r:embed="rId2" cstate="print">
              <a:lum contrast="6000"/>
              <a:extLst>
                <a:ext uri="{28A0092B-C50C-407E-A947-70E740481C1C}">
                  <a14:useLocalDpi xmlns:a14="http://schemas.microsoft.com/office/drawing/2010/main" val="0"/>
                </a:ext>
              </a:extLst>
            </a:blip>
            <a:srcRect l="9724" t="7077" r="9166"/>
            <a:stretch>
              <a:fillRect/>
            </a:stretch>
          </p:blipFill>
          <p:spPr bwMode="auto">
            <a:xfrm>
              <a:off x="3759" y="1214"/>
              <a:ext cx="2359" cy="303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3036" name="Text Box 54"/>
            <p:cNvSpPr txBox="1">
              <a:spLocks noChangeArrowheads="1"/>
            </p:cNvSpPr>
            <p:nvPr/>
          </p:nvSpPr>
          <p:spPr bwMode="auto">
            <a:xfrm>
              <a:off x="3792" y="3888"/>
              <a:ext cx="576" cy="28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endParaRPr lang="zh-CN" altLang="zh-CN"/>
            </a:p>
          </p:txBody>
        </p:sp>
      </p:gr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二级反应的特征</a:t>
            </a:r>
          </a:p>
        </p:txBody>
      </p:sp>
      <p:sp>
        <p:nvSpPr>
          <p:cNvPr id="1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34</a:t>
            </a:fld>
            <a:endParaRPr lang="en-US" altLang="zh-CN" dirty="0">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8707" name="Text Box 3"/>
          <p:cNvSpPr txBox="1">
            <a:spLocks noChangeArrowheads="1"/>
          </p:cNvSpPr>
          <p:nvPr/>
        </p:nvSpPr>
        <p:spPr bwMode="auto">
          <a:xfrm>
            <a:off x="107504" y="1154127"/>
            <a:ext cx="8856984" cy="919867"/>
          </a:xfrm>
          <a:prstGeom prst="rect">
            <a:avLst/>
          </a:prstGeom>
          <a:noFill/>
          <a:ln w="9525" algn="ctr">
            <a:noFill/>
            <a:miter lim="800000"/>
            <a:headEnd/>
            <a:tailEnd/>
          </a:ln>
          <a:effectLst/>
        </p:spPr>
        <p:txBody>
          <a:bodyPr wrap="square">
            <a:spAutoFit/>
          </a:bodyPr>
          <a:lstStyle/>
          <a:p>
            <a:pPr>
              <a:lnSpc>
                <a:spcPct val="120000"/>
              </a:lnSpc>
              <a:defRPr/>
            </a:pPr>
            <a:r>
              <a:rPr kumimoji="0" lang="zh-CN" altLang="en-US" dirty="0">
                <a:solidFill>
                  <a:schemeClr val="tx2"/>
                </a:solidFill>
                <a:latin typeface="+mj-ea"/>
                <a:ea typeface="+mj-ea"/>
              </a:rPr>
              <a:t>    三级反应的反应速率与反应物浓度三次方成正比。</a:t>
            </a:r>
            <a:r>
              <a:rPr kumimoji="0" lang="zh-CN" altLang="en-US" dirty="0">
                <a:latin typeface="+mj-ea"/>
                <a:ea typeface="+mj-ea"/>
              </a:rPr>
              <a:t>三级反应为数较少，例如</a:t>
            </a:r>
            <a:endParaRPr kumimoji="0" lang="zh-CN" altLang="en-US" sz="2800" baseline="30000" dirty="0">
              <a:latin typeface="+mj-ea"/>
              <a:ea typeface="+mj-ea"/>
              <a:sym typeface="Symbol" pitchFamily="18" charset="2"/>
            </a:endParaRPr>
          </a:p>
        </p:txBody>
      </p:sp>
      <p:sp>
        <p:nvSpPr>
          <p:cNvPr id="968708" name="Text Box 4"/>
          <p:cNvSpPr txBox="1">
            <a:spLocks noChangeArrowheads="1"/>
          </p:cNvSpPr>
          <p:nvPr/>
        </p:nvSpPr>
        <p:spPr bwMode="auto">
          <a:xfrm>
            <a:off x="1187450" y="2276872"/>
            <a:ext cx="5729288" cy="457200"/>
          </a:xfrm>
          <a:prstGeom prst="rect">
            <a:avLst/>
          </a:prstGeom>
          <a:noFill/>
          <a:ln w="9525">
            <a:noFill/>
            <a:miter lim="800000"/>
            <a:headEnd/>
            <a:tailEnd/>
          </a:ln>
          <a:effectLst/>
        </p:spPr>
        <p:txBody>
          <a:bodyPr>
            <a:spAutoFit/>
          </a:bodyPr>
          <a:lstStyle/>
          <a:p>
            <a:pPr algn="ctr">
              <a:defRPr/>
            </a:pPr>
            <a:r>
              <a:rPr kumimoji="0" lang="en-US" altLang="zh-CN" dirty="0" err="1"/>
              <a:t>2NO</a:t>
            </a:r>
            <a:r>
              <a:rPr kumimoji="0" lang="en-US" altLang="zh-CN" dirty="0"/>
              <a:t> + </a:t>
            </a:r>
            <a:r>
              <a:rPr kumimoji="0" lang="en-US" altLang="zh-CN" dirty="0" err="1"/>
              <a:t>Br</a:t>
            </a:r>
            <a:r>
              <a:rPr kumimoji="0" lang="en-US" altLang="zh-CN" baseline="-25000" dirty="0" err="1"/>
              <a:t>2</a:t>
            </a:r>
            <a:r>
              <a:rPr kumimoji="0" lang="en-US" altLang="zh-CN" baseline="-25000" dirty="0"/>
              <a:t> </a:t>
            </a:r>
            <a:r>
              <a:rPr kumimoji="0" lang="en-US" altLang="zh-CN" dirty="0">
                <a:sym typeface="Symbol" pitchFamily="18" charset="2"/>
              </a:rPr>
              <a:t> </a:t>
            </a:r>
            <a:r>
              <a:rPr kumimoji="0" lang="en-US" altLang="zh-CN" dirty="0" err="1">
                <a:sym typeface="Symbol" pitchFamily="18" charset="2"/>
              </a:rPr>
              <a:t>2NOBr</a:t>
            </a:r>
            <a:endParaRPr kumimoji="0" lang="en-US" altLang="zh-CN" dirty="0">
              <a:sym typeface="Symbol" pitchFamily="18" charset="2"/>
            </a:endParaRPr>
          </a:p>
        </p:txBody>
      </p:sp>
      <p:sp>
        <p:nvSpPr>
          <p:cNvPr id="968709" name="Text Box 5"/>
          <p:cNvSpPr txBox="1">
            <a:spLocks noChangeArrowheads="1"/>
          </p:cNvSpPr>
          <p:nvPr/>
        </p:nvSpPr>
        <p:spPr bwMode="auto">
          <a:xfrm>
            <a:off x="1042988" y="2853135"/>
            <a:ext cx="5730875" cy="457200"/>
          </a:xfrm>
          <a:prstGeom prst="rect">
            <a:avLst/>
          </a:prstGeom>
          <a:noFill/>
          <a:ln w="9525">
            <a:noFill/>
            <a:miter lim="800000"/>
            <a:headEnd/>
            <a:tailEnd/>
          </a:ln>
          <a:effectLst/>
        </p:spPr>
        <p:txBody>
          <a:bodyPr>
            <a:spAutoFit/>
          </a:bodyPr>
          <a:lstStyle/>
          <a:p>
            <a:pPr algn="ctr">
              <a:defRPr/>
            </a:pPr>
            <a:r>
              <a:rPr kumimoji="0" lang="en-US" altLang="zh-CN" dirty="0" err="1"/>
              <a:t>2NO</a:t>
            </a:r>
            <a:r>
              <a:rPr kumimoji="0" lang="en-US" altLang="zh-CN" dirty="0"/>
              <a:t> + </a:t>
            </a:r>
            <a:r>
              <a:rPr kumimoji="0" lang="en-US" altLang="zh-CN" dirty="0" err="1"/>
              <a:t>O</a:t>
            </a:r>
            <a:r>
              <a:rPr kumimoji="0" lang="en-US" altLang="zh-CN" baseline="-25000" dirty="0" err="1"/>
              <a:t>2</a:t>
            </a:r>
            <a:r>
              <a:rPr kumimoji="0" lang="en-US" altLang="zh-CN" baseline="-25000" dirty="0"/>
              <a:t> </a:t>
            </a:r>
            <a:r>
              <a:rPr kumimoji="0" lang="en-US" altLang="zh-CN" dirty="0">
                <a:sym typeface="Symbol" pitchFamily="18" charset="2"/>
              </a:rPr>
              <a:t> </a:t>
            </a:r>
            <a:r>
              <a:rPr kumimoji="0" lang="en-US" altLang="zh-CN" dirty="0" err="1">
                <a:sym typeface="Symbol" pitchFamily="18" charset="2"/>
              </a:rPr>
              <a:t>2NO</a:t>
            </a:r>
            <a:r>
              <a:rPr kumimoji="0" lang="en-US" altLang="zh-CN" baseline="-25000" dirty="0" err="1">
                <a:sym typeface="Symbol" pitchFamily="18" charset="2"/>
              </a:rPr>
              <a:t>2</a:t>
            </a:r>
            <a:r>
              <a:rPr kumimoji="0" lang="en-US" altLang="zh-CN" baseline="-25000" dirty="0">
                <a:sym typeface="Symbol" pitchFamily="18" charset="2"/>
              </a:rPr>
              <a:t> </a:t>
            </a:r>
            <a:endParaRPr kumimoji="0" lang="en-US" altLang="zh-CN" dirty="0">
              <a:sym typeface="Symbol" pitchFamily="18" charset="2"/>
            </a:endParaRPr>
          </a:p>
        </p:txBody>
      </p:sp>
      <p:sp>
        <p:nvSpPr>
          <p:cNvPr id="968710" name="Text Box 6"/>
          <p:cNvSpPr txBox="1">
            <a:spLocks noChangeArrowheads="1"/>
          </p:cNvSpPr>
          <p:nvPr/>
        </p:nvSpPr>
        <p:spPr bwMode="auto">
          <a:xfrm>
            <a:off x="395610" y="3429000"/>
            <a:ext cx="8496870" cy="978729"/>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dirty="0">
                <a:latin typeface="Arial" panose="020B0604020202020204" pitchFamily="34" charset="0"/>
                <a:ea typeface="+mj-ea"/>
                <a:cs typeface="Arial" panose="020B0604020202020204" pitchFamily="34" charset="0"/>
              </a:rPr>
              <a:t>对于基元反应 </a:t>
            </a:r>
            <a:r>
              <a:rPr kumimoji="0" lang="en-US" altLang="zh-CN" dirty="0">
                <a:latin typeface="Arial" panose="020B0604020202020204" pitchFamily="34" charset="0"/>
                <a:ea typeface="+mj-ea"/>
                <a:cs typeface="Arial" panose="020B0604020202020204" pitchFamily="34" charset="0"/>
              </a:rPr>
              <a:t>A + B + C </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sym typeface="Wingdings" pitchFamily="2" charset="2"/>
              </a:rPr>
              <a:t> P</a:t>
            </a:r>
            <a:r>
              <a:rPr kumimoji="0" lang="zh-CN" altLang="en-US" dirty="0">
                <a:latin typeface="Arial" panose="020B0604020202020204" pitchFamily="34" charset="0"/>
                <a:ea typeface="+mj-ea"/>
                <a:cs typeface="Arial" panose="020B0604020202020204" pitchFamily="34" charset="0"/>
                <a:sym typeface="Wingdings" pitchFamily="2" charset="2"/>
              </a:rPr>
              <a:t>，当反应物浓度都相等时，可用                         </a:t>
            </a:r>
            <a:r>
              <a:rPr kumimoji="0" lang="en-US" altLang="zh-CN" dirty="0" err="1">
                <a:latin typeface="Arial" panose="020B0604020202020204" pitchFamily="34" charset="0"/>
                <a:ea typeface="+mj-ea"/>
                <a:cs typeface="Arial" panose="020B0604020202020204" pitchFamily="34" charset="0"/>
                <a:sym typeface="Wingdings" pitchFamily="2" charset="2"/>
              </a:rPr>
              <a:t>3C</a:t>
            </a:r>
            <a:r>
              <a:rPr kumimoji="0" lang="en-US" altLang="zh-CN" dirty="0">
                <a:latin typeface="Arial" panose="020B0604020202020204" pitchFamily="34" charset="0"/>
                <a:ea typeface="+mj-ea"/>
                <a:cs typeface="Arial" panose="020B0604020202020204" pitchFamily="34" charset="0"/>
                <a:sym typeface="Wingdings" pitchFamily="2" charset="2"/>
              </a:rPr>
              <a:t> </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sym typeface="Wingdings" pitchFamily="2" charset="2"/>
              </a:rPr>
              <a:t> P  </a:t>
            </a:r>
            <a:r>
              <a:rPr kumimoji="0" lang="zh-CN" altLang="en-US" dirty="0">
                <a:latin typeface="Arial" panose="020B0604020202020204" pitchFamily="34" charset="0"/>
                <a:ea typeface="+mj-ea"/>
                <a:cs typeface="Arial" panose="020B0604020202020204" pitchFamily="34" charset="0"/>
                <a:sym typeface="Wingdings" pitchFamily="2" charset="2"/>
              </a:rPr>
              <a:t>代表三级反应，并有</a:t>
            </a:r>
            <a:r>
              <a:rPr kumimoji="0" lang="zh-CN" altLang="en-US" dirty="0">
                <a:latin typeface="Arial" panose="020B0604020202020204" pitchFamily="34" charset="0"/>
                <a:ea typeface="+mj-ea"/>
                <a:cs typeface="Arial" panose="020B0604020202020204" pitchFamily="34" charset="0"/>
              </a:rPr>
              <a:t>                 </a:t>
            </a:r>
          </a:p>
        </p:txBody>
      </p:sp>
      <p:grpSp>
        <p:nvGrpSpPr>
          <p:cNvPr id="44039" name="Group 23"/>
          <p:cNvGrpSpPr>
            <a:grpSpLocks/>
          </p:cNvGrpSpPr>
          <p:nvPr/>
        </p:nvGrpSpPr>
        <p:grpSpPr bwMode="auto">
          <a:xfrm>
            <a:off x="971326" y="4365104"/>
            <a:ext cx="5976938" cy="1858962"/>
            <a:chOff x="469" y="2985"/>
            <a:chExt cx="3851" cy="1171"/>
          </a:xfrm>
        </p:grpSpPr>
        <p:sp>
          <p:nvSpPr>
            <p:cNvPr id="968721" name="Text Box 17"/>
            <p:cNvSpPr txBox="1">
              <a:spLocks noChangeArrowheads="1"/>
            </p:cNvSpPr>
            <p:nvPr/>
          </p:nvSpPr>
          <p:spPr bwMode="auto">
            <a:xfrm>
              <a:off x="2482" y="3747"/>
              <a:ext cx="1838" cy="288"/>
            </a:xfrm>
            <a:prstGeom prst="rect">
              <a:avLst/>
            </a:prstGeom>
            <a:noFill/>
            <a:ln w="9525">
              <a:noFill/>
              <a:miter lim="800000"/>
              <a:headEnd/>
              <a:tailEnd/>
            </a:ln>
            <a:effectLst/>
          </p:spPr>
          <p:txBody>
            <a:bodyPr>
              <a:spAutoFit/>
            </a:bodyPr>
            <a:lstStyle/>
            <a:p>
              <a:pPr>
                <a:defRPr/>
              </a:pPr>
              <a:r>
                <a:rPr kumimoji="0" lang="en-US" altLang="zh-CN" dirty="0"/>
                <a:t>   </a:t>
              </a:r>
              <a:r>
                <a:rPr kumimoji="0" lang="zh-CN" altLang="en-US" dirty="0"/>
                <a:t>＝               </a:t>
              </a:r>
              <a:r>
                <a:rPr kumimoji="0" lang="en-US" altLang="zh-CN" dirty="0"/>
                <a:t>+  2</a:t>
              </a:r>
              <a:r>
                <a:rPr kumimoji="0" lang="en-US" altLang="zh-CN" i="1" dirty="0"/>
                <a:t>kt</a:t>
              </a:r>
            </a:p>
          </p:txBody>
        </p:sp>
        <p:grpSp>
          <p:nvGrpSpPr>
            <p:cNvPr id="44041" name="Group 22"/>
            <p:cNvGrpSpPr>
              <a:grpSpLocks/>
            </p:cNvGrpSpPr>
            <p:nvPr/>
          </p:nvGrpSpPr>
          <p:grpSpPr bwMode="auto">
            <a:xfrm>
              <a:off x="469" y="2985"/>
              <a:ext cx="3803" cy="1171"/>
              <a:chOff x="469" y="2985"/>
              <a:chExt cx="3803" cy="1171"/>
            </a:xfrm>
          </p:grpSpPr>
          <p:grpSp>
            <p:nvGrpSpPr>
              <p:cNvPr id="44042" name="Group 21"/>
              <p:cNvGrpSpPr>
                <a:grpSpLocks/>
              </p:cNvGrpSpPr>
              <p:nvPr/>
            </p:nvGrpSpPr>
            <p:grpSpPr bwMode="auto">
              <a:xfrm>
                <a:off x="2125" y="2985"/>
                <a:ext cx="2147" cy="536"/>
                <a:chOff x="2125" y="2985"/>
                <a:chExt cx="2147" cy="536"/>
              </a:xfrm>
            </p:grpSpPr>
            <p:sp>
              <p:nvSpPr>
                <p:cNvPr id="968711" name="Text Box 7"/>
                <p:cNvSpPr txBox="1">
                  <a:spLocks noChangeArrowheads="1"/>
                </p:cNvSpPr>
                <p:nvPr/>
              </p:nvSpPr>
              <p:spPr bwMode="auto">
                <a:xfrm>
                  <a:off x="2125" y="3136"/>
                  <a:ext cx="743" cy="288"/>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a:t>
                  </a:r>
                  <a:r>
                    <a:rPr kumimoji="0" lang="zh-CN" altLang="en-US"/>
                    <a:t>＝－</a:t>
                  </a:r>
                </a:p>
              </p:txBody>
            </p:sp>
            <p:sp>
              <p:nvSpPr>
                <p:cNvPr id="968712" name="Text Box 8"/>
                <p:cNvSpPr txBox="1">
                  <a:spLocks noChangeArrowheads="1"/>
                </p:cNvSpPr>
                <p:nvPr/>
              </p:nvSpPr>
              <p:spPr bwMode="auto">
                <a:xfrm>
                  <a:off x="2788" y="2985"/>
                  <a:ext cx="584" cy="288"/>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d(C)</a:t>
                  </a:r>
                  <a:endParaRPr kumimoji="0" lang="en-US" altLang="zh-CN" i="1" baseline="30000" dirty="0"/>
                </a:p>
              </p:txBody>
            </p:sp>
            <p:sp>
              <p:nvSpPr>
                <p:cNvPr id="968713" name="Text Box 9"/>
                <p:cNvSpPr txBox="1">
                  <a:spLocks noChangeArrowheads="1"/>
                </p:cNvSpPr>
                <p:nvPr/>
              </p:nvSpPr>
              <p:spPr bwMode="auto">
                <a:xfrm>
                  <a:off x="2784" y="3230"/>
                  <a:ext cx="393" cy="291"/>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a:t>
                  </a:r>
                  <a:r>
                    <a:rPr kumimoji="0" lang="en-US" altLang="zh-CN" dirty="0" err="1">
                      <a:sym typeface="Symbol" pitchFamily="18" charset="2"/>
                    </a:rPr>
                    <a:t>d</a:t>
                  </a:r>
                  <a:r>
                    <a:rPr kumimoji="0" lang="en-US" altLang="zh-CN" i="1" dirty="0" err="1">
                      <a:sym typeface="Symbol" pitchFamily="18" charset="2"/>
                    </a:rPr>
                    <a:t>t</a:t>
                  </a:r>
                  <a:endParaRPr kumimoji="0" lang="en-US" altLang="zh-CN" i="1" dirty="0"/>
                </a:p>
              </p:txBody>
            </p:sp>
            <p:sp>
              <p:nvSpPr>
                <p:cNvPr id="44053" name="Line 10"/>
                <p:cNvSpPr>
                  <a:spLocks noChangeShapeType="1"/>
                </p:cNvSpPr>
                <p:nvPr/>
              </p:nvSpPr>
              <p:spPr bwMode="auto">
                <a:xfrm>
                  <a:off x="2736" y="3272"/>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8715" name="Text Box 11"/>
                <p:cNvSpPr txBox="1">
                  <a:spLocks noChangeArrowheads="1"/>
                </p:cNvSpPr>
                <p:nvPr/>
              </p:nvSpPr>
              <p:spPr bwMode="auto">
                <a:xfrm>
                  <a:off x="3317" y="3128"/>
                  <a:ext cx="955" cy="288"/>
                </a:xfrm>
                <a:prstGeom prst="rect">
                  <a:avLst/>
                </a:prstGeom>
                <a:noFill/>
                <a:ln w="9525">
                  <a:noFill/>
                  <a:miter lim="800000"/>
                  <a:headEnd/>
                  <a:tailEnd/>
                </a:ln>
                <a:effectLst/>
              </p:spPr>
              <p:txBody>
                <a:bodyPr>
                  <a:spAutoFit/>
                </a:bodyPr>
                <a:lstStyle/>
                <a:p>
                  <a:pPr>
                    <a:defRPr/>
                  </a:pPr>
                  <a:r>
                    <a:rPr kumimoji="0" lang="zh-CN" altLang="en-US" dirty="0"/>
                    <a:t>＝ </a:t>
                  </a:r>
                  <a:r>
                    <a:rPr kumimoji="0" lang="en-US" altLang="zh-CN" i="1" dirty="0"/>
                    <a:t>k</a:t>
                  </a:r>
                  <a:r>
                    <a:rPr kumimoji="0" lang="en-US" altLang="zh-CN" dirty="0"/>
                    <a:t> (C)</a:t>
                  </a:r>
                  <a:r>
                    <a:rPr kumimoji="0" lang="en-US" altLang="zh-CN" baseline="30000" dirty="0"/>
                    <a:t>3</a:t>
                  </a:r>
                </a:p>
              </p:txBody>
            </p:sp>
          </p:grpSp>
          <p:sp>
            <p:nvSpPr>
              <p:cNvPr id="968717" name="Text Box 13"/>
              <p:cNvSpPr txBox="1">
                <a:spLocks noChangeArrowheads="1"/>
              </p:cNvSpPr>
              <p:nvPr/>
            </p:nvSpPr>
            <p:spPr bwMode="auto">
              <a:xfrm>
                <a:off x="469" y="3748"/>
                <a:ext cx="1228" cy="288"/>
              </a:xfrm>
              <a:prstGeom prst="rect">
                <a:avLst/>
              </a:prstGeom>
              <a:noFill/>
              <a:ln w="9525" algn="ctr">
                <a:noFill/>
                <a:miter lim="800000"/>
                <a:headEnd/>
                <a:tailEnd/>
              </a:ln>
              <a:effectLst/>
            </p:spPr>
            <p:txBody>
              <a:bodyPr>
                <a:spAutoFit/>
              </a:bodyPr>
              <a:lstStyle/>
              <a:p>
                <a:pPr>
                  <a:spcBef>
                    <a:spcPct val="50000"/>
                  </a:spcBef>
                  <a:defRPr/>
                </a:pPr>
                <a:r>
                  <a:rPr kumimoji="0" lang="zh-CN" altLang="en-US" dirty="0">
                    <a:latin typeface="+mj-ea"/>
                    <a:ea typeface="+mj-ea"/>
                  </a:rPr>
                  <a:t>积分可得，</a:t>
                </a:r>
              </a:p>
            </p:txBody>
          </p:sp>
          <p:sp>
            <p:nvSpPr>
              <p:cNvPr id="968718" name="Text Box 14"/>
              <p:cNvSpPr txBox="1">
                <a:spLocks noChangeArrowheads="1"/>
              </p:cNvSpPr>
              <p:nvPr/>
            </p:nvSpPr>
            <p:spPr bwMode="auto">
              <a:xfrm>
                <a:off x="2236" y="3641"/>
                <a:ext cx="260"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968719" name="Text Box 15"/>
              <p:cNvSpPr txBox="1">
                <a:spLocks noChangeArrowheads="1"/>
              </p:cNvSpPr>
              <p:nvPr/>
            </p:nvSpPr>
            <p:spPr bwMode="auto">
              <a:xfrm>
                <a:off x="2039" y="3868"/>
                <a:ext cx="734" cy="288"/>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(C)</a:t>
                </a:r>
                <a:r>
                  <a:rPr kumimoji="0" lang="en-US" altLang="zh-CN" baseline="30000" dirty="0">
                    <a:sym typeface="Symbol" pitchFamily="18" charset="2"/>
                  </a:rPr>
                  <a:t>2</a:t>
                </a:r>
                <a:endParaRPr kumimoji="0" lang="en-US" altLang="zh-CN" baseline="30000" dirty="0"/>
              </a:p>
            </p:txBody>
          </p:sp>
          <p:sp>
            <p:nvSpPr>
              <p:cNvPr id="44046" name="Line 16"/>
              <p:cNvSpPr>
                <a:spLocks noChangeShapeType="1"/>
              </p:cNvSpPr>
              <p:nvPr/>
            </p:nvSpPr>
            <p:spPr bwMode="auto">
              <a:xfrm>
                <a:off x="2048" y="3892"/>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8722" name="Text Box 18"/>
              <p:cNvSpPr txBox="1">
                <a:spLocks noChangeArrowheads="1"/>
              </p:cNvSpPr>
              <p:nvPr/>
            </p:nvSpPr>
            <p:spPr bwMode="auto">
              <a:xfrm>
                <a:off x="3072" y="3648"/>
                <a:ext cx="238"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1</a:t>
                </a:r>
                <a:endParaRPr kumimoji="0" lang="en-US" altLang="zh-CN" i="1" baseline="30000"/>
              </a:p>
            </p:txBody>
          </p:sp>
          <p:sp>
            <p:nvSpPr>
              <p:cNvPr id="968723" name="Text Box 19"/>
              <p:cNvSpPr txBox="1">
                <a:spLocks noChangeArrowheads="1"/>
              </p:cNvSpPr>
              <p:nvPr/>
            </p:nvSpPr>
            <p:spPr bwMode="auto">
              <a:xfrm>
                <a:off x="2976" y="3868"/>
                <a:ext cx="557" cy="288"/>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(C)</a:t>
                </a:r>
                <a:r>
                  <a:rPr kumimoji="0" lang="en-US" altLang="zh-CN" baseline="-25000" dirty="0">
                    <a:sym typeface="Symbol" pitchFamily="18" charset="2"/>
                  </a:rPr>
                  <a:t>0</a:t>
                </a:r>
                <a:r>
                  <a:rPr kumimoji="0" lang="en-US" altLang="zh-CN" baseline="30000" dirty="0">
                    <a:sym typeface="Symbol" pitchFamily="18" charset="2"/>
                  </a:rPr>
                  <a:t>2</a:t>
                </a:r>
                <a:endParaRPr kumimoji="0" lang="en-US" altLang="zh-CN" baseline="30000" dirty="0"/>
              </a:p>
            </p:txBody>
          </p:sp>
          <p:sp>
            <p:nvSpPr>
              <p:cNvPr id="44049" name="Line 20"/>
              <p:cNvSpPr>
                <a:spLocks noChangeShapeType="1"/>
              </p:cNvSpPr>
              <p:nvPr/>
            </p:nvSpPr>
            <p:spPr bwMode="auto">
              <a:xfrm>
                <a:off x="2919" y="3892"/>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3" name="矩形 2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4"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三级反应的特征</a:t>
            </a:r>
          </a:p>
        </p:txBody>
      </p:sp>
      <p:sp>
        <p:nvSpPr>
          <p:cNvPr id="2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35</a:t>
            </a:fld>
            <a:endParaRPr lang="en-US" altLang="zh-CN" dirty="0">
              <a:solidFill>
                <a:srgbClr val="00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71816" name="Group 40"/>
          <p:cNvGraphicFramePr>
            <a:graphicFrameLocks noGrp="1"/>
          </p:cNvGraphicFramePr>
          <p:nvPr>
            <p:extLst>
              <p:ext uri="{D42A27DB-BD31-4B8C-83A1-F6EECF244321}">
                <p14:modId xmlns:p14="http://schemas.microsoft.com/office/powerpoint/2010/main" val="1329920684"/>
              </p:ext>
            </p:extLst>
          </p:nvPr>
        </p:nvGraphicFramePr>
        <p:xfrm>
          <a:off x="768424" y="1268760"/>
          <a:ext cx="7620000" cy="4935539"/>
        </p:xfrm>
        <a:graphic>
          <a:graphicData uri="http://schemas.openxmlformats.org/drawingml/2006/table">
            <a:tbl>
              <a:tblPr/>
              <a:tblGrid>
                <a:gridCol w="1828800">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tblGrid>
              <a:tr h="1304925">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一级反应</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err="1">
                          <a:ln>
                            <a:noFill/>
                          </a:ln>
                          <a:solidFill>
                            <a:schemeClr val="tx1"/>
                          </a:solidFill>
                          <a:effectLst/>
                          <a:latin typeface="Times New Roman" pitchFamily="18" charset="0"/>
                          <a:ea typeface="黑体" pitchFamily="2" charset="-122"/>
                        </a:rPr>
                        <a:t>lg</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A</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对 </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作图呈直线</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斜率</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0" lang="en-US" altLang="zh-CN" sz="18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k</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/2.30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378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黑体" pitchFamily="2" charset="-122"/>
                        </a:rPr>
                        <a:t>二级反应</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1/(</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B</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对 </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t</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作图呈直线</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斜率</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 k</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44303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黑体" pitchFamily="2" charset="-122"/>
                        </a:rPr>
                        <a:t>三级反应</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1/(</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C</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a:t>
                      </a:r>
                      <a:r>
                        <a:rPr kumimoji="1" lang="en-US" altLang="zh-CN" sz="1800" b="1" i="0" u="none" strike="noStrike" cap="none" normalizeH="0" baseline="30000" dirty="0">
                          <a:ln>
                            <a:noFill/>
                          </a:ln>
                          <a:solidFill>
                            <a:schemeClr val="tx1"/>
                          </a:solidFill>
                          <a:effectLst/>
                          <a:latin typeface="Times New Roman" pitchFamily="18" charset="0"/>
                          <a:ea typeface="黑体" pitchFamily="2" charset="-122"/>
                        </a:rPr>
                        <a:t>2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对 </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t</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作图呈直线</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斜率</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2</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k</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9378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chemeClr val="tx1"/>
                          </a:solidFill>
                          <a:effectLst/>
                          <a:latin typeface="Times New Roman" pitchFamily="18" charset="0"/>
                          <a:ea typeface="黑体" pitchFamily="2" charset="-122"/>
                        </a:rPr>
                        <a:t>零级反应</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D</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对 </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t</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作图呈直线</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D</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0" lang="en-US" altLang="zh-CN" sz="18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D</a:t>
                      </a:r>
                      <a:r>
                        <a:rPr kumimoji="1" lang="en-US" altLang="zh-CN" sz="1800" b="1" i="0" u="none" strike="noStrike" cap="none" normalizeH="0" baseline="-25000" dirty="0">
                          <a:ln>
                            <a:noFill/>
                          </a:ln>
                          <a:solidFill>
                            <a:schemeClr val="tx1"/>
                          </a:solidFill>
                          <a:effectLst/>
                          <a:latin typeface="Times New Roman" pitchFamily="18" charset="0"/>
                          <a:ea typeface="黑体" pitchFamily="2" charset="-122"/>
                        </a:rPr>
                        <a:t>0</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a:t>
                      </a:r>
                      <a:r>
                        <a:rPr kumimoji="1" lang="en-US" altLang="zh-CN" sz="1800" b="1" i="0" u="none" strike="noStrike" cap="none" normalizeH="0" baseline="-25000" dirty="0">
                          <a:ln>
                            <a:noFill/>
                          </a:ln>
                          <a:solidFill>
                            <a:schemeClr val="tx1"/>
                          </a:solidFill>
                          <a:effectLst/>
                          <a:latin typeface="Times New Roman" pitchFamily="18" charset="0"/>
                          <a:ea typeface="黑体" pitchFamily="2" charset="-122"/>
                        </a:rPr>
                        <a:t> </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0" lang="en-US" altLang="zh-CN" sz="1800" b="1" i="1"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0" lang="en-US" altLang="zh-CN" sz="1800" b="1" i="1" u="none" strike="noStrike" cap="none" normalizeH="0" baseline="30000" dirty="0">
                          <a:ln>
                            <a:noFill/>
                          </a:ln>
                          <a:solidFill>
                            <a:schemeClr val="tx1"/>
                          </a:solidFill>
                          <a:effectLst/>
                          <a:latin typeface="Times New Roman" pitchFamily="18" charset="0"/>
                          <a:ea typeface="黑体" pitchFamily="2" charset="-122"/>
                          <a:sym typeface="Symbol" pitchFamily="18" charset="2"/>
                        </a:rPr>
                        <a:t> </a:t>
                      </a:r>
                      <a:r>
                        <a:rPr kumimoji="1" lang="en-US" altLang="zh-CN" sz="1800" b="1" i="1" u="none" strike="noStrike" cap="none" normalizeH="0" baseline="0" dirty="0" err="1">
                          <a:ln>
                            <a:noFill/>
                          </a:ln>
                          <a:solidFill>
                            <a:schemeClr val="tx1"/>
                          </a:solidFill>
                          <a:effectLst/>
                          <a:latin typeface="Times New Roman" pitchFamily="18" charset="0"/>
                          <a:ea typeface="黑体" pitchFamily="2" charset="-122"/>
                        </a:rPr>
                        <a:t>kt</a:t>
                      </a:r>
                      <a:endParaRPr kumimoji="1" lang="en-US" altLang="zh-CN" sz="1800" b="1" i="1"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1800" b="1" i="0" u="none" strike="noStrike" cap="none" normalizeH="0" baseline="0" dirty="0">
                          <a:ln>
                            <a:noFill/>
                          </a:ln>
                          <a:solidFill>
                            <a:schemeClr val="tx1"/>
                          </a:solidFill>
                          <a:effectLst/>
                          <a:latin typeface="Times New Roman" pitchFamily="18" charset="0"/>
                          <a:ea typeface="黑体" pitchFamily="2" charset="-122"/>
                        </a:rPr>
                        <a:t>斜率</a:t>
                      </a:r>
                      <a:r>
                        <a:rPr kumimoji="1" lang="en-US" altLang="zh-CN" sz="1800" b="1" i="0" u="none" strike="noStrike" cap="none" normalizeH="0" baseline="0" dirty="0">
                          <a:ln>
                            <a:noFill/>
                          </a:ln>
                          <a:solidFill>
                            <a:schemeClr val="tx1"/>
                          </a:solidFill>
                          <a:effectLst/>
                          <a:latin typeface="Times New Roman" pitchFamily="18" charset="0"/>
                          <a:ea typeface="黑体" pitchFamily="2" charset="-122"/>
                        </a:rPr>
                        <a:t>= </a:t>
                      </a:r>
                      <a:r>
                        <a:rPr kumimoji="0" lang="en-US" altLang="zh-CN" sz="1800" b="1" i="1"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0" lang="en-US" altLang="zh-CN" sz="1800" b="1" i="1" u="none" strike="noStrike" cap="none" normalizeH="0" baseline="30000" dirty="0">
                          <a:ln>
                            <a:noFill/>
                          </a:ln>
                          <a:solidFill>
                            <a:schemeClr val="tx1"/>
                          </a:solidFill>
                          <a:effectLst/>
                          <a:latin typeface="Times New Roman" pitchFamily="18" charset="0"/>
                          <a:ea typeface="黑体" pitchFamily="2" charset="-122"/>
                          <a:sym typeface="Symbol" pitchFamily="18" charset="2"/>
                        </a:rPr>
                        <a:t> </a:t>
                      </a:r>
                      <a:r>
                        <a:rPr kumimoji="1" lang="en-US" altLang="zh-CN" sz="1800" b="1" i="1" u="none" strike="noStrike" cap="none" normalizeH="0" baseline="0" dirty="0">
                          <a:ln>
                            <a:noFill/>
                          </a:ln>
                          <a:solidFill>
                            <a:schemeClr val="tx1"/>
                          </a:solidFill>
                          <a:effectLst/>
                          <a:latin typeface="Times New Roman" pitchFamily="18" charset="0"/>
                          <a:ea typeface="黑体" pitchFamily="2" charset="-122"/>
                        </a:rPr>
                        <a:t>k</a:t>
                      </a:r>
                      <a:endParaRPr kumimoji="1" lang="en-US" altLang="zh-CN" sz="18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218" name="Object 30"/>
          <p:cNvGraphicFramePr>
            <a:graphicFrameLocks noChangeAspect="1"/>
          </p:cNvGraphicFramePr>
          <p:nvPr/>
        </p:nvGraphicFramePr>
        <p:xfrm>
          <a:off x="2916238" y="1268413"/>
          <a:ext cx="2076450" cy="784225"/>
        </p:xfrm>
        <a:graphic>
          <a:graphicData uri="http://schemas.openxmlformats.org/presentationml/2006/ole">
            <mc:AlternateContent xmlns:mc="http://schemas.openxmlformats.org/markup-compatibility/2006">
              <mc:Choice xmlns:v="urn:schemas-microsoft-com:vml" Requires="v">
                <p:oleObj name="公式" r:id="rId2" imgW="901440" imgH="393480" progId="Equation.3">
                  <p:embed/>
                </p:oleObj>
              </mc:Choice>
              <mc:Fallback>
                <p:oleObj name="公式" r:id="rId2" imgW="901440" imgH="393480" progId="Equation.3">
                  <p:embed/>
                  <p:pic>
                    <p:nvPicPr>
                      <p:cNvPr id="0" name="Object 30"/>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916238" y="1268413"/>
                        <a:ext cx="2076450" cy="784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19" name="Object 31"/>
          <p:cNvGraphicFramePr>
            <a:graphicFrameLocks noChangeAspect="1"/>
          </p:cNvGraphicFramePr>
          <p:nvPr/>
        </p:nvGraphicFramePr>
        <p:xfrm>
          <a:off x="2987675" y="2565400"/>
          <a:ext cx="2001838" cy="749300"/>
        </p:xfrm>
        <a:graphic>
          <a:graphicData uri="http://schemas.openxmlformats.org/presentationml/2006/ole">
            <mc:AlternateContent xmlns:mc="http://schemas.openxmlformats.org/markup-compatibility/2006">
              <mc:Choice xmlns:v="urn:schemas-microsoft-com:vml" Requires="v">
                <p:oleObj name="公式" r:id="rId4" imgW="914400" imgH="393480" progId="Equation.3">
                  <p:embed/>
                </p:oleObj>
              </mc:Choice>
              <mc:Fallback>
                <p:oleObj name="公式" r:id="rId4" imgW="914400" imgH="393480" progId="Equation.3">
                  <p:embed/>
                  <p:pic>
                    <p:nvPicPr>
                      <p:cNvPr id="0" name="Object 31"/>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2987675" y="2565400"/>
                        <a:ext cx="2001838" cy="749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0" name="Object 32"/>
          <p:cNvGraphicFramePr>
            <a:graphicFrameLocks noChangeAspect="1"/>
          </p:cNvGraphicFramePr>
          <p:nvPr/>
        </p:nvGraphicFramePr>
        <p:xfrm>
          <a:off x="3132138" y="3716338"/>
          <a:ext cx="1866900" cy="696912"/>
        </p:xfrm>
        <a:graphic>
          <a:graphicData uri="http://schemas.openxmlformats.org/presentationml/2006/ole">
            <mc:AlternateContent xmlns:mc="http://schemas.openxmlformats.org/markup-compatibility/2006">
              <mc:Choice xmlns:v="urn:schemas-microsoft-com:vml" Requires="v">
                <p:oleObj name="公式" r:id="rId6" imgW="914400" imgH="393480" progId="Equation.3">
                  <p:embed/>
                </p:oleObj>
              </mc:Choice>
              <mc:Fallback>
                <p:oleObj name="公式" r:id="rId6" imgW="914400" imgH="393480" progId="Equation.3">
                  <p:embed/>
                  <p:pic>
                    <p:nvPicPr>
                      <p:cNvPr id="0" name="Object 32"/>
                      <p:cNvPicPr>
                        <a:picLocks noChangeAspect="1" noChangeArrowheads="1"/>
                      </p:cNvPicPr>
                      <p:nvPr/>
                    </p:nvPicPr>
                    <p:blipFill>
                      <a:blip r:embed="rId7">
                        <a:grayscl/>
                        <a:biLevel thresh="50000"/>
                        <a:extLst>
                          <a:ext uri="{28A0092B-C50C-407E-A947-70E740481C1C}">
                            <a14:useLocalDpi xmlns:a14="http://schemas.microsoft.com/office/drawing/2010/main" val="0"/>
                          </a:ext>
                        </a:extLst>
                      </a:blip>
                      <a:srcRect/>
                      <a:stretch>
                        <a:fillRect/>
                      </a:stretch>
                    </p:blipFill>
                    <p:spPr bwMode="auto">
                      <a:xfrm>
                        <a:off x="3132138" y="3716338"/>
                        <a:ext cx="1866900" cy="696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1" name="Object 33"/>
          <p:cNvGraphicFramePr>
            <a:graphicFrameLocks noChangeAspect="1"/>
          </p:cNvGraphicFramePr>
          <p:nvPr>
            <p:extLst>
              <p:ext uri="{D42A27DB-BD31-4B8C-83A1-F6EECF244321}">
                <p14:modId xmlns:p14="http://schemas.microsoft.com/office/powerpoint/2010/main" val="2162993987"/>
              </p:ext>
            </p:extLst>
          </p:nvPr>
        </p:nvGraphicFramePr>
        <p:xfrm>
          <a:off x="2771775" y="5086126"/>
          <a:ext cx="2570163" cy="719138"/>
        </p:xfrm>
        <a:graphic>
          <a:graphicData uri="http://schemas.openxmlformats.org/presentationml/2006/ole">
            <mc:AlternateContent xmlns:mc="http://schemas.openxmlformats.org/markup-compatibility/2006">
              <mc:Choice xmlns:v="urn:schemas-microsoft-com:vml" Requires="v">
                <p:oleObj name="公式" r:id="rId8" imgW="1218960" imgH="393480" progId="Equation.3">
                  <p:embed/>
                </p:oleObj>
              </mc:Choice>
              <mc:Fallback>
                <p:oleObj name="公式" r:id="rId8" imgW="1218960" imgH="393480" progId="Equation.3">
                  <p:embed/>
                  <p:pic>
                    <p:nvPicPr>
                      <p:cNvPr id="0" name="Object 33"/>
                      <p:cNvPicPr>
                        <a:picLocks noChangeAspect="1" noChangeArrowheads="1"/>
                      </p:cNvPicPr>
                      <p:nvPr/>
                    </p:nvPicPr>
                    <p:blipFill>
                      <a:blip r:embed="rId9">
                        <a:grayscl/>
                        <a:biLevel thresh="50000"/>
                        <a:extLst>
                          <a:ext uri="{28A0092B-C50C-407E-A947-70E740481C1C}">
                            <a14:useLocalDpi xmlns:a14="http://schemas.microsoft.com/office/drawing/2010/main" val="0"/>
                          </a:ext>
                        </a:extLst>
                      </a:blip>
                      <a:srcRect/>
                      <a:stretch>
                        <a:fillRect/>
                      </a:stretch>
                    </p:blipFill>
                    <p:spPr bwMode="auto">
                      <a:xfrm>
                        <a:off x="2771775" y="5086126"/>
                        <a:ext cx="2570163" cy="71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2" name="Object 34"/>
          <p:cNvGraphicFramePr>
            <a:graphicFrameLocks noChangeAspect="1"/>
          </p:cNvGraphicFramePr>
          <p:nvPr/>
        </p:nvGraphicFramePr>
        <p:xfrm>
          <a:off x="5867400" y="1268413"/>
          <a:ext cx="2162175" cy="722312"/>
        </p:xfrm>
        <a:graphic>
          <a:graphicData uri="http://schemas.openxmlformats.org/presentationml/2006/ole">
            <mc:AlternateContent xmlns:mc="http://schemas.openxmlformats.org/markup-compatibility/2006">
              <mc:Choice xmlns:v="urn:schemas-microsoft-com:vml" Requires="v">
                <p:oleObj name="公式" r:id="rId10" imgW="1320480" imgH="393480" progId="Equation.3">
                  <p:embed/>
                </p:oleObj>
              </mc:Choice>
              <mc:Fallback>
                <p:oleObj name="公式" r:id="rId10" imgW="1320480" imgH="393480" progId="Equation.3">
                  <p:embed/>
                  <p:pic>
                    <p:nvPicPr>
                      <p:cNvPr id="0" name="Object 34"/>
                      <p:cNvPicPr>
                        <a:picLocks noChangeAspect="1" noChangeArrowheads="1"/>
                      </p:cNvPicPr>
                      <p:nvPr/>
                    </p:nvPicPr>
                    <p:blipFill>
                      <a:blip r:embed="rId11">
                        <a:grayscl/>
                        <a:biLevel thresh="50000"/>
                        <a:extLst>
                          <a:ext uri="{28A0092B-C50C-407E-A947-70E740481C1C}">
                            <a14:useLocalDpi xmlns:a14="http://schemas.microsoft.com/office/drawing/2010/main" val="0"/>
                          </a:ext>
                        </a:extLst>
                      </a:blip>
                      <a:srcRect/>
                      <a:stretch>
                        <a:fillRect/>
                      </a:stretch>
                    </p:blipFill>
                    <p:spPr bwMode="auto">
                      <a:xfrm>
                        <a:off x="5867400" y="1268413"/>
                        <a:ext cx="2162175" cy="722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3" name="Object 35"/>
          <p:cNvGraphicFramePr>
            <a:graphicFrameLocks noChangeAspect="1"/>
          </p:cNvGraphicFramePr>
          <p:nvPr/>
        </p:nvGraphicFramePr>
        <p:xfrm>
          <a:off x="6227763" y="2492375"/>
          <a:ext cx="1731962" cy="865188"/>
        </p:xfrm>
        <a:graphic>
          <a:graphicData uri="http://schemas.openxmlformats.org/presentationml/2006/ole">
            <mc:AlternateContent xmlns:mc="http://schemas.openxmlformats.org/markup-compatibility/2006">
              <mc:Choice xmlns:v="urn:schemas-microsoft-com:vml" Requires="v">
                <p:oleObj name="公式" r:id="rId12" imgW="965160" imgH="431640" progId="Equation.3">
                  <p:embed/>
                </p:oleObj>
              </mc:Choice>
              <mc:Fallback>
                <p:oleObj name="公式" r:id="rId12" imgW="965160" imgH="431640" progId="Equation.3">
                  <p:embed/>
                  <p:pic>
                    <p:nvPicPr>
                      <p:cNvPr id="0" name="Object 35"/>
                      <p:cNvPicPr>
                        <a:picLocks noChangeAspect="1" noChangeArrowheads="1"/>
                      </p:cNvPicPr>
                      <p:nvPr/>
                    </p:nvPicPr>
                    <p:blipFill>
                      <a:blip r:embed="rId13">
                        <a:grayscl/>
                        <a:biLevel thresh="50000"/>
                        <a:extLst>
                          <a:ext uri="{28A0092B-C50C-407E-A947-70E740481C1C}">
                            <a14:useLocalDpi xmlns:a14="http://schemas.microsoft.com/office/drawing/2010/main" val="0"/>
                          </a:ext>
                        </a:extLst>
                      </a:blip>
                      <a:srcRect/>
                      <a:stretch>
                        <a:fillRect/>
                      </a:stretch>
                    </p:blipFill>
                    <p:spPr bwMode="auto">
                      <a:xfrm>
                        <a:off x="6227763" y="2492375"/>
                        <a:ext cx="1731962"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224" name="Object 36"/>
          <p:cNvGraphicFramePr>
            <a:graphicFrameLocks noChangeAspect="1"/>
          </p:cNvGraphicFramePr>
          <p:nvPr/>
        </p:nvGraphicFramePr>
        <p:xfrm>
          <a:off x="6011863" y="3716338"/>
          <a:ext cx="1898650" cy="801687"/>
        </p:xfrm>
        <a:graphic>
          <a:graphicData uri="http://schemas.openxmlformats.org/presentationml/2006/ole">
            <mc:AlternateContent xmlns:mc="http://schemas.openxmlformats.org/markup-compatibility/2006">
              <mc:Choice xmlns:v="urn:schemas-microsoft-com:vml" Requires="v">
                <p:oleObj name="公式" r:id="rId14" imgW="1143000" imgH="431640" progId="Equation.3">
                  <p:embed/>
                </p:oleObj>
              </mc:Choice>
              <mc:Fallback>
                <p:oleObj name="公式" r:id="rId14" imgW="1143000" imgH="431640" progId="Equation.3">
                  <p:embed/>
                  <p:pic>
                    <p:nvPicPr>
                      <p:cNvPr id="0" name="Object 36"/>
                      <p:cNvPicPr>
                        <a:picLocks noChangeAspect="1" noChangeArrowheads="1"/>
                      </p:cNvPicPr>
                      <p:nvPr/>
                    </p:nvPicPr>
                    <p:blipFill>
                      <a:blip r:embed="rId15">
                        <a:grayscl/>
                        <a:biLevel thresh="50000"/>
                        <a:extLst>
                          <a:ext uri="{28A0092B-C50C-407E-A947-70E740481C1C}">
                            <a14:useLocalDpi xmlns:a14="http://schemas.microsoft.com/office/drawing/2010/main" val="0"/>
                          </a:ext>
                        </a:extLst>
                      </a:blip>
                      <a:srcRect/>
                      <a:stretch>
                        <a:fillRect/>
                      </a:stretch>
                    </p:blipFill>
                    <p:spPr bwMode="auto">
                      <a:xfrm>
                        <a:off x="6011863" y="3716338"/>
                        <a:ext cx="1898650" cy="8016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1"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反应级数及各级反应的特点</a:t>
            </a: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36</a:t>
            </a:fld>
            <a:endParaRPr lang="en-US" altLang="zh-CN" dirty="0">
              <a:solidFill>
                <a:srgbClr val="000000"/>
              </a:solidFill>
            </a:endParaRPr>
          </a:p>
        </p:txBody>
      </p:sp>
      <p:sp>
        <p:nvSpPr>
          <p:cNvPr id="2" name="文本框 1">
            <a:extLst>
              <a:ext uri="{FF2B5EF4-FFF2-40B4-BE49-F238E27FC236}">
                <a16:creationId xmlns:a16="http://schemas.microsoft.com/office/drawing/2014/main" id="{5D8FFC7F-D995-3241-B193-F1BD4CB327C8}"/>
              </a:ext>
            </a:extLst>
          </p:cNvPr>
          <p:cNvSpPr txBox="1"/>
          <p:nvPr/>
        </p:nvSpPr>
        <p:spPr>
          <a:xfrm>
            <a:off x="3275856" y="6279703"/>
            <a:ext cx="1422184" cy="461665"/>
          </a:xfrm>
          <a:prstGeom prst="rect">
            <a:avLst/>
          </a:prstGeom>
          <a:noFill/>
        </p:spPr>
        <p:txBody>
          <a:bodyPr wrap="none" rtlCol="0">
            <a:spAutoFit/>
          </a:bodyPr>
          <a:lstStyle/>
          <a:p>
            <a:r>
              <a:rPr lang="zh-CN" altLang="en-GB" dirty="0">
                <a:solidFill>
                  <a:srgbClr val="FF0000"/>
                </a:solidFill>
                <a:latin typeface="+mj-ea"/>
                <a:ea typeface="+mj-ea"/>
              </a:rPr>
              <a:t>微分</a:t>
            </a:r>
            <a:r>
              <a:rPr lang="zh-CN" altLang="en-US" dirty="0">
                <a:solidFill>
                  <a:srgbClr val="FF0000"/>
                </a:solidFill>
                <a:latin typeface="+mj-ea"/>
                <a:ea typeface="+mj-ea"/>
              </a:rPr>
              <a:t>形式</a:t>
            </a:r>
            <a:endParaRPr kumimoji="1" lang="zh-CN" altLang="en-US" dirty="0">
              <a:solidFill>
                <a:srgbClr val="FF0000"/>
              </a:solidFill>
              <a:latin typeface="+mj-ea"/>
              <a:ea typeface="+mj-ea"/>
            </a:endParaRPr>
          </a:p>
        </p:txBody>
      </p:sp>
      <p:sp>
        <p:nvSpPr>
          <p:cNvPr id="14" name="文本框 13">
            <a:extLst>
              <a:ext uri="{FF2B5EF4-FFF2-40B4-BE49-F238E27FC236}">
                <a16:creationId xmlns:a16="http://schemas.microsoft.com/office/drawing/2014/main" id="{F01E83F5-3A0F-764B-A9F8-D173D85509E3}"/>
              </a:ext>
            </a:extLst>
          </p:cNvPr>
          <p:cNvSpPr txBox="1"/>
          <p:nvPr/>
        </p:nvSpPr>
        <p:spPr>
          <a:xfrm>
            <a:off x="6102144" y="6279703"/>
            <a:ext cx="1423788" cy="461665"/>
          </a:xfrm>
          <a:prstGeom prst="rect">
            <a:avLst/>
          </a:prstGeom>
          <a:noFill/>
        </p:spPr>
        <p:txBody>
          <a:bodyPr wrap="none" rtlCol="0">
            <a:spAutoFit/>
          </a:bodyPr>
          <a:lstStyle/>
          <a:p>
            <a:r>
              <a:rPr lang="zh-CN" altLang="en-US" dirty="0">
                <a:solidFill>
                  <a:srgbClr val="FF0000"/>
                </a:solidFill>
                <a:latin typeface="+mj-ea"/>
                <a:ea typeface="+mj-ea"/>
              </a:rPr>
              <a:t>积</a:t>
            </a:r>
            <a:r>
              <a:rPr lang="zh-CN" altLang="en-GB" dirty="0">
                <a:solidFill>
                  <a:srgbClr val="FF0000"/>
                </a:solidFill>
                <a:latin typeface="+mj-ea"/>
                <a:ea typeface="+mj-ea"/>
              </a:rPr>
              <a:t>分</a:t>
            </a:r>
            <a:r>
              <a:rPr lang="zh-CN" altLang="en-US" dirty="0">
                <a:solidFill>
                  <a:srgbClr val="FF0000"/>
                </a:solidFill>
                <a:latin typeface="+mj-ea"/>
                <a:ea typeface="+mj-ea"/>
              </a:rPr>
              <a:t>形式</a:t>
            </a:r>
            <a:endParaRPr kumimoji="1" lang="zh-CN" altLang="en-US" dirty="0">
              <a:solidFill>
                <a:srgbClr val="FF0000"/>
              </a:solidFill>
              <a:latin typeface="+mj-ea"/>
              <a:ea typeface="+mj-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23828A0-EFB4-304E-98A8-E9F38C1E1F7F}"/>
              </a:ext>
            </a:extLst>
          </p:cNvPr>
          <p:cNvSpPr>
            <a:spLocks noGrp="1"/>
          </p:cNvSpPr>
          <p:nvPr>
            <p:ph type="ftr" sz="quarter" idx="10"/>
          </p:nvPr>
        </p:nvSpPr>
        <p:spPr/>
        <p:txBody>
          <a:bodyPr/>
          <a:lstStyle/>
          <a:p>
            <a:pPr>
              <a:defRPr/>
            </a:pPr>
            <a:fld id="{DF0A6764-F8AE-4256-B866-94C26512E199}" type="slidenum">
              <a:rPr lang="zh-CN" altLang="en-US" smtClean="0"/>
              <a:pPr>
                <a:defRPr/>
              </a:pPr>
              <a:t>37</a:t>
            </a:fld>
            <a:endParaRPr lang="en-US" altLang="zh-CN"/>
          </a:p>
        </p:txBody>
      </p:sp>
      <p:sp>
        <p:nvSpPr>
          <p:cNvPr id="3" name="矩形 2">
            <a:extLst>
              <a:ext uri="{FF2B5EF4-FFF2-40B4-BE49-F238E27FC236}">
                <a16:creationId xmlns:a16="http://schemas.microsoft.com/office/drawing/2014/main" id="{D97BAB24-05C3-C14E-8AA7-BBCB8C01452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矩形 4">
            <a:extLst>
              <a:ext uri="{FF2B5EF4-FFF2-40B4-BE49-F238E27FC236}">
                <a16:creationId xmlns:a16="http://schemas.microsoft.com/office/drawing/2014/main" id="{8F9D94B3-FB13-8043-A544-AEDC29E4A269}"/>
              </a:ext>
            </a:extLst>
          </p:cNvPr>
          <p:cNvSpPr/>
          <p:nvPr/>
        </p:nvSpPr>
        <p:spPr>
          <a:xfrm>
            <a:off x="1403648" y="116632"/>
            <a:ext cx="6599884" cy="700576"/>
          </a:xfrm>
          <a:prstGeom prst="rect">
            <a:avLst/>
          </a:prstGeom>
        </p:spPr>
        <p:txBody>
          <a:bodyPr wrap="none" lIns="90000" anchor="ctr" anchorCtr="1">
            <a:spAutoFit/>
          </a:bodyPr>
          <a:lstStyle/>
          <a:p>
            <a:pPr marL="457200" indent="-457200" eaLnBrk="0" hangingPunct="0">
              <a:lnSpc>
                <a:spcPct val="140000"/>
              </a:lnSpc>
              <a:defRPr/>
            </a:pPr>
            <a:r>
              <a:rPr lang="en-US" altLang="zh-CN" sz="3200" dirty="0">
                <a:solidFill>
                  <a:srgbClr val="C00000"/>
                </a:solidFill>
                <a:latin typeface="+mn-lt"/>
                <a:ea typeface="+mj-ea"/>
              </a:rPr>
              <a:t>9.4</a:t>
            </a:r>
            <a:r>
              <a:rPr lang="zh-CN" altLang="en-US" sz="3200" dirty="0">
                <a:solidFill>
                  <a:srgbClr val="C00000"/>
                </a:solidFill>
                <a:latin typeface="+mn-lt"/>
                <a:ea typeface="+mj-ea"/>
              </a:rPr>
              <a:t>  温度对反应速率的影响 </a:t>
            </a:r>
            <a:r>
              <a:rPr lang="en-US" altLang="zh-CN" sz="3200" dirty="0">
                <a:solidFill>
                  <a:srgbClr val="C00000"/>
                </a:solidFill>
                <a:latin typeface="+mn-lt"/>
                <a:ea typeface="+mj-ea"/>
              </a:rPr>
              <a:t>-</a:t>
            </a:r>
            <a:r>
              <a:rPr lang="zh-CN" altLang="en-US" sz="3200" dirty="0">
                <a:solidFill>
                  <a:srgbClr val="C00000"/>
                </a:solidFill>
                <a:latin typeface="+mn-lt"/>
                <a:ea typeface="+mj-ea"/>
              </a:rPr>
              <a:t> 活化能</a:t>
            </a:r>
          </a:p>
        </p:txBody>
      </p:sp>
      <p:sp>
        <p:nvSpPr>
          <p:cNvPr id="9" name="Text Box 2">
            <a:extLst>
              <a:ext uri="{FF2B5EF4-FFF2-40B4-BE49-F238E27FC236}">
                <a16:creationId xmlns:a16="http://schemas.microsoft.com/office/drawing/2014/main" id="{887A2CF3-F259-0543-915E-51B6BD9E6B93}"/>
              </a:ext>
            </a:extLst>
          </p:cNvPr>
          <p:cNvSpPr txBox="1">
            <a:spLocks noChangeArrowheads="1"/>
          </p:cNvSpPr>
          <p:nvPr/>
        </p:nvSpPr>
        <p:spPr bwMode="auto">
          <a:xfrm>
            <a:off x="1242723" y="1196752"/>
            <a:ext cx="7010400" cy="1457002"/>
          </a:xfrm>
          <a:prstGeom prst="rect">
            <a:avLst/>
          </a:prstGeom>
          <a:noFill/>
          <a:ln w="9525">
            <a:noFill/>
            <a:miter lim="800000"/>
            <a:headEnd/>
            <a:tailEnd/>
          </a:ln>
          <a:effectLst/>
        </p:spPr>
        <p:txBody>
          <a:bodyPr>
            <a:spAutoFit/>
          </a:bodyPr>
          <a:lstStyle/>
          <a:p>
            <a:pPr marL="1230313" indent="-1230313" algn="l">
              <a:lnSpc>
                <a:spcPct val="170000"/>
              </a:lnSpc>
              <a:defRPr/>
            </a:pPr>
            <a:r>
              <a:rPr lang="en-US" altLang="zh-CN" sz="2800" dirty="0">
                <a:effectLst>
                  <a:outerShdw blurRad="38100" dist="38100" dir="2700000" algn="tl">
                    <a:srgbClr val="FFFFFF"/>
                  </a:outerShdw>
                </a:effectLst>
                <a:ea typeface="宋体" charset="-122"/>
              </a:rPr>
              <a:t>2H</a:t>
            </a:r>
            <a:r>
              <a:rPr lang="en-US" altLang="zh-CN" sz="2800" baseline="-30000" dirty="0">
                <a:effectLst>
                  <a:outerShdw blurRad="38100" dist="38100" dir="2700000" algn="tl">
                    <a:srgbClr val="FFFFFF"/>
                  </a:outerShdw>
                </a:effectLst>
                <a:ea typeface="宋体" charset="-122"/>
              </a:rPr>
              <a:t>2</a:t>
            </a:r>
            <a:r>
              <a:rPr lang="en-US" altLang="zh-CN" sz="2800" dirty="0">
                <a:effectLst>
                  <a:outerShdw blurRad="38100" dist="38100" dir="2700000" algn="tl">
                    <a:srgbClr val="FFFFFF"/>
                  </a:outerShdw>
                </a:effectLst>
                <a:ea typeface="宋体" charset="-122"/>
              </a:rPr>
              <a:t>+O</a:t>
            </a:r>
            <a:r>
              <a:rPr lang="en-US" altLang="zh-CN" sz="2800" baseline="-30000" dirty="0">
                <a:effectLst>
                  <a:outerShdw blurRad="38100" dist="38100" dir="2700000" algn="tl">
                    <a:srgbClr val="FFFFFF"/>
                  </a:outerShdw>
                </a:effectLst>
                <a:ea typeface="宋体" charset="-122"/>
              </a:rPr>
              <a:t>2</a:t>
            </a:r>
            <a:r>
              <a:rPr lang="en-US" altLang="zh-CN" sz="2800" dirty="0">
                <a:effectLst>
                  <a:outerShdw blurRad="38100" dist="38100" dir="2700000" algn="tl">
                    <a:srgbClr val="FFFFFF"/>
                  </a:outerShdw>
                </a:effectLst>
                <a:ea typeface="宋体" charset="-122"/>
              </a:rPr>
              <a:t>  </a:t>
            </a:r>
            <a:r>
              <a:rPr lang="en-US" altLang="zh-CN" sz="2800" dirty="0">
                <a:effectLst>
                  <a:outerShdw blurRad="38100" dist="38100" dir="2700000" algn="tl">
                    <a:srgbClr val="FFFFFF"/>
                  </a:outerShdw>
                </a:effectLst>
                <a:ea typeface="宋体" charset="-122"/>
                <a:sym typeface="Symbol" pitchFamily="18" charset="2"/>
              </a:rPr>
              <a:t></a:t>
            </a:r>
            <a:r>
              <a:rPr lang="en-US" altLang="zh-CN" sz="2800" dirty="0">
                <a:effectLst>
                  <a:outerShdw blurRad="38100" dist="38100" dir="2700000" algn="tl">
                    <a:srgbClr val="FFFFFF"/>
                  </a:outerShdw>
                </a:effectLst>
                <a:ea typeface="宋体" charset="-122"/>
              </a:rPr>
              <a:t> 2H</a:t>
            </a:r>
            <a:r>
              <a:rPr lang="en-US" altLang="zh-CN" sz="2800" baseline="-30000" dirty="0">
                <a:effectLst>
                  <a:outerShdw blurRad="38100" dist="38100" dir="2700000" algn="tl">
                    <a:srgbClr val="FFFFFF"/>
                  </a:outerShdw>
                </a:effectLst>
                <a:ea typeface="宋体" charset="-122"/>
              </a:rPr>
              <a:t>2</a:t>
            </a:r>
            <a:r>
              <a:rPr lang="en-US" altLang="zh-CN" sz="2800" dirty="0">
                <a:effectLst>
                  <a:outerShdw blurRad="38100" dist="38100" dir="2700000" algn="tl">
                    <a:srgbClr val="FFFFFF"/>
                  </a:outerShdw>
                </a:effectLst>
                <a:ea typeface="宋体" charset="-122"/>
              </a:rPr>
              <a:t>O  </a:t>
            </a:r>
          </a:p>
          <a:p>
            <a:pPr marL="1230313" indent="-1230313" algn="l">
              <a:lnSpc>
                <a:spcPct val="170000"/>
              </a:lnSpc>
              <a:defRPr/>
            </a:pPr>
            <a:r>
              <a:rPr lang="en-US" altLang="zh-CN" sz="2800" dirty="0">
                <a:effectLst>
                  <a:outerShdw blurRad="38100" dist="38100" dir="2700000" algn="tl">
                    <a:srgbClr val="FFFFFF"/>
                  </a:outerShdw>
                </a:effectLst>
                <a:ea typeface="宋体" charset="-122"/>
              </a:rPr>
              <a:t>        </a:t>
            </a:r>
            <a:r>
              <a:rPr lang="en-US" altLang="zh-CN" sz="2800" i="1" dirty="0">
                <a:effectLst>
                  <a:outerShdw blurRad="38100" dist="38100" dir="2700000" algn="tl">
                    <a:srgbClr val="FFFFFF"/>
                  </a:outerShdw>
                </a:effectLst>
                <a:ea typeface="宋体" charset="-122"/>
                <a:sym typeface="Symbol" pitchFamily="18" charset="2"/>
              </a:rPr>
              <a:t></a:t>
            </a:r>
            <a:r>
              <a:rPr lang="en-US" altLang="zh-CN" sz="2800" i="1" baseline="-30000" dirty="0" err="1">
                <a:effectLst>
                  <a:outerShdw blurRad="38100" dist="38100" dir="2700000" algn="tl">
                    <a:srgbClr val="FFFFFF"/>
                  </a:outerShdw>
                </a:effectLst>
                <a:ea typeface="宋体" charset="-122"/>
              </a:rPr>
              <a:t>r</a:t>
            </a:r>
            <a:r>
              <a:rPr lang="en-US" altLang="zh-CN" sz="2800" i="1" dirty="0" err="1">
                <a:effectLst>
                  <a:outerShdw blurRad="38100" dist="38100" dir="2700000" algn="tl">
                    <a:srgbClr val="FFFFFF"/>
                  </a:outerShdw>
                </a:effectLst>
                <a:ea typeface="宋体" charset="-122"/>
              </a:rPr>
              <a:t>G</a:t>
            </a:r>
            <a:r>
              <a:rPr lang="en-US" altLang="zh-CN" sz="2800" i="1" baseline="-30000" dirty="0" err="1">
                <a:effectLst>
                  <a:outerShdw blurRad="38100" dist="38100" dir="2700000" algn="tl">
                    <a:srgbClr val="FFFFFF"/>
                  </a:outerShdw>
                </a:effectLst>
                <a:ea typeface="宋体" charset="-122"/>
              </a:rPr>
              <a:t>m</a:t>
            </a:r>
            <a:r>
              <a:rPr lang="en-US" altLang="zh-CN" sz="3600" b="0" baseline="30000" dirty="0" err="1">
                <a:effectLst>
                  <a:outerShdw blurRad="38100" dist="38100" dir="2700000" algn="tl">
                    <a:srgbClr val="FFFFFF"/>
                  </a:outerShdw>
                </a:effectLst>
                <a:ea typeface="宋体" charset="-122"/>
                <a:cs typeface="Microsoft Sans Serif" pitchFamily="34" charset="0"/>
              </a:rPr>
              <a:t>ө</a:t>
            </a:r>
            <a:r>
              <a:rPr lang="en-US" altLang="zh-CN" sz="2800" dirty="0">
                <a:effectLst>
                  <a:outerShdw blurRad="38100" dist="38100" dir="2700000" algn="tl">
                    <a:srgbClr val="FFFFFF"/>
                  </a:outerShdw>
                </a:effectLst>
                <a:ea typeface="宋体" charset="-122"/>
                <a:cs typeface="Microsoft Sans Serif" pitchFamily="34" charset="0"/>
              </a:rPr>
              <a:t>(298K)</a:t>
            </a:r>
            <a:r>
              <a:rPr lang="en-US" altLang="zh-CN" sz="2800" dirty="0">
                <a:effectLst>
                  <a:outerShdw blurRad="38100" dist="38100" dir="2700000" algn="tl">
                    <a:srgbClr val="FFFFFF"/>
                  </a:outerShdw>
                </a:effectLst>
                <a:ea typeface="宋体" charset="-122"/>
              </a:rPr>
              <a:t>= – 237.2 kJ·mol</a:t>
            </a:r>
            <a:r>
              <a:rPr lang="en-US" altLang="zh-CN" sz="2800" baseline="30000" dirty="0">
                <a:effectLst>
                  <a:outerShdw blurRad="38100" dist="38100" dir="2700000" algn="tl">
                    <a:srgbClr val="FFFFFF"/>
                  </a:outerShdw>
                </a:effectLst>
                <a:ea typeface="宋体" charset="-122"/>
              </a:rPr>
              <a:t>-1</a:t>
            </a:r>
            <a:r>
              <a:rPr lang="en-US" altLang="zh-CN" sz="2800" dirty="0">
                <a:effectLst>
                  <a:outerShdw blurRad="38100" dist="38100" dir="2700000" algn="tl">
                    <a:srgbClr val="FFFFFF"/>
                  </a:outerShdw>
                </a:effectLst>
                <a:ea typeface="宋体" charset="-122"/>
              </a:rPr>
              <a:t>   </a:t>
            </a:r>
            <a:endParaRPr lang="en-US" altLang="zh-CN" sz="2000" dirty="0">
              <a:effectLst>
                <a:outerShdw blurRad="38100" dist="38100" dir="2700000" algn="tl">
                  <a:srgbClr val="FFFFFF"/>
                </a:outerShdw>
              </a:effectLst>
              <a:ea typeface="宋体" charset="-122"/>
            </a:endParaRPr>
          </a:p>
        </p:txBody>
      </p:sp>
      <p:sp>
        <p:nvSpPr>
          <p:cNvPr id="10" name="矩形 9">
            <a:extLst>
              <a:ext uri="{FF2B5EF4-FFF2-40B4-BE49-F238E27FC236}">
                <a16:creationId xmlns:a16="http://schemas.microsoft.com/office/drawing/2014/main" id="{AFA6D3C6-E491-D045-813A-40D93562F8C4}"/>
              </a:ext>
            </a:extLst>
          </p:cNvPr>
          <p:cNvSpPr/>
          <p:nvPr/>
        </p:nvSpPr>
        <p:spPr>
          <a:xfrm>
            <a:off x="755576" y="2917413"/>
            <a:ext cx="7930376" cy="523220"/>
          </a:xfrm>
          <a:prstGeom prst="rect">
            <a:avLst/>
          </a:prstGeom>
        </p:spPr>
        <p:txBody>
          <a:bodyPr wrap="none">
            <a:spAutoFit/>
          </a:bodyPr>
          <a:lstStyle/>
          <a:p>
            <a:r>
              <a:rPr lang="zh-CN" altLang="en-US" sz="2800" b="0" dirty="0">
                <a:solidFill>
                  <a:srgbClr val="FF0000"/>
                </a:solidFill>
                <a:latin typeface="+mn-lt"/>
                <a:ea typeface="+mj-ea"/>
              </a:rPr>
              <a:t>室温下氢反应掉一半约需</a:t>
            </a:r>
            <a:r>
              <a:rPr lang="en-US" altLang="zh-CN" sz="2800" b="0" dirty="0">
                <a:solidFill>
                  <a:srgbClr val="FF0000"/>
                </a:solidFill>
                <a:latin typeface="+mn-lt"/>
                <a:ea typeface="+mj-ea"/>
              </a:rPr>
              <a:t>10</a:t>
            </a:r>
            <a:r>
              <a:rPr lang="en-US" altLang="zh-CN" sz="2800" b="0" baseline="30000" dirty="0">
                <a:solidFill>
                  <a:srgbClr val="FF0000"/>
                </a:solidFill>
                <a:latin typeface="+mn-lt"/>
                <a:ea typeface="+mj-ea"/>
              </a:rPr>
              <a:t>25</a:t>
            </a:r>
            <a:r>
              <a:rPr lang="zh-CN" altLang="en-US" sz="2800" b="0" dirty="0">
                <a:solidFill>
                  <a:srgbClr val="FF0000"/>
                </a:solidFill>
                <a:latin typeface="+mn-lt"/>
                <a:ea typeface="+mj-ea"/>
              </a:rPr>
              <a:t>年，</a:t>
            </a:r>
            <a:r>
              <a:rPr lang="en-US" altLang="zh-CN" sz="2800" b="0" dirty="0">
                <a:solidFill>
                  <a:srgbClr val="FF0000"/>
                </a:solidFill>
                <a:latin typeface="+mn-lt"/>
                <a:ea typeface="+mj-ea"/>
              </a:rPr>
              <a:t>400℃</a:t>
            </a:r>
            <a:r>
              <a:rPr lang="zh-CN" altLang="en-US" sz="2800" b="0" dirty="0">
                <a:solidFill>
                  <a:srgbClr val="FF0000"/>
                </a:solidFill>
                <a:latin typeface="+mn-lt"/>
                <a:ea typeface="+mj-ea"/>
              </a:rPr>
              <a:t>需要</a:t>
            </a:r>
            <a:r>
              <a:rPr lang="en-US" altLang="zh-CN" sz="2800" b="0" dirty="0">
                <a:solidFill>
                  <a:srgbClr val="FF0000"/>
                </a:solidFill>
                <a:latin typeface="+mn-lt"/>
                <a:ea typeface="+mj-ea"/>
              </a:rPr>
              <a:t>80</a:t>
            </a:r>
            <a:r>
              <a:rPr lang="zh-CN" altLang="en-US" sz="2800" b="0" dirty="0">
                <a:solidFill>
                  <a:srgbClr val="FF0000"/>
                </a:solidFill>
                <a:latin typeface="+mn-lt"/>
                <a:ea typeface="+mj-ea"/>
              </a:rPr>
              <a:t>天</a:t>
            </a:r>
          </a:p>
        </p:txBody>
      </p:sp>
      <p:pic>
        <p:nvPicPr>
          <p:cNvPr id="11" name="图片 10">
            <a:extLst>
              <a:ext uri="{FF2B5EF4-FFF2-40B4-BE49-F238E27FC236}">
                <a16:creationId xmlns:a16="http://schemas.microsoft.com/office/drawing/2014/main" id="{AE8E2788-A699-C04E-A4F6-3BDDACEAB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1900" y="3704292"/>
            <a:ext cx="1800200" cy="2700300"/>
          </a:xfrm>
          <a:prstGeom prst="rect">
            <a:avLst/>
          </a:prstGeom>
        </p:spPr>
      </p:pic>
    </p:spTree>
    <p:extLst>
      <p:ext uri="{BB962C8B-B14F-4D97-AF65-F5344CB8AC3E}">
        <p14:creationId xmlns:p14="http://schemas.microsoft.com/office/powerpoint/2010/main" val="6561851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2019" name="Text Box 4099"/>
          <p:cNvSpPr txBox="1">
            <a:spLocks noChangeArrowheads="1"/>
          </p:cNvSpPr>
          <p:nvPr/>
        </p:nvSpPr>
        <p:spPr bwMode="auto">
          <a:xfrm>
            <a:off x="595908" y="980728"/>
            <a:ext cx="7735888" cy="400110"/>
          </a:xfrm>
          <a:prstGeom prst="rect">
            <a:avLst/>
          </a:prstGeom>
          <a:noFill/>
          <a:ln w="9525">
            <a:noFill/>
            <a:miter lim="800000"/>
            <a:headEnd/>
            <a:tailEnd/>
          </a:ln>
          <a:effectLst/>
        </p:spPr>
        <p:txBody>
          <a:bodyPr>
            <a:spAutoFit/>
          </a:bodyPr>
          <a:lstStyle/>
          <a:p>
            <a:pPr algn="ctr">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在不同温度下反应 </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rPr>
              <a:t>2N</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rPr>
              <a:t>2</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rPr>
              <a:t>O</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rPr>
              <a:t>5 </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4NO</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2</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+O</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2</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的速率常数</a:t>
            </a:r>
          </a:p>
        </p:txBody>
      </p:sp>
      <p:graphicFrame>
        <p:nvGraphicFramePr>
          <p:cNvPr id="982020" name="Group 4100"/>
          <p:cNvGraphicFramePr>
            <a:graphicFrameLocks noGrp="1"/>
          </p:cNvGraphicFramePr>
          <p:nvPr>
            <p:extLst>
              <p:ext uri="{D42A27DB-BD31-4B8C-83A1-F6EECF244321}">
                <p14:modId xmlns:p14="http://schemas.microsoft.com/office/powerpoint/2010/main" val="4028701981"/>
              </p:ext>
            </p:extLst>
          </p:nvPr>
        </p:nvGraphicFramePr>
        <p:xfrm>
          <a:off x="561020" y="1556792"/>
          <a:ext cx="7899412" cy="2556484"/>
        </p:xfrm>
        <a:graphic>
          <a:graphicData uri="http://schemas.openxmlformats.org/drawingml/2006/table">
            <a:tbl>
              <a:tblPr/>
              <a:tblGrid>
                <a:gridCol w="1974853">
                  <a:extLst>
                    <a:ext uri="{9D8B030D-6E8A-4147-A177-3AD203B41FA5}">
                      <a16:colId xmlns:a16="http://schemas.microsoft.com/office/drawing/2014/main" val="20000"/>
                    </a:ext>
                  </a:extLst>
                </a:gridCol>
                <a:gridCol w="1974853">
                  <a:extLst>
                    <a:ext uri="{9D8B030D-6E8A-4147-A177-3AD203B41FA5}">
                      <a16:colId xmlns:a16="http://schemas.microsoft.com/office/drawing/2014/main" val="20001"/>
                    </a:ext>
                  </a:extLst>
                </a:gridCol>
                <a:gridCol w="1974853">
                  <a:extLst>
                    <a:ext uri="{9D8B030D-6E8A-4147-A177-3AD203B41FA5}">
                      <a16:colId xmlns:a16="http://schemas.microsoft.com/office/drawing/2014/main" val="20002"/>
                    </a:ext>
                  </a:extLst>
                </a:gridCol>
                <a:gridCol w="1974853">
                  <a:extLst>
                    <a:ext uri="{9D8B030D-6E8A-4147-A177-3AD203B41FA5}">
                      <a16:colId xmlns:a16="http://schemas.microsoft.com/office/drawing/2014/main" val="20003"/>
                    </a:ext>
                  </a:extLst>
                </a:gridCol>
              </a:tblGrid>
              <a:tr h="575284">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dirty="0">
                          <a:ln>
                            <a:noFill/>
                          </a:ln>
                          <a:solidFill>
                            <a:schemeClr val="tx1"/>
                          </a:solidFill>
                          <a:effectLst/>
                          <a:latin typeface="Times New Roman" pitchFamily="18" charset="0"/>
                          <a:ea typeface="黑体" pitchFamily="2" charset="-122"/>
                        </a:rPr>
                        <a:t>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2000" b="1" i="0" u="none" strike="noStrike" cap="none" normalizeH="0" baseline="0" dirty="0">
                          <a:ln>
                            <a:noFill/>
                          </a:ln>
                          <a:solidFill>
                            <a:schemeClr val="tx1"/>
                          </a:solidFill>
                          <a:effectLst/>
                          <a:latin typeface="Times New Roman" pitchFamily="18" charset="0"/>
                          <a:ea typeface="黑体" pitchFamily="2" charset="-122"/>
                        </a:rPr>
                        <a:t>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K</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dirty="0">
                          <a:ln>
                            <a:noFill/>
                          </a:ln>
                          <a:solidFill>
                            <a:schemeClr val="tx1"/>
                          </a:solidFill>
                          <a:effectLst/>
                          <a:latin typeface="Times New Roman" pitchFamily="18" charset="0"/>
                          <a:ea typeface="黑体" pitchFamily="2" charset="-122"/>
                        </a:rPr>
                        <a:t>k</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a:t>
                      </a:r>
                      <a:r>
                        <a:rPr kumimoji="1" lang="zh-CN" altLang="en-US" sz="2000" b="1" i="0" u="none" strike="noStrike" cap="none" normalizeH="0" baseline="0" dirty="0">
                          <a:ln>
                            <a:noFill/>
                          </a:ln>
                          <a:solidFill>
                            <a:schemeClr val="tx1"/>
                          </a:solidFill>
                          <a:effectLst/>
                          <a:latin typeface="Times New Roman" pitchFamily="18" charset="0"/>
                          <a:ea typeface="黑体" pitchFamily="2" charset="-122"/>
                        </a:rPr>
                        <a:t>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s</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rPr>
                        <a:t>1</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lg </a:t>
                      </a:r>
                      <a:r>
                        <a:rPr kumimoji="1" lang="en-US" altLang="zh-CN" sz="2000" b="1" i="1" u="none" strike="noStrike" cap="none" normalizeH="0" baseline="0">
                          <a:ln>
                            <a:noFill/>
                          </a:ln>
                          <a:solidFill>
                            <a:schemeClr val="tx1"/>
                          </a:solidFill>
                          <a:effectLst/>
                          <a:latin typeface="Times New Roman" pitchFamily="18" charset="0"/>
                          <a:ea typeface="黑体" pitchFamily="2" charset="-122"/>
                        </a:rPr>
                        <a:t>k</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3523">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338</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2.96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487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2.31</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83523">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328</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3.05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150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2.82</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83523">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318</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3.15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49.8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3.30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3523">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308</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3.25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13.5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3.87</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3523">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298</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3.36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3</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3.46 </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 10</a:t>
                      </a:r>
                      <a:r>
                        <a:rPr kumimoji="1" lang="en-US" altLang="zh-CN" sz="2000" b="1" i="0" u="none" strike="noStrike" cap="none" normalizeH="0" baseline="30000" dirty="0">
                          <a:ln>
                            <a:noFill/>
                          </a:ln>
                          <a:solidFill>
                            <a:schemeClr val="tx1"/>
                          </a:solidFill>
                          <a:effectLst/>
                          <a:latin typeface="Times New Roman" pitchFamily="18" charset="0"/>
                          <a:ea typeface="黑体" pitchFamily="2" charset="-122"/>
                          <a:sym typeface="Symbol" pitchFamily="18" charset="2"/>
                        </a:rPr>
                        <a:t>5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 4.46</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982063" name="Object 4143"/>
          <p:cNvGraphicFramePr>
            <a:graphicFrameLocks noChangeAspect="1"/>
          </p:cNvGraphicFramePr>
          <p:nvPr>
            <p:extLst>
              <p:ext uri="{D42A27DB-BD31-4B8C-83A1-F6EECF244321}">
                <p14:modId xmlns:p14="http://schemas.microsoft.com/office/powerpoint/2010/main" val="3189609360"/>
              </p:ext>
            </p:extLst>
          </p:nvPr>
        </p:nvGraphicFramePr>
        <p:xfrm>
          <a:off x="2987824" y="1514078"/>
          <a:ext cx="668515" cy="546653"/>
        </p:xfrm>
        <a:graphic>
          <a:graphicData uri="http://schemas.openxmlformats.org/presentationml/2006/ole">
            <mc:AlternateContent xmlns:mc="http://schemas.openxmlformats.org/markup-compatibility/2006">
              <mc:Choice xmlns:v="urn:schemas-microsoft-com:vml" Requires="v">
                <p:oleObj name="Equation" r:id="rId2" imgW="698400" imgH="622080" progId="Equation.3">
                  <p:embed/>
                </p:oleObj>
              </mc:Choice>
              <mc:Fallback>
                <p:oleObj name="Equation" r:id="rId2" imgW="698400" imgH="622080" progId="Equation.3">
                  <p:embed/>
                  <p:pic>
                    <p:nvPicPr>
                      <p:cNvPr id="0" name="Object 4143"/>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2987824" y="1514078"/>
                        <a:ext cx="668515" cy="546653"/>
                      </a:xfrm>
                      <a:prstGeom prst="rect">
                        <a:avLst/>
                      </a:prstGeom>
                      <a:noFill/>
                    </p:spPr>
                  </p:pic>
                </p:oleObj>
              </mc:Fallback>
            </mc:AlternateContent>
          </a:graphicData>
        </a:graphic>
      </p:graphicFrame>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p:cNvSpPr>
            <a:spLocks noChangeArrowheads="1"/>
          </p:cNvSpPr>
          <p:nvPr/>
        </p:nvSpPr>
        <p:spPr bwMode="auto">
          <a:xfrm>
            <a:off x="1835696" y="116632"/>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mn-lt"/>
                <a:ea typeface="黑体"/>
              </a:rPr>
              <a:t>温度与反应速率的关系</a:t>
            </a: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38</a:t>
            </a:fld>
            <a:endParaRPr lang="en-US" altLang="zh-CN" dirty="0">
              <a:solidFill>
                <a:srgbClr val="000000"/>
              </a:solidFill>
            </a:endParaRPr>
          </a:p>
        </p:txBody>
      </p:sp>
      <p:pic>
        <p:nvPicPr>
          <p:cNvPr id="2" name="图片 1">
            <a:extLst>
              <a:ext uri="{FF2B5EF4-FFF2-40B4-BE49-F238E27FC236}">
                <a16:creationId xmlns:a16="http://schemas.microsoft.com/office/drawing/2014/main" id="{9AC3098F-A2B1-6842-8D75-F48A8D71A2C7}"/>
              </a:ext>
            </a:extLst>
          </p:cNvPr>
          <p:cNvPicPr>
            <a:picLocks noChangeAspect="1"/>
          </p:cNvPicPr>
          <p:nvPr/>
        </p:nvPicPr>
        <p:blipFill>
          <a:blip r:embed="rId4"/>
          <a:stretch>
            <a:fillRect/>
          </a:stretch>
        </p:blipFill>
        <p:spPr>
          <a:xfrm>
            <a:off x="913525" y="4198865"/>
            <a:ext cx="3658475" cy="2492570"/>
          </a:xfrm>
          <a:prstGeom prst="rect">
            <a:avLst/>
          </a:prstGeom>
        </p:spPr>
      </p:pic>
      <p:pic>
        <p:nvPicPr>
          <p:cNvPr id="3" name="图片 2">
            <a:extLst>
              <a:ext uri="{FF2B5EF4-FFF2-40B4-BE49-F238E27FC236}">
                <a16:creationId xmlns:a16="http://schemas.microsoft.com/office/drawing/2014/main" id="{DD11A586-1B05-A045-8443-2554F1A7C907}"/>
              </a:ext>
            </a:extLst>
          </p:cNvPr>
          <p:cNvPicPr>
            <a:picLocks noChangeAspect="1"/>
          </p:cNvPicPr>
          <p:nvPr/>
        </p:nvPicPr>
        <p:blipFill>
          <a:blip r:embed="rId5"/>
          <a:stretch>
            <a:fillRect/>
          </a:stretch>
        </p:blipFill>
        <p:spPr>
          <a:xfrm>
            <a:off x="4975711" y="4289230"/>
            <a:ext cx="3457947" cy="2354704"/>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43" name="Text Box 7171"/>
          <p:cNvSpPr txBox="1">
            <a:spLocks noChangeArrowheads="1"/>
          </p:cNvSpPr>
          <p:nvPr/>
        </p:nvSpPr>
        <p:spPr bwMode="auto">
          <a:xfrm>
            <a:off x="4642445" y="5385788"/>
            <a:ext cx="3492500" cy="400110"/>
          </a:xfrm>
          <a:prstGeom prst="rect">
            <a:avLst/>
          </a:prstGeom>
          <a:noFill/>
          <a:ln w="9525">
            <a:noFill/>
            <a:miter lim="800000"/>
            <a:headEnd/>
            <a:tailEnd/>
          </a:ln>
          <a:effectLst/>
        </p:spPr>
        <p:txBody>
          <a:bodyPr>
            <a:spAutoFit/>
          </a:bodyPr>
          <a:lstStyle/>
          <a:p>
            <a:pPr algn="ctr">
              <a:defRPr/>
            </a:pPr>
            <a:r>
              <a:rPr kumimoji="0" lang="en-US" altLang="zh-CN" sz="2000" b="0" dirty="0" err="1">
                <a:latin typeface="Arial" panose="020B0604020202020204" pitchFamily="34" charset="0"/>
                <a:ea typeface="+mj-ea"/>
                <a:cs typeface="Arial" panose="020B0604020202020204" pitchFamily="34" charset="0"/>
              </a:rPr>
              <a:t>N</a:t>
            </a:r>
            <a:r>
              <a:rPr kumimoji="0" lang="en-US" altLang="zh-CN" sz="2000" b="0" baseline="-25000" dirty="0" err="1">
                <a:latin typeface="Arial" panose="020B0604020202020204" pitchFamily="34" charset="0"/>
                <a:ea typeface="+mj-ea"/>
                <a:cs typeface="Arial" panose="020B0604020202020204" pitchFamily="34" charset="0"/>
              </a:rPr>
              <a:t>2</a:t>
            </a:r>
            <a:r>
              <a:rPr kumimoji="0" lang="en-US" altLang="zh-CN" sz="2000" b="0" dirty="0" err="1">
                <a:latin typeface="Arial" panose="020B0604020202020204" pitchFamily="34" charset="0"/>
                <a:ea typeface="+mj-ea"/>
                <a:cs typeface="Arial" panose="020B0604020202020204" pitchFamily="34" charset="0"/>
              </a:rPr>
              <a:t>O</a:t>
            </a:r>
            <a:r>
              <a:rPr kumimoji="0" lang="en-US" altLang="zh-CN" sz="2000" b="0" baseline="-25000" dirty="0" err="1">
                <a:latin typeface="Arial" panose="020B0604020202020204" pitchFamily="34" charset="0"/>
                <a:ea typeface="+mj-ea"/>
                <a:cs typeface="Arial" panose="020B0604020202020204" pitchFamily="34" charset="0"/>
              </a:rPr>
              <a:t>5</a:t>
            </a:r>
            <a:r>
              <a:rPr kumimoji="0" lang="zh-CN" altLang="en-US" sz="2000" b="0" dirty="0">
                <a:latin typeface="Arial" panose="020B0604020202020204" pitchFamily="34" charset="0"/>
                <a:ea typeface="+mj-ea"/>
                <a:cs typeface="Arial" panose="020B0604020202020204" pitchFamily="34" charset="0"/>
              </a:rPr>
              <a:t>分解反应的图</a:t>
            </a:r>
          </a:p>
        </p:txBody>
      </p:sp>
      <p:sp>
        <p:nvSpPr>
          <p:cNvPr id="983045" name="Text Box 7173"/>
          <p:cNvSpPr txBox="1">
            <a:spLocks noChangeArrowheads="1"/>
          </p:cNvSpPr>
          <p:nvPr/>
        </p:nvSpPr>
        <p:spPr bwMode="auto">
          <a:xfrm>
            <a:off x="175659" y="1584082"/>
            <a:ext cx="4180317" cy="2492990"/>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zh-CN" altLang="en-US" b="0" dirty="0">
                <a:solidFill>
                  <a:schemeClr val="accent2">
                    <a:lumMod val="50000"/>
                  </a:schemeClr>
                </a:solidFill>
                <a:latin typeface="+mj-ea"/>
                <a:ea typeface="+mj-ea"/>
              </a:rPr>
              <a:t>实验事实 </a:t>
            </a:r>
            <a:r>
              <a:rPr kumimoji="0" lang="en-US" altLang="zh-CN" b="0" dirty="0">
                <a:latin typeface="+mj-ea"/>
                <a:ea typeface="+mj-ea"/>
              </a:rPr>
              <a:t>—— </a:t>
            </a:r>
            <a:r>
              <a:rPr kumimoji="0" lang="zh-CN" altLang="en-US" b="0" dirty="0">
                <a:latin typeface="+mj-ea"/>
                <a:ea typeface="+mj-ea"/>
              </a:rPr>
              <a:t>温度越高反应进行越快，温度越低反应进行越慢。化学家们研究了许多化学反应速率与温度</a:t>
            </a:r>
            <a:r>
              <a:rPr kumimoji="0" lang="en-US" altLang="zh-CN" b="0" i="1" dirty="0">
                <a:latin typeface="+mj-ea"/>
                <a:ea typeface="+mj-ea"/>
              </a:rPr>
              <a:t>T </a:t>
            </a:r>
            <a:r>
              <a:rPr kumimoji="0" lang="zh-CN" altLang="en-US" b="0" dirty="0">
                <a:latin typeface="+mj-ea"/>
                <a:ea typeface="+mj-ea"/>
              </a:rPr>
              <a:t>的关系之后，发现以下线性关系 ：               </a:t>
            </a:r>
          </a:p>
        </p:txBody>
      </p:sp>
      <p:grpSp>
        <p:nvGrpSpPr>
          <p:cNvPr id="12294" name="Group 7179"/>
          <p:cNvGrpSpPr>
            <a:grpSpLocks/>
          </p:cNvGrpSpPr>
          <p:nvPr/>
        </p:nvGrpSpPr>
        <p:grpSpPr bwMode="auto">
          <a:xfrm>
            <a:off x="864596" y="4863518"/>
            <a:ext cx="2651125" cy="950913"/>
            <a:chOff x="708" y="2453"/>
            <a:chExt cx="1674" cy="599"/>
          </a:xfrm>
        </p:grpSpPr>
        <p:sp>
          <p:nvSpPr>
            <p:cNvPr id="983046" name="Text Box 7174"/>
            <p:cNvSpPr txBox="1">
              <a:spLocks noChangeArrowheads="1"/>
            </p:cNvSpPr>
            <p:nvPr/>
          </p:nvSpPr>
          <p:spPr bwMode="auto">
            <a:xfrm>
              <a:off x="708" y="2606"/>
              <a:ext cx="1212" cy="330"/>
            </a:xfrm>
            <a:prstGeom prst="rect">
              <a:avLst/>
            </a:prstGeom>
            <a:noFill/>
            <a:ln w="9525">
              <a:noFill/>
              <a:miter lim="800000"/>
              <a:headEnd/>
              <a:tailEnd/>
            </a:ln>
            <a:effectLst/>
          </p:spPr>
          <p:txBody>
            <a:bodyPr>
              <a:spAutoFit/>
            </a:bodyPr>
            <a:lstStyle/>
            <a:p>
              <a:pPr>
                <a:spcBef>
                  <a:spcPct val="50000"/>
                </a:spcBef>
                <a:defRPr/>
              </a:pPr>
              <a:r>
                <a:rPr kumimoji="0" lang="en-US" altLang="zh-CN" sz="2800" dirty="0" err="1">
                  <a:solidFill>
                    <a:srgbClr val="002060"/>
                  </a:solidFill>
                  <a:sym typeface="Symbol" pitchFamily="18" charset="2"/>
                </a:rPr>
                <a:t>lg</a:t>
              </a:r>
              <a:r>
                <a:rPr kumimoji="0" lang="en-US" altLang="zh-CN" sz="2800" dirty="0">
                  <a:solidFill>
                    <a:srgbClr val="002060"/>
                  </a:solidFill>
                  <a:sym typeface="Symbol" pitchFamily="18" charset="2"/>
                </a:rPr>
                <a:t> </a:t>
              </a:r>
              <a:r>
                <a:rPr kumimoji="0" lang="en-US" altLang="zh-CN" sz="2800" i="1" dirty="0">
                  <a:solidFill>
                    <a:srgbClr val="002060"/>
                  </a:solidFill>
                  <a:sym typeface="Symbol" pitchFamily="18" charset="2"/>
                </a:rPr>
                <a:t>k</a:t>
              </a:r>
              <a:r>
                <a:rPr kumimoji="0" lang="en-US" altLang="zh-CN" sz="2800" dirty="0">
                  <a:solidFill>
                    <a:srgbClr val="002060"/>
                  </a:solidFill>
                  <a:sym typeface="Symbol" pitchFamily="18" charset="2"/>
                </a:rPr>
                <a:t> </a:t>
              </a:r>
              <a:r>
                <a:rPr kumimoji="0" lang="zh-CN" altLang="en-US" sz="2800" dirty="0">
                  <a:solidFill>
                    <a:srgbClr val="002060"/>
                  </a:solidFill>
                  <a:sym typeface="Symbol" pitchFamily="18" charset="2"/>
                </a:rPr>
                <a:t>＝ </a:t>
              </a:r>
              <a:r>
                <a:rPr kumimoji="0" lang="en-US" altLang="zh-CN" sz="2800" dirty="0">
                  <a:solidFill>
                    <a:srgbClr val="002060"/>
                  </a:solidFill>
                  <a:sym typeface="Symbol" pitchFamily="18" charset="2"/>
                </a:rPr>
                <a:t>A  + </a:t>
              </a:r>
              <a:endParaRPr kumimoji="0" lang="en-US" altLang="zh-CN" sz="2800" i="1" baseline="30000" dirty="0">
                <a:solidFill>
                  <a:srgbClr val="002060"/>
                </a:solidFill>
              </a:endParaRPr>
            </a:p>
          </p:txBody>
        </p:sp>
        <p:sp>
          <p:nvSpPr>
            <p:cNvPr id="983047" name="Text Box 7175"/>
            <p:cNvSpPr txBox="1">
              <a:spLocks noChangeArrowheads="1"/>
            </p:cNvSpPr>
            <p:nvPr/>
          </p:nvSpPr>
          <p:spPr bwMode="auto">
            <a:xfrm>
              <a:off x="2018" y="2453"/>
              <a:ext cx="364" cy="327"/>
            </a:xfrm>
            <a:prstGeom prst="rect">
              <a:avLst/>
            </a:prstGeom>
            <a:noFill/>
            <a:ln w="9525">
              <a:noFill/>
              <a:miter lim="800000"/>
              <a:headEnd/>
              <a:tailEnd/>
            </a:ln>
            <a:effectLst/>
          </p:spPr>
          <p:txBody>
            <a:bodyPr>
              <a:spAutoFit/>
            </a:bodyPr>
            <a:lstStyle/>
            <a:p>
              <a:pPr>
                <a:spcBef>
                  <a:spcPct val="50000"/>
                </a:spcBef>
                <a:defRPr/>
              </a:pPr>
              <a:r>
                <a:rPr kumimoji="0" lang="en-US" altLang="zh-CN" sz="2800">
                  <a:solidFill>
                    <a:srgbClr val="002060"/>
                  </a:solidFill>
                  <a:sym typeface="Symbol" pitchFamily="18" charset="2"/>
                </a:rPr>
                <a:t>B</a:t>
              </a:r>
              <a:endParaRPr kumimoji="0" lang="en-US" altLang="zh-CN" sz="2800" i="1" baseline="30000">
                <a:solidFill>
                  <a:srgbClr val="002060"/>
                </a:solidFill>
              </a:endParaRPr>
            </a:p>
          </p:txBody>
        </p:sp>
        <p:sp>
          <p:nvSpPr>
            <p:cNvPr id="983048" name="Text Box 7176"/>
            <p:cNvSpPr txBox="1">
              <a:spLocks noChangeArrowheads="1"/>
            </p:cNvSpPr>
            <p:nvPr/>
          </p:nvSpPr>
          <p:spPr bwMode="auto">
            <a:xfrm>
              <a:off x="1920" y="2725"/>
              <a:ext cx="462" cy="327"/>
            </a:xfrm>
            <a:prstGeom prst="rect">
              <a:avLst/>
            </a:prstGeom>
            <a:noFill/>
            <a:ln w="9525">
              <a:noFill/>
              <a:miter lim="800000"/>
              <a:headEnd/>
              <a:tailEnd/>
            </a:ln>
            <a:effectLst/>
          </p:spPr>
          <p:txBody>
            <a:bodyPr>
              <a:spAutoFit/>
            </a:bodyPr>
            <a:lstStyle/>
            <a:p>
              <a:pPr>
                <a:spcBef>
                  <a:spcPct val="50000"/>
                </a:spcBef>
                <a:defRPr/>
              </a:pPr>
              <a:r>
                <a:rPr kumimoji="0" lang="en-US" altLang="zh-CN" sz="2800">
                  <a:solidFill>
                    <a:srgbClr val="002060"/>
                  </a:solidFill>
                  <a:sym typeface="Symbol" pitchFamily="18" charset="2"/>
                </a:rPr>
                <a:t>  </a:t>
              </a:r>
              <a:r>
                <a:rPr kumimoji="0" lang="en-US" altLang="zh-CN" sz="2800" i="1">
                  <a:solidFill>
                    <a:srgbClr val="002060"/>
                  </a:solidFill>
                  <a:sym typeface="Symbol" pitchFamily="18" charset="2"/>
                </a:rPr>
                <a:t>T</a:t>
              </a:r>
              <a:endParaRPr kumimoji="0" lang="en-US" altLang="zh-CN" sz="2800" i="1" baseline="-25000">
                <a:solidFill>
                  <a:srgbClr val="002060"/>
                </a:solidFill>
              </a:endParaRPr>
            </a:p>
          </p:txBody>
        </p:sp>
        <p:sp>
          <p:nvSpPr>
            <p:cNvPr id="12298" name="Line 7177"/>
            <p:cNvSpPr>
              <a:spLocks noChangeShapeType="1"/>
            </p:cNvSpPr>
            <p:nvPr/>
          </p:nvSpPr>
          <p:spPr bwMode="auto">
            <a:xfrm>
              <a:off x="1969" y="2761"/>
              <a:ext cx="394" cy="0"/>
            </a:xfrm>
            <a:prstGeom prst="line">
              <a:avLst/>
            </a:prstGeom>
            <a:noFill/>
            <a:ln w="9525">
              <a:solidFill>
                <a:schemeClr val="accent2">
                  <a:lumMod val="50000"/>
                </a:schemeClr>
              </a:solidFill>
              <a:round/>
              <a:headEnd/>
              <a:tailEnd/>
            </a:ln>
          </p:spPr>
          <p:txBody>
            <a:bodyPr/>
            <a:lstStyle/>
            <a:p>
              <a:pPr>
                <a:defRPr/>
              </a:pPr>
              <a:endParaRPr lang="zh-CN" altLang="en-US">
                <a:solidFill>
                  <a:srgbClr val="002060"/>
                </a:solidFill>
              </a:endParaRPr>
            </a:p>
          </p:txBody>
        </p:sp>
      </p:gr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887945179"/>
              </p:ext>
            </p:extLst>
          </p:nvPr>
        </p:nvGraphicFramePr>
        <p:xfrm>
          <a:off x="7630889" y="5157192"/>
          <a:ext cx="1008112" cy="762230"/>
        </p:xfrm>
        <a:graphic>
          <a:graphicData uri="http://schemas.openxmlformats.org/presentationml/2006/ole">
            <mc:AlternateContent xmlns:mc="http://schemas.openxmlformats.org/markup-compatibility/2006">
              <mc:Choice xmlns:v="urn:schemas-microsoft-com:vml" Requires="v">
                <p:oleObj name="Equation" r:id="rId2" imgW="520560" imgH="393480" progId="Equation.DSMT4">
                  <p:embed/>
                </p:oleObj>
              </mc:Choice>
              <mc:Fallback>
                <p:oleObj name="Equation" r:id="rId2" imgW="520560" imgH="393480" progId="Equation.DSMT4">
                  <p:embed/>
                  <p:pic>
                    <p:nvPicPr>
                      <p:cNvPr id="0" name=""/>
                      <p:cNvPicPr/>
                      <p:nvPr/>
                    </p:nvPicPr>
                    <p:blipFill>
                      <a:blip r:embed="rId3"/>
                      <a:stretch>
                        <a:fillRect/>
                      </a:stretch>
                    </p:blipFill>
                    <p:spPr>
                      <a:xfrm>
                        <a:off x="7630889" y="5157192"/>
                        <a:ext cx="1008112" cy="762230"/>
                      </a:xfrm>
                      <a:prstGeom prst="rect">
                        <a:avLst/>
                      </a:prstGeom>
                    </p:spPr>
                  </p:pic>
                </p:oleObj>
              </mc:Fallback>
            </mc:AlternateContent>
          </a:graphicData>
        </a:graphic>
      </p:graphicFrame>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39</a:t>
            </a:fld>
            <a:endParaRPr lang="en-US" altLang="zh-CN" dirty="0">
              <a:solidFill>
                <a:srgbClr val="000000"/>
              </a:solidFill>
            </a:endParaRPr>
          </a:p>
        </p:txBody>
      </p:sp>
      <p:sp>
        <p:nvSpPr>
          <p:cNvPr id="15" name="Rectangle 6">
            <a:extLst>
              <a:ext uri="{FF2B5EF4-FFF2-40B4-BE49-F238E27FC236}">
                <a16:creationId xmlns:a16="http://schemas.microsoft.com/office/drawing/2014/main" id="{E941C597-B518-9A47-80BB-4536C097EB49}"/>
              </a:ext>
            </a:extLst>
          </p:cNvPr>
          <p:cNvSpPr>
            <a:spLocks noChangeArrowheads="1"/>
          </p:cNvSpPr>
          <p:nvPr/>
        </p:nvSpPr>
        <p:spPr bwMode="auto">
          <a:xfrm>
            <a:off x="1835696" y="116632"/>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mn-lt"/>
                <a:ea typeface="黑体"/>
              </a:rPr>
              <a:t>温度与反应速率的关系</a:t>
            </a:r>
          </a:p>
        </p:txBody>
      </p:sp>
      <p:pic>
        <p:nvPicPr>
          <p:cNvPr id="4" name="图片 3">
            <a:extLst>
              <a:ext uri="{FF2B5EF4-FFF2-40B4-BE49-F238E27FC236}">
                <a16:creationId xmlns:a16="http://schemas.microsoft.com/office/drawing/2014/main" id="{DFE16BA5-E1F4-344B-9ED3-BFBB91D07424}"/>
              </a:ext>
            </a:extLst>
          </p:cNvPr>
          <p:cNvPicPr>
            <a:picLocks noChangeAspect="1"/>
          </p:cNvPicPr>
          <p:nvPr/>
        </p:nvPicPr>
        <p:blipFill rotWithShape="1">
          <a:blip r:embed="rId4"/>
          <a:srcRect t="4673" r="4380"/>
          <a:stretch/>
        </p:blipFill>
        <p:spPr>
          <a:xfrm>
            <a:off x="4283968" y="1700808"/>
            <a:ext cx="4716016" cy="325428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7B44F67-1C96-B94C-AE8D-3390FB9DA3C6}"/>
              </a:ext>
            </a:extLst>
          </p:cNvPr>
          <p:cNvSpPr>
            <a:spLocks noGrp="1"/>
          </p:cNvSpPr>
          <p:nvPr>
            <p:ph type="ftr" sz="quarter" idx="10"/>
          </p:nvPr>
        </p:nvSpPr>
        <p:spPr/>
        <p:txBody>
          <a:bodyPr/>
          <a:lstStyle/>
          <a:p>
            <a:pPr>
              <a:defRPr/>
            </a:pPr>
            <a:fld id="{DF0A6764-F8AE-4256-B866-94C26512E199}" type="slidenum">
              <a:rPr lang="zh-CN" altLang="en-US" smtClean="0"/>
              <a:pPr>
                <a:defRPr/>
              </a:pPr>
              <a:t>4</a:t>
            </a:fld>
            <a:endParaRPr lang="en-US" altLang="zh-CN"/>
          </a:p>
        </p:txBody>
      </p:sp>
      <p:sp>
        <p:nvSpPr>
          <p:cNvPr id="3" name="Rectangle 2">
            <a:extLst>
              <a:ext uri="{FF2B5EF4-FFF2-40B4-BE49-F238E27FC236}">
                <a16:creationId xmlns:a16="http://schemas.microsoft.com/office/drawing/2014/main" id="{31E0579A-561A-9749-8435-43B5F9955FDF}"/>
              </a:ext>
            </a:extLst>
          </p:cNvPr>
          <p:cNvSpPr>
            <a:spLocks noChangeArrowheads="1"/>
          </p:cNvSpPr>
          <p:nvPr/>
        </p:nvSpPr>
        <p:spPr bwMode="auto">
          <a:xfrm>
            <a:off x="463894" y="1268760"/>
            <a:ext cx="632262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3200" dirty="0">
                <a:solidFill>
                  <a:srgbClr val="3333FF"/>
                </a:solidFill>
                <a:latin typeface="+mj-ea"/>
                <a:ea typeface="+mj-ea"/>
              </a:rPr>
              <a:t>化学反应的两个基本问题</a:t>
            </a:r>
          </a:p>
        </p:txBody>
      </p:sp>
      <p:sp>
        <p:nvSpPr>
          <p:cNvPr id="4" name="Rectangle 3">
            <a:extLst>
              <a:ext uri="{FF2B5EF4-FFF2-40B4-BE49-F238E27FC236}">
                <a16:creationId xmlns:a16="http://schemas.microsoft.com/office/drawing/2014/main" id="{738D6B73-4237-344E-9B07-9955F55EE1B0}"/>
              </a:ext>
            </a:extLst>
          </p:cNvPr>
          <p:cNvSpPr>
            <a:spLocks noChangeArrowheads="1"/>
          </p:cNvSpPr>
          <p:nvPr/>
        </p:nvSpPr>
        <p:spPr bwMode="auto">
          <a:xfrm>
            <a:off x="683568" y="2241663"/>
            <a:ext cx="778636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3200" dirty="0">
                <a:solidFill>
                  <a:srgbClr val="3333FF"/>
                </a:solidFill>
                <a:latin typeface="+mj-ea"/>
                <a:ea typeface="+mj-ea"/>
              </a:rPr>
              <a:t>(1)方向和限度</a:t>
            </a:r>
            <a:r>
              <a:rPr lang="en-GB" altLang="zh-CN" sz="3200" dirty="0">
                <a:solidFill>
                  <a:srgbClr val="3333FF"/>
                </a:solidFill>
                <a:latin typeface="+mj-ea"/>
                <a:ea typeface="+mj-ea"/>
              </a:rPr>
              <a:t> </a:t>
            </a:r>
            <a:r>
              <a:rPr lang="zh-CN" altLang="zh-CN" sz="3200" dirty="0">
                <a:solidFill>
                  <a:srgbClr val="3333FF"/>
                </a:solidFill>
                <a:latin typeface="+mj-ea"/>
                <a:ea typeface="+mj-ea"/>
              </a:rPr>
              <a:t>→</a:t>
            </a:r>
            <a:r>
              <a:rPr lang="en-GB" altLang="zh-CN" sz="3200" dirty="0">
                <a:solidFill>
                  <a:srgbClr val="3333FF"/>
                </a:solidFill>
                <a:latin typeface="+mj-ea"/>
                <a:ea typeface="+mj-ea"/>
              </a:rPr>
              <a:t> </a:t>
            </a:r>
            <a:r>
              <a:rPr lang="zh-CN" altLang="zh-CN" sz="3200" dirty="0">
                <a:solidFill>
                  <a:srgbClr val="3333FF"/>
                </a:solidFill>
                <a:latin typeface="+mj-ea"/>
                <a:ea typeface="+mj-ea"/>
              </a:rPr>
              <a:t>可能性</a:t>
            </a:r>
            <a:r>
              <a:rPr lang="en-GB" altLang="zh-CN" sz="3200" dirty="0">
                <a:solidFill>
                  <a:srgbClr val="3333FF"/>
                </a:solidFill>
                <a:latin typeface="+mj-ea"/>
                <a:ea typeface="+mj-ea"/>
              </a:rPr>
              <a:t> </a:t>
            </a:r>
            <a:r>
              <a:rPr lang="zh-CN" altLang="zh-CN" sz="3200" dirty="0">
                <a:solidFill>
                  <a:srgbClr val="3333FF"/>
                </a:solidFill>
                <a:latin typeface="+mj-ea"/>
                <a:ea typeface="+mj-ea"/>
              </a:rPr>
              <a:t>→ 化学热力学</a:t>
            </a:r>
          </a:p>
        </p:txBody>
      </p:sp>
      <p:sp>
        <p:nvSpPr>
          <p:cNvPr id="5" name="Rectangle 5">
            <a:extLst>
              <a:ext uri="{FF2B5EF4-FFF2-40B4-BE49-F238E27FC236}">
                <a16:creationId xmlns:a16="http://schemas.microsoft.com/office/drawing/2014/main" id="{44CDE001-E26D-CA4D-B860-25A7BDEEAFB3}"/>
              </a:ext>
            </a:extLst>
          </p:cNvPr>
          <p:cNvSpPr>
            <a:spLocks noChangeArrowheads="1"/>
          </p:cNvSpPr>
          <p:nvPr/>
        </p:nvSpPr>
        <p:spPr bwMode="auto">
          <a:xfrm>
            <a:off x="683568" y="3169044"/>
            <a:ext cx="7920879"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zh-CN" sz="3200" dirty="0">
                <a:solidFill>
                  <a:srgbClr val="3333FF"/>
                </a:solidFill>
                <a:latin typeface="+mj-ea"/>
                <a:ea typeface="+mj-ea"/>
              </a:rPr>
              <a:t>(2)速率和机理</a:t>
            </a:r>
            <a:r>
              <a:rPr lang="en-GB" altLang="zh-CN" sz="3200" dirty="0">
                <a:solidFill>
                  <a:srgbClr val="3333FF"/>
                </a:solidFill>
                <a:latin typeface="+mj-ea"/>
                <a:ea typeface="+mj-ea"/>
              </a:rPr>
              <a:t> </a:t>
            </a:r>
            <a:r>
              <a:rPr lang="zh-CN" altLang="zh-CN" sz="3200" dirty="0">
                <a:solidFill>
                  <a:srgbClr val="3333FF"/>
                </a:solidFill>
                <a:latin typeface="+mj-ea"/>
                <a:ea typeface="+mj-ea"/>
              </a:rPr>
              <a:t>→</a:t>
            </a:r>
            <a:r>
              <a:rPr lang="en-GB" altLang="zh-CN" sz="3200" dirty="0">
                <a:solidFill>
                  <a:srgbClr val="3333FF"/>
                </a:solidFill>
                <a:latin typeface="+mj-ea"/>
                <a:ea typeface="+mj-ea"/>
              </a:rPr>
              <a:t> </a:t>
            </a:r>
            <a:r>
              <a:rPr lang="zh-CN" altLang="zh-CN" sz="3200" dirty="0">
                <a:solidFill>
                  <a:srgbClr val="3333FF"/>
                </a:solidFill>
                <a:latin typeface="+mj-ea"/>
                <a:ea typeface="+mj-ea"/>
              </a:rPr>
              <a:t>现实性</a:t>
            </a:r>
            <a:r>
              <a:rPr lang="en-GB" altLang="zh-CN" sz="3200" dirty="0">
                <a:solidFill>
                  <a:srgbClr val="3333FF"/>
                </a:solidFill>
                <a:latin typeface="+mj-ea"/>
                <a:ea typeface="+mj-ea"/>
              </a:rPr>
              <a:t> </a:t>
            </a:r>
            <a:r>
              <a:rPr lang="zh-CN" altLang="zh-CN" sz="3200" dirty="0">
                <a:solidFill>
                  <a:srgbClr val="3333FF"/>
                </a:solidFill>
                <a:latin typeface="+mj-ea"/>
                <a:ea typeface="+mj-ea"/>
              </a:rPr>
              <a:t>→ 化学动力学</a:t>
            </a:r>
          </a:p>
        </p:txBody>
      </p:sp>
      <p:sp>
        <p:nvSpPr>
          <p:cNvPr id="6" name="矩形 5">
            <a:extLst>
              <a:ext uri="{FF2B5EF4-FFF2-40B4-BE49-F238E27FC236}">
                <a16:creationId xmlns:a16="http://schemas.microsoft.com/office/drawing/2014/main" id="{CD6D1DF4-4666-2C43-80A7-8997DFEF2AF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a:extLst>
              <a:ext uri="{FF2B5EF4-FFF2-40B4-BE49-F238E27FC236}">
                <a16:creationId xmlns:a16="http://schemas.microsoft.com/office/drawing/2014/main" id="{DEBE3CEA-594C-6943-977B-3350D253904C}"/>
              </a:ext>
            </a:extLst>
          </p:cNvPr>
          <p:cNvSpPr>
            <a:spLocks noChangeArrowheads="1"/>
          </p:cNvSpPr>
          <p:nvPr/>
        </p:nvSpPr>
        <p:spPr bwMode="auto">
          <a:xfrm>
            <a:off x="755650" y="44624"/>
            <a:ext cx="7772400"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mn-lt"/>
                <a:ea typeface="+mj-ea"/>
              </a:rPr>
              <a:t>9.1   </a:t>
            </a:r>
            <a:r>
              <a:rPr lang="zh-CN" altLang="en-US" sz="3200" dirty="0">
                <a:solidFill>
                  <a:srgbClr val="C00000"/>
                </a:solidFill>
                <a:latin typeface="+mn-lt"/>
                <a:ea typeface="+mj-ea"/>
              </a:rPr>
              <a:t>化学动力学</a:t>
            </a:r>
          </a:p>
        </p:txBody>
      </p:sp>
      <p:sp>
        <p:nvSpPr>
          <p:cNvPr id="8" name="Text Box 2">
            <a:extLst>
              <a:ext uri="{FF2B5EF4-FFF2-40B4-BE49-F238E27FC236}">
                <a16:creationId xmlns:a16="http://schemas.microsoft.com/office/drawing/2014/main" id="{99EEA913-CB71-5E43-9D32-C0499691E93F}"/>
              </a:ext>
            </a:extLst>
          </p:cNvPr>
          <p:cNvSpPr txBox="1">
            <a:spLocks noChangeArrowheads="1"/>
          </p:cNvSpPr>
          <p:nvPr/>
        </p:nvSpPr>
        <p:spPr bwMode="auto">
          <a:xfrm>
            <a:off x="1026699" y="4137447"/>
            <a:ext cx="7010400" cy="1457002"/>
          </a:xfrm>
          <a:prstGeom prst="rect">
            <a:avLst/>
          </a:prstGeom>
          <a:noFill/>
          <a:ln w="9525">
            <a:noFill/>
            <a:miter lim="800000"/>
            <a:headEnd/>
            <a:tailEnd/>
          </a:ln>
          <a:effectLst/>
        </p:spPr>
        <p:txBody>
          <a:bodyPr>
            <a:spAutoFit/>
          </a:bodyPr>
          <a:lstStyle/>
          <a:p>
            <a:pPr marL="1230313" indent="-1230313" algn="l">
              <a:lnSpc>
                <a:spcPct val="170000"/>
              </a:lnSpc>
              <a:defRPr/>
            </a:pPr>
            <a:r>
              <a:rPr lang="en-US" altLang="zh-CN" sz="2800" dirty="0">
                <a:effectLst>
                  <a:outerShdw blurRad="38100" dist="38100" dir="2700000" algn="tl">
                    <a:srgbClr val="FFFFFF"/>
                  </a:outerShdw>
                </a:effectLst>
                <a:ea typeface="宋体" charset="-122"/>
              </a:rPr>
              <a:t>2H</a:t>
            </a:r>
            <a:r>
              <a:rPr lang="en-US" altLang="zh-CN" sz="2800" baseline="-30000" dirty="0">
                <a:effectLst>
                  <a:outerShdw blurRad="38100" dist="38100" dir="2700000" algn="tl">
                    <a:srgbClr val="FFFFFF"/>
                  </a:outerShdw>
                </a:effectLst>
                <a:ea typeface="宋体" charset="-122"/>
              </a:rPr>
              <a:t>2</a:t>
            </a:r>
            <a:r>
              <a:rPr lang="en-US" altLang="zh-CN" sz="2800" dirty="0">
                <a:effectLst>
                  <a:outerShdw blurRad="38100" dist="38100" dir="2700000" algn="tl">
                    <a:srgbClr val="FFFFFF"/>
                  </a:outerShdw>
                </a:effectLst>
                <a:ea typeface="宋体" charset="-122"/>
              </a:rPr>
              <a:t>+O</a:t>
            </a:r>
            <a:r>
              <a:rPr lang="en-US" altLang="zh-CN" sz="2800" baseline="-30000" dirty="0">
                <a:effectLst>
                  <a:outerShdw blurRad="38100" dist="38100" dir="2700000" algn="tl">
                    <a:srgbClr val="FFFFFF"/>
                  </a:outerShdw>
                </a:effectLst>
                <a:ea typeface="宋体" charset="-122"/>
              </a:rPr>
              <a:t>2</a:t>
            </a:r>
            <a:r>
              <a:rPr lang="en-US" altLang="zh-CN" sz="2800" dirty="0">
                <a:effectLst>
                  <a:outerShdw blurRad="38100" dist="38100" dir="2700000" algn="tl">
                    <a:srgbClr val="FFFFFF"/>
                  </a:outerShdw>
                </a:effectLst>
                <a:ea typeface="宋体" charset="-122"/>
              </a:rPr>
              <a:t>  </a:t>
            </a:r>
            <a:r>
              <a:rPr lang="en-US" altLang="zh-CN" sz="2800" dirty="0">
                <a:effectLst>
                  <a:outerShdw blurRad="38100" dist="38100" dir="2700000" algn="tl">
                    <a:srgbClr val="FFFFFF"/>
                  </a:outerShdw>
                </a:effectLst>
                <a:ea typeface="宋体" charset="-122"/>
                <a:sym typeface="Symbol" pitchFamily="18" charset="2"/>
              </a:rPr>
              <a:t></a:t>
            </a:r>
            <a:r>
              <a:rPr lang="en-US" altLang="zh-CN" sz="2800" dirty="0">
                <a:effectLst>
                  <a:outerShdw blurRad="38100" dist="38100" dir="2700000" algn="tl">
                    <a:srgbClr val="FFFFFF"/>
                  </a:outerShdw>
                </a:effectLst>
                <a:ea typeface="宋体" charset="-122"/>
              </a:rPr>
              <a:t> 2H</a:t>
            </a:r>
            <a:r>
              <a:rPr lang="en-US" altLang="zh-CN" sz="2800" baseline="-30000" dirty="0">
                <a:effectLst>
                  <a:outerShdw blurRad="38100" dist="38100" dir="2700000" algn="tl">
                    <a:srgbClr val="FFFFFF"/>
                  </a:outerShdw>
                </a:effectLst>
                <a:ea typeface="宋体" charset="-122"/>
              </a:rPr>
              <a:t>2</a:t>
            </a:r>
            <a:r>
              <a:rPr lang="en-US" altLang="zh-CN" sz="2800" dirty="0">
                <a:effectLst>
                  <a:outerShdw blurRad="38100" dist="38100" dir="2700000" algn="tl">
                    <a:srgbClr val="FFFFFF"/>
                  </a:outerShdw>
                </a:effectLst>
                <a:ea typeface="宋体" charset="-122"/>
              </a:rPr>
              <a:t>O  </a:t>
            </a:r>
          </a:p>
          <a:p>
            <a:pPr marL="1230313" indent="-1230313">
              <a:lnSpc>
                <a:spcPct val="170000"/>
              </a:lnSpc>
              <a:defRPr/>
            </a:pPr>
            <a:r>
              <a:rPr lang="en-US" altLang="zh-CN" sz="2800" dirty="0">
                <a:effectLst>
                  <a:outerShdw blurRad="38100" dist="38100" dir="2700000" algn="tl">
                    <a:srgbClr val="FFFFFF"/>
                  </a:outerShdw>
                </a:effectLst>
                <a:ea typeface="宋体" charset="-122"/>
              </a:rPr>
              <a:t>        </a:t>
            </a:r>
            <a:r>
              <a:rPr lang="en-US" altLang="zh-CN" sz="2800" i="1" dirty="0">
                <a:effectLst>
                  <a:outerShdw blurRad="38100" dist="38100" dir="2700000" algn="tl">
                    <a:srgbClr val="FFFFFF"/>
                  </a:outerShdw>
                </a:effectLst>
                <a:ea typeface="宋体" charset="-122"/>
                <a:sym typeface="Symbol" pitchFamily="18" charset="2"/>
              </a:rPr>
              <a:t></a:t>
            </a:r>
            <a:r>
              <a:rPr lang="en-US" altLang="zh-CN" sz="2800" i="1" baseline="-30000" dirty="0" err="1">
                <a:effectLst>
                  <a:outerShdw blurRad="38100" dist="38100" dir="2700000" algn="tl">
                    <a:srgbClr val="FFFFFF"/>
                  </a:outerShdw>
                </a:effectLst>
                <a:ea typeface="宋体" charset="-122"/>
              </a:rPr>
              <a:t>r</a:t>
            </a:r>
            <a:r>
              <a:rPr lang="en-US" altLang="zh-CN" sz="2800" i="1" dirty="0" err="1">
                <a:effectLst>
                  <a:outerShdw blurRad="38100" dist="38100" dir="2700000" algn="tl">
                    <a:srgbClr val="FFFFFF"/>
                  </a:outerShdw>
                </a:effectLst>
                <a:ea typeface="宋体" charset="-122"/>
              </a:rPr>
              <a:t>G</a:t>
            </a:r>
            <a:r>
              <a:rPr lang="en-US" altLang="zh-CN" sz="2800" i="1" spc="-600" baseline="-30000" dirty="0" err="1">
                <a:effectLst>
                  <a:outerShdw blurRad="38100" dist="38100" dir="2700000" algn="tl">
                    <a:srgbClr val="FFFFFF"/>
                  </a:outerShdw>
                </a:effectLst>
                <a:ea typeface="宋体" charset="-122"/>
              </a:rPr>
              <a:t>m</a:t>
            </a:r>
            <a:r>
              <a:rPr lang="en-US" altLang="zh-CN" sz="2800" spc="-600" baseline="30000" dirty="0">
                <a:solidFill>
                  <a:srgbClr val="000000"/>
                </a:solidFill>
                <a:latin typeface="Times New Roman" panose="02020603050405020304" charset="0"/>
                <a:ea typeface="微软雅黑" panose="020B0503020204020204" charset="-122"/>
                <a:cs typeface="Times New Roman" panose="02020603050405020304" charset="0"/>
              </a:rPr>
              <a:t>⊖</a:t>
            </a:r>
            <a:r>
              <a:rPr lang="en-US" altLang="zh-CN" sz="2800" baseline="30000" dirty="0">
                <a:solidFill>
                  <a:srgbClr val="000000"/>
                </a:solidFill>
                <a:latin typeface="Times New Roman" panose="02020603050405020304" charset="0"/>
                <a:ea typeface="微软雅黑" panose="020B0503020204020204" charset="-122"/>
                <a:cs typeface="Times New Roman" panose="02020603050405020304" charset="0"/>
              </a:rPr>
              <a:t> </a:t>
            </a:r>
            <a:r>
              <a:rPr lang="en-US" altLang="zh-CN" sz="2800" dirty="0">
                <a:effectLst>
                  <a:outerShdw blurRad="38100" dist="38100" dir="2700000" algn="tl">
                    <a:srgbClr val="FFFFFF"/>
                  </a:outerShdw>
                </a:effectLst>
                <a:ea typeface="宋体" charset="-122"/>
                <a:cs typeface="Microsoft Sans Serif" pitchFamily="34" charset="0"/>
              </a:rPr>
              <a:t>(298K)</a:t>
            </a:r>
            <a:r>
              <a:rPr lang="en-US" altLang="zh-CN" sz="2800" dirty="0">
                <a:effectLst>
                  <a:outerShdw blurRad="38100" dist="38100" dir="2700000" algn="tl">
                    <a:srgbClr val="FFFFFF"/>
                  </a:outerShdw>
                </a:effectLst>
                <a:ea typeface="宋体" charset="-122"/>
              </a:rPr>
              <a:t>= – 237.2 kJ·mol</a:t>
            </a:r>
            <a:r>
              <a:rPr lang="en-US" altLang="zh-CN" sz="2800" baseline="30000" dirty="0">
                <a:effectLst>
                  <a:outerShdw blurRad="38100" dist="38100" dir="2700000" algn="tl">
                    <a:srgbClr val="FFFFFF"/>
                  </a:outerShdw>
                </a:effectLst>
                <a:ea typeface="宋体" charset="-122"/>
              </a:rPr>
              <a:t>-1</a:t>
            </a:r>
            <a:r>
              <a:rPr lang="en-US" altLang="zh-CN" sz="2800" dirty="0">
                <a:effectLst>
                  <a:outerShdw blurRad="38100" dist="38100" dir="2700000" algn="tl">
                    <a:srgbClr val="FFFFFF"/>
                  </a:outerShdw>
                </a:effectLst>
                <a:ea typeface="宋体" charset="-122"/>
              </a:rPr>
              <a:t>   </a:t>
            </a:r>
            <a:endParaRPr lang="en-US" altLang="zh-CN" sz="2000" dirty="0">
              <a:effectLst>
                <a:outerShdw blurRad="38100" dist="38100" dir="2700000" algn="tl">
                  <a:srgbClr val="FFFFFF"/>
                </a:outerShdw>
              </a:effectLst>
              <a:ea typeface="宋体" charset="-122"/>
            </a:endParaRPr>
          </a:p>
        </p:txBody>
      </p:sp>
      <p:sp>
        <p:nvSpPr>
          <p:cNvPr id="9" name="矩形 8">
            <a:extLst>
              <a:ext uri="{FF2B5EF4-FFF2-40B4-BE49-F238E27FC236}">
                <a16:creationId xmlns:a16="http://schemas.microsoft.com/office/drawing/2014/main" id="{3C949136-48D6-3E44-B73C-2E3C7754216A}"/>
              </a:ext>
            </a:extLst>
          </p:cNvPr>
          <p:cNvSpPr/>
          <p:nvPr/>
        </p:nvSpPr>
        <p:spPr>
          <a:xfrm>
            <a:off x="602064" y="5877272"/>
            <a:ext cx="7930376" cy="523220"/>
          </a:xfrm>
          <a:prstGeom prst="rect">
            <a:avLst/>
          </a:prstGeom>
        </p:spPr>
        <p:txBody>
          <a:bodyPr wrap="none">
            <a:spAutoFit/>
          </a:bodyPr>
          <a:lstStyle/>
          <a:p>
            <a:pPr algn="ctr"/>
            <a:r>
              <a:rPr lang="zh-CN" altLang="en-US" sz="2800" b="0" dirty="0">
                <a:solidFill>
                  <a:srgbClr val="FF0000"/>
                </a:solidFill>
                <a:latin typeface="+mn-lt"/>
                <a:ea typeface="+mj-ea"/>
              </a:rPr>
              <a:t>室温下氢反应掉一半约需</a:t>
            </a:r>
            <a:r>
              <a:rPr lang="en-US" altLang="zh-CN" sz="2800" b="0" dirty="0">
                <a:solidFill>
                  <a:srgbClr val="FF0000"/>
                </a:solidFill>
                <a:latin typeface="+mn-lt"/>
                <a:ea typeface="+mj-ea"/>
              </a:rPr>
              <a:t>10</a:t>
            </a:r>
            <a:r>
              <a:rPr lang="en-US" altLang="zh-CN" sz="2800" b="0" baseline="30000" dirty="0">
                <a:solidFill>
                  <a:srgbClr val="FF0000"/>
                </a:solidFill>
                <a:latin typeface="+mn-lt"/>
                <a:ea typeface="+mj-ea"/>
              </a:rPr>
              <a:t>25</a:t>
            </a:r>
            <a:r>
              <a:rPr lang="zh-CN" altLang="en-US" sz="2800" b="0" dirty="0">
                <a:solidFill>
                  <a:srgbClr val="FF0000"/>
                </a:solidFill>
                <a:latin typeface="+mn-lt"/>
                <a:ea typeface="+mj-ea"/>
              </a:rPr>
              <a:t>年，</a:t>
            </a:r>
            <a:r>
              <a:rPr lang="en-US" altLang="zh-CN" sz="2800" b="0" dirty="0">
                <a:solidFill>
                  <a:srgbClr val="FF0000"/>
                </a:solidFill>
                <a:latin typeface="+mn-lt"/>
                <a:ea typeface="+mj-ea"/>
              </a:rPr>
              <a:t>400℃</a:t>
            </a:r>
            <a:r>
              <a:rPr lang="zh-CN" altLang="en-US" sz="2800" b="0" dirty="0">
                <a:solidFill>
                  <a:srgbClr val="FF0000"/>
                </a:solidFill>
                <a:latin typeface="+mn-lt"/>
                <a:ea typeface="+mj-ea"/>
              </a:rPr>
              <a:t>需要</a:t>
            </a:r>
            <a:r>
              <a:rPr lang="en-US" altLang="zh-CN" sz="2800" b="0" dirty="0">
                <a:solidFill>
                  <a:srgbClr val="FF0000"/>
                </a:solidFill>
                <a:latin typeface="+mn-lt"/>
                <a:ea typeface="+mj-ea"/>
              </a:rPr>
              <a:t>80</a:t>
            </a:r>
            <a:r>
              <a:rPr lang="zh-CN" altLang="en-US" sz="2800" b="0" dirty="0">
                <a:solidFill>
                  <a:srgbClr val="FF0000"/>
                </a:solidFill>
                <a:latin typeface="+mn-lt"/>
                <a:ea typeface="+mj-ea"/>
              </a:rPr>
              <a:t>天</a:t>
            </a:r>
          </a:p>
        </p:txBody>
      </p:sp>
    </p:spTree>
    <p:extLst>
      <p:ext uri="{BB962C8B-B14F-4D97-AF65-F5344CB8AC3E}">
        <p14:creationId xmlns:p14="http://schemas.microsoft.com/office/powerpoint/2010/main" val="2937340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66" name="Text Box 1026"/>
          <p:cNvSpPr txBox="1">
            <a:spLocks noChangeArrowheads="1"/>
          </p:cNvSpPr>
          <p:nvPr/>
        </p:nvSpPr>
        <p:spPr bwMode="auto">
          <a:xfrm>
            <a:off x="107950" y="1484784"/>
            <a:ext cx="6912322" cy="794320"/>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en-US" altLang="zh-CN" sz="2000" b="0" dirty="0">
                <a:latin typeface="Arial" panose="020B0604020202020204" pitchFamily="34" charset="0"/>
                <a:ea typeface="+mj-ea"/>
                <a:cs typeface="Arial" panose="020B0604020202020204" pitchFamily="34" charset="0"/>
              </a:rPr>
              <a:t>1889</a:t>
            </a:r>
            <a:r>
              <a:rPr kumimoji="0" lang="zh-CN" altLang="en-US" sz="2000" b="0" dirty="0">
                <a:latin typeface="Arial" panose="020B0604020202020204" pitchFamily="34" charset="0"/>
                <a:ea typeface="+mj-ea"/>
                <a:cs typeface="Arial" panose="020B0604020202020204" pitchFamily="34" charset="0"/>
              </a:rPr>
              <a:t>年</a:t>
            </a:r>
            <a:r>
              <a:rPr kumimoji="0" lang="en-US" altLang="zh-CN" sz="2000" b="0" dirty="0">
                <a:latin typeface="Arial" panose="020B0604020202020204" pitchFamily="34" charset="0"/>
                <a:ea typeface="+mj-ea"/>
                <a:cs typeface="Arial" panose="020B0604020202020204" pitchFamily="34" charset="0"/>
              </a:rPr>
              <a:t>, Arrhenius</a:t>
            </a:r>
            <a:r>
              <a:rPr kumimoji="0" lang="zh-CN" altLang="en-US" sz="2000" b="0" dirty="0">
                <a:latin typeface="Arial" panose="020B0604020202020204" pitchFamily="34" charset="0"/>
                <a:ea typeface="+mj-ea"/>
                <a:cs typeface="Arial" panose="020B0604020202020204" pitchFamily="34" charset="0"/>
              </a:rPr>
              <a:t>根据上述实验事实，并参考</a:t>
            </a:r>
            <a:r>
              <a:rPr kumimoji="0" lang="en-US" altLang="zh-CN" sz="2000" b="0" dirty="0" err="1">
                <a:latin typeface="Arial" panose="020B0604020202020204" pitchFamily="34" charset="0"/>
                <a:ea typeface="+mj-ea"/>
                <a:cs typeface="Arial" panose="020B0604020202020204" pitchFamily="34" charset="0"/>
              </a:rPr>
              <a:t>van’t</a:t>
            </a:r>
            <a:r>
              <a:rPr kumimoji="0" lang="en-US" altLang="zh-CN" sz="2000" b="0" dirty="0">
                <a:latin typeface="Arial" panose="020B0604020202020204" pitchFamily="34" charset="0"/>
                <a:ea typeface="+mj-ea"/>
                <a:cs typeface="Arial" panose="020B0604020202020204" pitchFamily="34" charset="0"/>
              </a:rPr>
              <a:t> Hoff 1884</a:t>
            </a:r>
            <a:r>
              <a:rPr kumimoji="0" lang="zh-CN" altLang="en-US" sz="2000" b="0" dirty="0">
                <a:latin typeface="Arial" panose="020B0604020202020204" pitchFamily="34" charset="0"/>
                <a:ea typeface="+mj-ea"/>
                <a:cs typeface="Arial" panose="020B0604020202020204" pitchFamily="34" charset="0"/>
              </a:rPr>
              <a:t>年从热力学函数导出的平衡常数</a:t>
            </a:r>
            <a:r>
              <a:rPr kumimoji="0" lang="en-US" altLang="zh-CN" sz="2000" b="0" i="1" dirty="0">
                <a:latin typeface="Arial" panose="020B0604020202020204" pitchFamily="34" charset="0"/>
                <a:ea typeface="+mj-ea"/>
                <a:cs typeface="Arial" panose="020B0604020202020204" pitchFamily="34" charset="0"/>
              </a:rPr>
              <a:t>K</a:t>
            </a:r>
            <a:r>
              <a:rPr kumimoji="0" lang="zh-CN" altLang="en-US" sz="2000" b="0" dirty="0">
                <a:latin typeface="Arial" panose="020B0604020202020204" pitchFamily="34" charset="0"/>
                <a:ea typeface="+mj-ea"/>
                <a:cs typeface="Arial" panose="020B0604020202020204" pitchFamily="34" charset="0"/>
              </a:rPr>
              <a:t>与温度</a:t>
            </a:r>
            <a:r>
              <a:rPr kumimoji="0" lang="en-US" altLang="zh-CN" sz="2000" b="0" i="1" dirty="0">
                <a:latin typeface="Arial" panose="020B0604020202020204" pitchFamily="34" charset="0"/>
                <a:ea typeface="+mj-ea"/>
                <a:cs typeface="Arial" panose="020B0604020202020204" pitchFamily="34" charset="0"/>
              </a:rPr>
              <a:t>T</a:t>
            </a:r>
            <a:r>
              <a:rPr kumimoji="0" lang="zh-CN" altLang="en-US" sz="2000" b="0" dirty="0">
                <a:latin typeface="Arial" panose="020B0604020202020204" pitchFamily="34" charset="0"/>
                <a:ea typeface="+mj-ea"/>
                <a:cs typeface="Arial" panose="020B0604020202020204" pitchFamily="34" charset="0"/>
              </a:rPr>
              <a:t>的关系式：             </a:t>
            </a:r>
          </a:p>
        </p:txBody>
      </p:sp>
      <p:sp>
        <p:nvSpPr>
          <p:cNvPr id="984067" name="Rectangle 1027"/>
          <p:cNvSpPr>
            <a:spLocks noChangeArrowheads="1"/>
          </p:cNvSpPr>
          <p:nvPr/>
        </p:nvSpPr>
        <p:spPr bwMode="auto">
          <a:xfrm>
            <a:off x="179388" y="1023119"/>
            <a:ext cx="5832772" cy="400110"/>
          </a:xfrm>
          <a:prstGeom prst="rect">
            <a:avLst/>
          </a:prstGeom>
          <a:noFill/>
          <a:ln w="9525" algn="ctr">
            <a:noFill/>
            <a:miter lim="800000"/>
            <a:headEnd/>
            <a:tailEnd/>
          </a:ln>
          <a:effectLst/>
        </p:spPr>
        <p:txBody>
          <a:bodyPr wrap="square">
            <a:spAutoFit/>
          </a:bodyPr>
          <a:lstStyle/>
          <a:p>
            <a:pPr>
              <a:spcBef>
                <a:spcPct val="50000"/>
              </a:spcBef>
              <a:defRPr/>
            </a:pPr>
            <a:r>
              <a:rPr kumimoji="0" lang="en-US" altLang="zh-CN" sz="2000" dirty="0">
                <a:latin typeface="Arial" panose="020B0604020202020204" pitchFamily="34" charset="0"/>
                <a:ea typeface="+mj-ea"/>
                <a:cs typeface="Arial" panose="020B0604020202020204" pitchFamily="34" charset="0"/>
              </a:rPr>
              <a:t>(1) Arrhenius</a:t>
            </a:r>
            <a:r>
              <a:rPr kumimoji="0" lang="zh-CN" altLang="en-US" sz="2000" dirty="0">
                <a:latin typeface="Arial" panose="020B0604020202020204" pitchFamily="34" charset="0"/>
                <a:ea typeface="+mj-ea"/>
                <a:cs typeface="Arial" panose="020B0604020202020204" pitchFamily="34" charset="0"/>
              </a:rPr>
              <a:t>反应速率经验公式</a:t>
            </a:r>
            <a:r>
              <a:rPr kumimoji="0" lang="en-US" altLang="zh-CN" sz="2000" dirty="0">
                <a:latin typeface="Arial" panose="020B0604020202020204" pitchFamily="34" charset="0"/>
                <a:ea typeface="+mj-ea"/>
                <a:cs typeface="Arial" panose="020B0604020202020204" pitchFamily="34" charset="0"/>
              </a:rPr>
              <a:t>(Arrhenius</a:t>
            </a:r>
            <a:r>
              <a:rPr kumimoji="0" lang="zh-CN" altLang="en-US" sz="2000" dirty="0">
                <a:latin typeface="Arial" panose="020B0604020202020204" pitchFamily="34" charset="0"/>
                <a:ea typeface="+mj-ea"/>
                <a:cs typeface="Arial" panose="020B0604020202020204" pitchFamily="34" charset="0"/>
              </a:rPr>
              <a:t>方程</a:t>
            </a:r>
            <a:r>
              <a:rPr kumimoji="0" lang="en-US" altLang="zh-CN" sz="2000" dirty="0">
                <a:latin typeface="Arial" panose="020B0604020202020204" pitchFamily="34" charset="0"/>
                <a:ea typeface="+mj-ea"/>
                <a:cs typeface="Arial" panose="020B0604020202020204" pitchFamily="34" charset="0"/>
              </a:rPr>
              <a:t>)</a:t>
            </a:r>
          </a:p>
        </p:txBody>
      </p:sp>
      <p:sp>
        <p:nvSpPr>
          <p:cNvPr id="984069" name="Text Box 1029"/>
          <p:cNvSpPr txBox="1">
            <a:spLocks noChangeArrowheads="1"/>
          </p:cNvSpPr>
          <p:nvPr/>
        </p:nvSpPr>
        <p:spPr bwMode="auto">
          <a:xfrm>
            <a:off x="6444208" y="3284984"/>
            <a:ext cx="2667000" cy="938212"/>
          </a:xfrm>
          <a:prstGeom prst="rect">
            <a:avLst/>
          </a:prstGeom>
          <a:noFill/>
          <a:ln w="9525">
            <a:noFill/>
            <a:miter lim="800000"/>
            <a:headEnd/>
            <a:tailEnd/>
          </a:ln>
          <a:effectLst/>
        </p:spPr>
        <p:txBody>
          <a:bodyPr wrap="none">
            <a:spAutoFit/>
          </a:bodyPr>
          <a:lstStyle/>
          <a:p>
            <a:pPr algn="ctr" eaLnBrk="0" hangingPunct="0">
              <a:lnSpc>
                <a:spcPct val="110000"/>
              </a:lnSpc>
              <a:defRPr/>
            </a:pPr>
            <a:r>
              <a:rPr lang="zh-CN" altLang="en-US" sz="1600" dirty="0">
                <a:latin typeface="Arial" panose="020B0604020202020204" pitchFamily="34" charset="0"/>
                <a:ea typeface="+mj-ea"/>
                <a:cs typeface="Arial" panose="020B0604020202020204" pitchFamily="34" charset="0"/>
              </a:rPr>
              <a:t>瑞典物理化学家阿仑尼乌斯</a:t>
            </a:r>
          </a:p>
          <a:p>
            <a:pPr algn="ctr" eaLnBrk="0" hangingPunct="0">
              <a:lnSpc>
                <a:spcPct val="110000"/>
              </a:lnSpc>
              <a:defRPr/>
            </a:pPr>
            <a:r>
              <a:rPr lang="en-US" altLang="zh-CN" sz="1600" dirty="0">
                <a:latin typeface="Arial" panose="020B0604020202020204" pitchFamily="34" charset="0"/>
                <a:ea typeface="+mj-ea"/>
                <a:cs typeface="Arial" panose="020B0604020202020204" pitchFamily="34" charset="0"/>
              </a:rPr>
              <a:t>(1859</a:t>
            </a:r>
            <a:r>
              <a:rPr lang="en-US" altLang="zh-CN" sz="1600" dirty="0">
                <a:latin typeface="Arial" panose="020B0604020202020204" pitchFamily="34" charset="0"/>
                <a:ea typeface="+mj-ea"/>
                <a:cs typeface="Arial" panose="020B0604020202020204" pitchFamily="34" charset="0"/>
                <a:sym typeface="Symbol" pitchFamily="18" charset="2"/>
              </a:rPr>
              <a:t></a:t>
            </a:r>
            <a:r>
              <a:rPr lang="en-US" altLang="zh-CN" sz="1600" dirty="0">
                <a:latin typeface="Arial" panose="020B0604020202020204" pitchFamily="34" charset="0"/>
                <a:ea typeface="+mj-ea"/>
                <a:cs typeface="Arial" panose="020B0604020202020204" pitchFamily="34" charset="0"/>
              </a:rPr>
              <a:t>1927)</a:t>
            </a:r>
          </a:p>
          <a:p>
            <a:pPr algn="ctr" eaLnBrk="0" hangingPunct="0">
              <a:lnSpc>
                <a:spcPct val="110000"/>
              </a:lnSpc>
              <a:defRPr/>
            </a:pPr>
            <a:r>
              <a:rPr lang="zh-CN" altLang="en-US" sz="1800" dirty="0">
                <a:latin typeface="Arial" panose="020B0604020202020204" pitchFamily="34" charset="0"/>
                <a:ea typeface="+mj-ea"/>
                <a:cs typeface="Arial" panose="020B0604020202020204" pitchFamily="34" charset="0"/>
              </a:rPr>
              <a:t>电离理论创立者</a:t>
            </a:r>
          </a:p>
        </p:txBody>
      </p:sp>
      <p:sp>
        <p:nvSpPr>
          <p:cNvPr id="984074" name="Text Box 1034"/>
          <p:cNvSpPr txBox="1">
            <a:spLocks noChangeArrowheads="1"/>
          </p:cNvSpPr>
          <p:nvPr/>
        </p:nvSpPr>
        <p:spPr bwMode="auto">
          <a:xfrm>
            <a:off x="5670550" y="3055938"/>
            <a:ext cx="1066800" cy="457200"/>
          </a:xfrm>
          <a:prstGeom prst="rect">
            <a:avLst/>
          </a:prstGeom>
          <a:noFill/>
          <a:ln w="9525">
            <a:noFill/>
            <a:miter lim="800000"/>
            <a:headEnd/>
            <a:tailEnd/>
          </a:ln>
          <a:effec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latin typeface="Arial" panose="020B0604020202020204" pitchFamily="34" charset="0"/>
                <a:ea typeface="+mj-ea"/>
                <a:cs typeface="Arial" panose="020B0604020202020204" pitchFamily="34" charset="0"/>
              </a:rPr>
              <a:t> </a:t>
            </a:r>
          </a:p>
        </p:txBody>
      </p:sp>
      <p:sp>
        <p:nvSpPr>
          <p:cNvPr id="984075" name="Text Box 1035"/>
          <p:cNvSpPr txBox="1">
            <a:spLocks noChangeArrowheads="1"/>
          </p:cNvSpPr>
          <p:nvPr/>
        </p:nvSpPr>
        <p:spPr bwMode="auto">
          <a:xfrm>
            <a:off x="114375" y="3388930"/>
            <a:ext cx="3809553" cy="400110"/>
          </a:xfrm>
          <a:prstGeom prst="rect">
            <a:avLst/>
          </a:prstGeom>
          <a:noFill/>
          <a:ln w="9525" algn="ctr">
            <a:noFill/>
            <a:miter lim="800000"/>
            <a:headEnd/>
            <a:tailEnd/>
          </a:ln>
          <a:effectLst/>
        </p:spPr>
        <p:txBody>
          <a:bodyPr wrap="square">
            <a:spAutoFit/>
          </a:bodyPr>
          <a:lstStyle/>
          <a:p>
            <a:pPr>
              <a:spcBef>
                <a:spcPct val="50000"/>
              </a:spcBef>
              <a:defRPr/>
            </a:pPr>
            <a:r>
              <a:rPr kumimoji="0" lang="zh-CN" altLang="en-US" sz="2000" dirty="0">
                <a:latin typeface="Arial" panose="020B0604020202020204" pitchFamily="34" charset="0"/>
                <a:ea typeface="+mj-ea"/>
                <a:cs typeface="Arial" panose="020B0604020202020204" pitchFamily="34" charset="0"/>
              </a:rPr>
              <a:t>提出了以下反应速率经验公式：               </a:t>
            </a:r>
          </a:p>
        </p:txBody>
      </p:sp>
      <p:sp>
        <p:nvSpPr>
          <p:cNvPr id="984077" name="Text Box 1037"/>
          <p:cNvSpPr txBox="1">
            <a:spLocks noChangeArrowheads="1"/>
          </p:cNvSpPr>
          <p:nvPr/>
        </p:nvSpPr>
        <p:spPr bwMode="auto">
          <a:xfrm>
            <a:off x="5635625" y="4214813"/>
            <a:ext cx="1066800" cy="457200"/>
          </a:xfrm>
          <a:prstGeom prst="rect">
            <a:avLst/>
          </a:prstGeom>
          <a:noFill/>
          <a:ln w="9525">
            <a:noFill/>
            <a:miter lim="800000"/>
            <a:headEnd/>
            <a:tailEnd/>
          </a:ln>
          <a:effec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latin typeface="Arial" panose="020B0604020202020204" pitchFamily="34" charset="0"/>
                <a:ea typeface="+mj-ea"/>
                <a:cs typeface="Arial" panose="020B0604020202020204" pitchFamily="34" charset="0"/>
              </a:rPr>
              <a:t> </a:t>
            </a:r>
          </a:p>
        </p:txBody>
      </p:sp>
      <p:sp>
        <p:nvSpPr>
          <p:cNvPr id="984078" name="Rectangle 1038"/>
          <p:cNvSpPr>
            <a:spLocks noChangeArrowheads="1"/>
          </p:cNvSpPr>
          <p:nvPr/>
        </p:nvSpPr>
        <p:spPr bwMode="auto">
          <a:xfrm>
            <a:off x="3419872" y="4149080"/>
            <a:ext cx="3962400" cy="400110"/>
          </a:xfrm>
          <a:prstGeom prst="rect">
            <a:avLst/>
          </a:prstGeom>
          <a:noFill/>
          <a:ln w="9525" algn="ctr">
            <a:noFill/>
            <a:miter lim="800000"/>
            <a:headEnd/>
            <a:tailEnd/>
          </a:ln>
          <a:effectLst/>
        </p:spPr>
        <p:txBody>
          <a:bodyPr>
            <a:spAutoFit/>
          </a:bodyPr>
          <a:lstStyle/>
          <a:p>
            <a:pPr>
              <a:spcBef>
                <a:spcPct val="50000"/>
              </a:spcBef>
              <a:defRPr/>
            </a:pPr>
            <a:r>
              <a:rPr kumimoji="0" lang="zh-CN" altLang="en-US" sz="2000" dirty="0">
                <a:latin typeface="Arial" panose="020B0604020202020204" pitchFamily="34" charset="0"/>
                <a:ea typeface="+mj-ea"/>
                <a:cs typeface="Arial" panose="020B0604020202020204" pitchFamily="34" charset="0"/>
              </a:rPr>
              <a:t>或写成</a:t>
            </a:r>
            <a:r>
              <a:rPr kumimoji="0" lang="en-US" altLang="zh-CN" sz="2000" dirty="0">
                <a:latin typeface="Arial" panose="020B0604020202020204" pitchFamily="34" charset="0"/>
                <a:ea typeface="+mj-ea"/>
                <a:cs typeface="Arial" panose="020B0604020202020204" pitchFamily="34" charset="0"/>
              </a:rPr>
              <a:t>: </a:t>
            </a:r>
            <a:r>
              <a:rPr kumimoji="0" lang="en-US" altLang="zh-CN" sz="2000" b="0" i="1" dirty="0">
                <a:solidFill>
                  <a:srgbClr val="FF0000"/>
                </a:solidFill>
                <a:latin typeface="Arial" panose="020B0604020202020204" pitchFamily="34" charset="0"/>
                <a:ea typeface="+mj-ea"/>
                <a:cs typeface="Arial" panose="020B0604020202020204" pitchFamily="34" charset="0"/>
              </a:rPr>
              <a:t>k</a:t>
            </a:r>
            <a:r>
              <a:rPr kumimoji="0" lang="en-US" altLang="zh-CN" sz="2000" b="0" dirty="0">
                <a:solidFill>
                  <a:srgbClr val="FF0000"/>
                </a:solidFill>
                <a:latin typeface="Arial" panose="020B0604020202020204" pitchFamily="34" charset="0"/>
                <a:ea typeface="+mj-ea"/>
                <a:cs typeface="Arial" panose="020B0604020202020204" pitchFamily="34" charset="0"/>
              </a:rPr>
              <a:t> = </a:t>
            </a:r>
            <a:r>
              <a:rPr kumimoji="0" lang="en-US" altLang="zh-CN" sz="2000" b="0" dirty="0" err="1">
                <a:solidFill>
                  <a:srgbClr val="FF0000"/>
                </a:solidFill>
                <a:latin typeface="Arial" panose="020B0604020202020204" pitchFamily="34" charset="0"/>
                <a:ea typeface="+mj-ea"/>
                <a:cs typeface="Arial" panose="020B0604020202020204" pitchFamily="34" charset="0"/>
              </a:rPr>
              <a:t>Aexp</a:t>
            </a:r>
            <a:r>
              <a:rPr kumimoji="0" lang="en-US" altLang="zh-CN" sz="2000" b="0" dirty="0">
                <a:solidFill>
                  <a:srgbClr val="FF0000"/>
                </a:solidFill>
                <a:latin typeface="Arial" panose="020B0604020202020204" pitchFamily="34" charset="0"/>
                <a:ea typeface="+mj-ea"/>
                <a:cs typeface="Arial" panose="020B0604020202020204" pitchFamily="34" charset="0"/>
              </a:rPr>
              <a:t>(-</a:t>
            </a:r>
            <a:r>
              <a:rPr kumimoji="0" lang="en-US" altLang="zh-CN" sz="2000" b="0" i="1" dirty="0" err="1">
                <a:solidFill>
                  <a:srgbClr val="FF0000"/>
                </a:solidFill>
                <a:latin typeface="Arial" panose="020B0604020202020204" pitchFamily="34" charset="0"/>
                <a:ea typeface="+mj-ea"/>
                <a:cs typeface="Arial" panose="020B0604020202020204" pitchFamily="34" charset="0"/>
              </a:rPr>
              <a:t>E</a:t>
            </a:r>
            <a:r>
              <a:rPr kumimoji="0" lang="en-US" altLang="zh-CN" sz="2000" b="0" i="1" baseline="-25000" dirty="0" err="1">
                <a:solidFill>
                  <a:srgbClr val="FF0000"/>
                </a:solidFill>
                <a:latin typeface="Arial" panose="020B0604020202020204" pitchFamily="34" charset="0"/>
                <a:ea typeface="+mj-ea"/>
                <a:cs typeface="Arial" panose="020B0604020202020204" pitchFamily="34" charset="0"/>
              </a:rPr>
              <a:t>a</a:t>
            </a:r>
            <a:r>
              <a:rPr kumimoji="0" lang="en-US" altLang="zh-CN" sz="2000" b="0" dirty="0">
                <a:solidFill>
                  <a:srgbClr val="FF0000"/>
                </a:solidFill>
                <a:latin typeface="Arial" panose="020B0604020202020204" pitchFamily="34" charset="0"/>
                <a:ea typeface="+mj-ea"/>
                <a:cs typeface="Arial" panose="020B0604020202020204" pitchFamily="34" charset="0"/>
              </a:rPr>
              <a:t>/</a:t>
            </a:r>
            <a:r>
              <a:rPr kumimoji="0" lang="en-US" altLang="zh-CN" sz="2000" b="0" i="1" dirty="0">
                <a:solidFill>
                  <a:srgbClr val="FF0000"/>
                </a:solidFill>
                <a:latin typeface="Arial" panose="020B0604020202020204" pitchFamily="34" charset="0"/>
                <a:ea typeface="+mj-ea"/>
                <a:cs typeface="Arial" panose="020B0604020202020204" pitchFamily="34" charset="0"/>
              </a:rPr>
              <a:t>RT</a:t>
            </a:r>
            <a:r>
              <a:rPr kumimoji="0" lang="en-US" altLang="zh-CN" sz="2000" b="0" dirty="0">
                <a:solidFill>
                  <a:srgbClr val="FF0000"/>
                </a:solidFill>
                <a:latin typeface="Arial" panose="020B0604020202020204" pitchFamily="34" charset="0"/>
                <a:ea typeface="+mj-ea"/>
                <a:cs typeface="Arial" panose="020B0604020202020204" pitchFamily="34" charset="0"/>
              </a:rPr>
              <a:t>)</a:t>
            </a:r>
          </a:p>
        </p:txBody>
      </p:sp>
      <p:sp>
        <p:nvSpPr>
          <p:cNvPr id="984079" name="Text Box 1039"/>
          <p:cNvSpPr txBox="1">
            <a:spLocks noChangeArrowheads="1"/>
          </p:cNvSpPr>
          <p:nvPr/>
        </p:nvSpPr>
        <p:spPr bwMode="auto">
          <a:xfrm>
            <a:off x="179512" y="4797152"/>
            <a:ext cx="8786689" cy="1815882"/>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zh-CN" altLang="en-US" sz="2000" b="0" dirty="0">
                <a:latin typeface="Arial" panose="020B0604020202020204" pitchFamily="34" charset="0"/>
                <a:ea typeface="+mj-ea"/>
                <a:cs typeface="Arial" panose="020B0604020202020204" pitchFamily="34" charset="0"/>
              </a:rPr>
              <a:t>其中</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baseline="-25000" dirty="0">
                <a:latin typeface="Arial" panose="020B0604020202020204" pitchFamily="34" charset="0"/>
                <a:ea typeface="+mj-ea"/>
                <a:cs typeface="Arial" panose="020B0604020202020204" pitchFamily="34" charset="0"/>
              </a:rPr>
              <a:t>a</a:t>
            </a:r>
            <a:r>
              <a:rPr kumimoji="0" lang="zh-CN" altLang="en-US" sz="2000" b="0" dirty="0">
                <a:latin typeface="Arial" panose="020B0604020202020204" pitchFamily="34" charset="0"/>
                <a:ea typeface="+mj-ea"/>
                <a:cs typeface="Arial" panose="020B0604020202020204" pitchFamily="34" charset="0"/>
              </a:rPr>
              <a:t>叫作</a:t>
            </a:r>
            <a:r>
              <a:rPr kumimoji="0" lang="zh-CN" altLang="en-US" sz="2000" b="0" dirty="0">
                <a:solidFill>
                  <a:srgbClr val="3333FF"/>
                </a:solidFill>
                <a:latin typeface="Arial" panose="020B0604020202020204" pitchFamily="34" charset="0"/>
                <a:ea typeface="+mj-ea"/>
                <a:cs typeface="Arial" panose="020B0604020202020204" pitchFamily="34" charset="0"/>
              </a:rPr>
              <a:t>实验活化能</a:t>
            </a:r>
            <a:r>
              <a:rPr kumimoji="0" lang="zh-CN" altLang="en-US" sz="2000" b="0" dirty="0">
                <a:latin typeface="Arial" panose="020B0604020202020204" pitchFamily="34" charset="0"/>
                <a:ea typeface="+mj-ea"/>
                <a:cs typeface="Arial" panose="020B0604020202020204" pitchFamily="34" charset="0"/>
              </a:rPr>
              <a:t>，它是宏观物理量，具有统计平均意义。</a:t>
            </a:r>
          </a:p>
          <a:p>
            <a:pPr>
              <a:lnSpc>
                <a:spcPct val="130000"/>
              </a:lnSpc>
              <a:spcBef>
                <a:spcPct val="40000"/>
              </a:spcBef>
              <a:defRPr/>
            </a:pPr>
            <a:r>
              <a:rPr kumimoji="0" lang="zh-CN" altLang="en-US" sz="2000" b="0" dirty="0">
                <a:latin typeface="Arial" panose="020B0604020202020204" pitchFamily="34" charset="0"/>
                <a:ea typeface="+mj-ea"/>
                <a:cs typeface="Arial" panose="020B0604020202020204" pitchFamily="34" charset="0"/>
              </a:rPr>
              <a:t>        对基元反应来说，</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baseline="-25000" dirty="0">
                <a:latin typeface="Arial" panose="020B0604020202020204" pitchFamily="34" charset="0"/>
                <a:ea typeface="+mj-ea"/>
                <a:cs typeface="Arial" panose="020B0604020202020204" pitchFamily="34" charset="0"/>
              </a:rPr>
              <a:t>a</a:t>
            </a:r>
            <a:r>
              <a:rPr kumimoji="0" lang="zh-CN" altLang="en-US" sz="2000" b="0" dirty="0">
                <a:latin typeface="Arial" panose="020B0604020202020204" pitchFamily="34" charset="0"/>
                <a:ea typeface="+mj-ea"/>
                <a:cs typeface="Arial" panose="020B0604020202020204" pitchFamily="34" charset="0"/>
              </a:rPr>
              <a:t>等于活化分子的平均能量与反应分子平均能量之差。对于复杂反应，</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baseline="-25000" dirty="0">
                <a:latin typeface="Arial" panose="020B0604020202020204" pitchFamily="34" charset="0"/>
                <a:ea typeface="+mj-ea"/>
                <a:cs typeface="Arial" panose="020B0604020202020204" pitchFamily="34" charset="0"/>
              </a:rPr>
              <a:t>a</a:t>
            </a:r>
            <a:r>
              <a:rPr kumimoji="0" lang="zh-CN" altLang="en-US" sz="2000" b="0" dirty="0">
                <a:latin typeface="Arial" panose="020B0604020202020204" pitchFamily="34" charset="0"/>
                <a:ea typeface="+mj-ea"/>
                <a:cs typeface="Arial" panose="020B0604020202020204" pitchFamily="34" charset="0"/>
              </a:rPr>
              <a:t>的直接物理意义就含糊了。因此由实验求得的</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baseline="-25000" dirty="0">
                <a:latin typeface="Arial" panose="020B0604020202020204" pitchFamily="34" charset="0"/>
                <a:ea typeface="+mj-ea"/>
                <a:cs typeface="Arial" panose="020B0604020202020204" pitchFamily="34" charset="0"/>
              </a:rPr>
              <a:t>a</a:t>
            </a:r>
            <a:r>
              <a:rPr kumimoji="0" lang="zh-CN" altLang="en-US" sz="2000" b="0" dirty="0">
                <a:latin typeface="Arial" panose="020B0604020202020204" pitchFamily="34" charset="0"/>
                <a:ea typeface="+mj-ea"/>
                <a:cs typeface="Arial" panose="020B0604020202020204" pitchFamily="34" charset="0"/>
              </a:rPr>
              <a:t>也叫作“</a:t>
            </a:r>
            <a:r>
              <a:rPr kumimoji="0" lang="zh-CN" altLang="en-US" sz="2000" b="0" dirty="0">
                <a:solidFill>
                  <a:srgbClr val="3333FF"/>
                </a:solidFill>
                <a:latin typeface="Arial" panose="020B0604020202020204" pitchFamily="34" charset="0"/>
                <a:ea typeface="+mj-ea"/>
                <a:cs typeface="Arial" panose="020B0604020202020204" pitchFamily="34" charset="0"/>
              </a:rPr>
              <a:t>表观活化能</a:t>
            </a:r>
            <a:r>
              <a:rPr kumimoji="0" lang="zh-CN" altLang="en-US" sz="2000" b="0" dirty="0">
                <a:latin typeface="Arial" panose="020B0604020202020204" pitchFamily="34" charset="0"/>
                <a:ea typeface="+mj-ea"/>
                <a:cs typeface="Arial" panose="020B0604020202020204" pitchFamily="34" charset="0"/>
              </a:rPr>
              <a:t>”。</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baseline="-25000" dirty="0">
                <a:latin typeface="Arial" panose="020B0604020202020204" pitchFamily="34" charset="0"/>
                <a:ea typeface="+mj-ea"/>
                <a:cs typeface="Arial" panose="020B0604020202020204" pitchFamily="34" charset="0"/>
              </a:rPr>
              <a:t>a</a:t>
            </a:r>
            <a:r>
              <a:rPr kumimoji="0" lang="zh-CN" altLang="en-US" sz="2000" b="0" dirty="0">
                <a:latin typeface="Arial" panose="020B0604020202020204" pitchFamily="34" charset="0"/>
                <a:ea typeface="+mj-ea"/>
                <a:cs typeface="Arial" panose="020B0604020202020204" pitchFamily="34" charset="0"/>
              </a:rPr>
              <a:t>的单位为</a:t>
            </a:r>
            <a:r>
              <a:rPr kumimoji="0" lang="en-US" altLang="zh-CN" sz="2000" b="0" dirty="0">
                <a:latin typeface="Arial" panose="020B0604020202020204" pitchFamily="34" charset="0"/>
                <a:ea typeface="+mj-ea"/>
                <a:cs typeface="Arial" panose="020B0604020202020204" pitchFamily="34" charset="0"/>
              </a:rPr>
              <a:t>J</a:t>
            </a:r>
            <a:r>
              <a:rPr kumimoji="0" lang="en-US" altLang="zh-CN" sz="2000" b="0" dirty="0">
                <a:latin typeface="Arial" panose="020B0604020202020204" pitchFamily="34" charset="0"/>
                <a:ea typeface="+mj-ea"/>
                <a:cs typeface="Arial" panose="020B0604020202020204" pitchFamily="34" charset="0"/>
                <a:sym typeface="Symbol" pitchFamily="18" charset="2"/>
              </a:rPr>
              <a:t></a:t>
            </a:r>
            <a:r>
              <a:rPr kumimoji="0" lang="en-US" altLang="zh-CN" sz="2000" b="0" dirty="0">
                <a:latin typeface="Arial" panose="020B0604020202020204" pitchFamily="34" charset="0"/>
                <a:ea typeface="+mj-ea"/>
                <a:cs typeface="Arial" panose="020B0604020202020204" pitchFamily="34" charset="0"/>
              </a:rPr>
              <a:t>mol</a:t>
            </a:r>
            <a:r>
              <a:rPr kumimoji="0" lang="en-US" altLang="zh-CN" sz="2000" b="0" baseline="30000" dirty="0">
                <a:latin typeface="Arial" panose="020B0604020202020204" pitchFamily="34" charset="0"/>
                <a:ea typeface="+mj-ea"/>
                <a:cs typeface="Arial" panose="020B0604020202020204" pitchFamily="34" charset="0"/>
                <a:sym typeface="Symbol" pitchFamily="18" charset="2"/>
              </a:rPr>
              <a:t></a:t>
            </a:r>
            <a:r>
              <a:rPr kumimoji="0" lang="en-US" altLang="zh-CN" sz="2000" b="0" baseline="30000" dirty="0">
                <a:latin typeface="Arial" panose="020B0604020202020204" pitchFamily="34" charset="0"/>
                <a:ea typeface="+mj-ea"/>
                <a:cs typeface="Arial" panose="020B0604020202020204" pitchFamily="34" charset="0"/>
              </a:rPr>
              <a:t>1</a:t>
            </a:r>
            <a:r>
              <a:rPr kumimoji="0" lang="zh-CN" altLang="en-US" sz="2000" b="0" dirty="0">
                <a:latin typeface="Arial" panose="020B0604020202020204" pitchFamily="34" charset="0"/>
                <a:ea typeface="+mj-ea"/>
                <a:cs typeface="Arial" panose="020B0604020202020204" pitchFamily="34" charset="0"/>
              </a:rPr>
              <a:t>，</a:t>
            </a:r>
            <a:r>
              <a:rPr kumimoji="0" lang="en-US" altLang="zh-CN" sz="2000" b="0" dirty="0">
                <a:latin typeface="Arial" panose="020B0604020202020204" pitchFamily="34" charset="0"/>
                <a:ea typeface="+mj-ea"/>
                <a:cs typeface="Arial" panose="020B0604020202020204" pitchFamily="34" charset="0"/>
              </a:rPr>
              <a:t>A</a:t>
            </a:r>
            <a:r>
              <a:rPr kumimoji="0" lang="zh-CN" altLang="en-US" sz="2000" b="0" dirty="0">
                <a:latin typeface="Arial" panose="020B0604020202020204" pitchFamily="34" charset="0"/>
                <a:ea typeface="+mj-ea"/>
                <a:cs typeface="Arial" panose="020B0604020202020204" pitchFamily="34" charset="0"/>
              </a:rPr>
              <a:t>为频率因子。</a:t>
            </a:r>
          </a:p>
        </p:txBody>
      </p:sp>
      <p:grpSp>
        <p:nvGrpSpPr>
          <p:cNvPr id="13325" name="Group 1041"/>
          <p:cNvGrpSpPr>
            <a:grpSpLocks/>
          </p:cNvGrpSpPr>
          <p:nvPr/>
        </p:nvGrpSpPr>
        <p:grpSpPr bwMode="auto">
          <a:xfrm>
            <a:off x="2267744" y="2328492"/>
            <a:ext cx="2767012" cy="857250"/>
            <a:chOff x="1228" y="1690"/>
            <a:chExt cx="1888" cy="540"/>
          </a:xfrm>
        </p:grpSpPr>
        <p:graphicFrame>
          <p:nvGraphicFramePr>
            <p:cNvPr id="13315" name="Object 2049"/>
            <p:cNvGraphicFramePr>
              <a:graphicFrameLocks noChangeAspect="1"/>
            </p:cNvGraphicFramePr>
            <p:nvPr>
              <p:extLst>
                <p:ext uri="{D42A27DB-BD31-4B8C-83A1-F6EECF244321}">
                  <p14:modId xmlns:p14="http://schemas.microsoft.com/office/powerpoint/2010/main" val="1600932812"/>
                </p:ext>
              </p:extLst>
            </p:nvPr>
          </p:nvGraphicFramePr>
          <p:xfrm>
            <a:off x="1228" y="1742"/>
            <a:ext cx="1888" cy="488"/>
          </p:xfrm>
          <a:graphic>
            <a:graphicData uri="http://schemas.openxmlformats.org/presentationml/2006/ole">
              <mc:AlternateContent xmlns:mc="http://schemas.openxmlformats.org/markup-compatibility/2006">
                <mc:Choice xmlns:v="urn:schemas-microsoft-com:vml" Requires="v">
                  <p:oleObj name="Equation" r:id="rId3" imgW="2997000" imgH="774360" progId="">
                    <p:embed/>
                  </p:oleObj>
                </mc:Choice>
                <mc:Fallback>
                  <p:oleObj name="Equation" r:id="rId3" imgW="2997000" imgH="774360" progId="">
                    <p:embed/>
                    <p:pic>
                      <p:nvPicPr>
                        <p:cNvPr id="0" name="Object 2049"/>
                        <p:cNvPicPr>
                          <a:picLocks noChangeAspect="1" noChangeArrowheads="1"/>
                        </p:cNvPicPr>
                        <p:nvPr/>
                      </p:nvPicPr>
                      <p:blipFill>
                        <a:blip r:embed="rId4">
                          <a:grayscl/>
                          <a:biLevel thresh="50000"/>
                          <a:extLst>
                            <a:ext uri="{28A0092B-C50C-407E-A947-70E740481C1C}">
                              <a14:useLocalDpi xmlns:a14="http://schemas.microsoft.com/office/drawing/2010/main" val="0"/>
                            </a:ext>
                          </a:extLst>
                        </a:blip>
                        <a:srcRect/>
                        <a:stretch>
                          <a:fillRect/>
                        </a:stretch>
                      </p:blipFill>
                      <p:spPr bwMode="auto">
                        <a:xfrm>
                          <a:off x="1228" y="1742"/>
                          <a:ext cx="1888" cy="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79" name="Text Box 1040"/>
            <p:cNvSpPr txBox="1">
              <a:spLocks noChangeArrowheads="1"/>
            </p:cNvSpPr>
            <p:nvPr/>
          </p:nvSpPr>
          <p:spPr bwMode="auto">
            <a:xfrm>
              <a:off x="2285" y="1690"/>
              <a:ext cx="235" cy="194"/>
            </a:xfrm>
            <a:prstGeom prst="rect">
              <a:avLst/>
            </a:prstGeom>
            <a:noFill/>
            <a:ln w="9525">
              <a:noFill/>
              <a:miter lim="800000"/>
              <a:headEnd/>
              <a:tailEnd/>
            </a:ln>
          </p:spPr>
          <p:txBody>
            <a:bodyPr lIns="91425" tIns="45712" rIns="91425" bIns="45712">
              <a:spAutoFit/>
            </a:bodyPr>
            <a:lstStyle/>
            <a:p>
              <a:pPr>
                <a:spcBef>
                  <a:spcPct val="50000"/>
                </a:spcBef>
                <a:defRPr/>
              </a:pPr>
              <a:r>
                <a:rPr lang="en-US" altLang="zh-CN" sz="1400" b="0" dirty="0">
                  <a:solidFill>
                    <a:schemeClr val="accent4">
                      <a:lumMod val="95000"/>
                      <a:lumOff val="5000"/>
                    </a:schemeClr>
                  </a:solidFill>
                  <a:sym typeface="Symbol" pitchFamily="18" charset="2"/>
                </a:rPr>
                <a:t>⊝</a:t>
              </a:r>
              <a:endParaRPr lang="en-US" altLang="zh-CN" sz="1400" b="0" dirty="0">
                <a:solidFill>
                  <a:schemeClr val="accent4">
                    <a:lumMod val="95000"/>
                    <a:lumOff val="5000"/>
                  </a:schemeClr>
                </a:solidFill>
              </a:endParaRPr>
            </a:p>
          </p:txBody>
        </p:sp>
      </p:grpSp>
      <p:pic>
        <p:nvPicPr>
          <p:cNvPr id="13326" name="Picture 1042" descr="E:\普通化学-2005\纯华讲稿\第一章\Arrhenius-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59860" y="1052959"/>
            <a:ext cx="1644588" cy="2232025"/>
          </a:xfrm>
          <a:prstGeom prst="rect">
            <a:avLst/>
          </a:prstGeom>
          <a:noFill/>
          <a:ln w="28575">
            <a:solidFill>
              <a:srgbClr val="00FFFF"/>
            </a:solidFill>
            <a:miter lim="800000"/>
            <a:headEnd/>
            <a:tailEnd/>
          </a:ln>
          <a:extLst>
            <a:ext uri="{909E8E84-426E-40DD-AFC4-6F175D3DCCD1}">
              <a14:hiddenFill xmlns:a14="http://schemas.microsoft.com/office/drawing/2010/main">
                <a:solidFill>
                  <a:srgbClr val="FFFFFF"/>
                </a:solidFill>
              </a14:hiddenFill>
            </a:ext>
          </a:extLst>
        </p:spPr>
      </p:pic>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2982253182"/>
              </p:ext>
            </p:extLst>
          </p:nvPr>
        </p:nvGraphicFramePr>
        <p:xfrm>
          <a:off x="539552" y="3861246"/>
          <a:ext cx="2819400" cy="723900"/>
        </p:xfrm>
        <a:graphic>
          <a:graphicData uri="http://schemas.openxmlformats.org/presentationml/2006/ole">
            <mc:AlternateContent xmlns:mc="http://schemas.openxmlformats.org/markup-compatibility/2006">
              <mc:Choice xmlns:v="urn:schemas-microsoft-com:vml" Requires="v">
                <p:oleObj name="Equation" r:id="rId6" imgW="2819160" imgH="723600" progId="Equation.DSMT4">
                  <p:embed/>
                </p:oleObj>
              </mc:Choice>
              <mc:Fallback>
                <p:oleObj name="Equation" r:id="rId6" imgW="2819160" imgH="723600" progId="Equation.DSMT4">
                  <p:embed/>
                  <p:pic>
                    <p:nvPicPr>
                      <p:cNvPr id="0" name=""/>
                      <p:cNvPicPr/>
                      <p:nvPr/>
                    </p:nvPicPr>
                    <p:blipFill>
                      <a:blip r:embed="rId7"/>
                      <a:stretch>
                        <a:fillRect/>
                      </a:stretch>
                    </p:blipFill>
                    <p:spPr>
                      <a:xfrm>
                        <a:off x="539552" y="3861246"/>
                        <a:ext cx="2819400" cy="723900"/>
                      </a:xfrm>
                      <a:prstGeom prst="rect">
                        <a:avLst/>
                      </a:prstGeom>
                    </p:spPr>
                  </p:pic>
                </p:oleObj>
              </mc:Fallback>
            </mc:AlternateContent>
          </a:graphicData>
        </a:graphic>
      </p:graphicFrame>
      <p:sp>
        <p:nvSpPr>
          <p:cNvPr id="1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40</a:t>
            </a:fld>
            <a:endParaRPr lang="en-US" altLang="zh-CN" dirty="0">
              <a:solidFill>
                <a:srgbClr val="000000"/>
              </a:solidFill>
            </a:endParaRPr>
          </a:p>
        </p:txBody>
      </p:sp>
      <p:sp>
        <p:nvSpPr>
          <p:cNvPr id="19" name="Rectangle 6">
            <a:extLst>
              <a:ext uri="{FF2B5EF4-FFF2-40B4-BE49-F238E27FC236}">
                <a16:creationId xmlns:a16="http://schemas.microsoft.com/office/drawing/2014/main" id="{40A81E4A-B794-0143-86D7-5A6A3D3BA7E4}"/>
              </a:ext>
            </a:extLst>
          </p:cNvPr>
          <p:cNvSpPr>
            <a:spLocks noChangeArrowheads="1"/>
          </p:cNvSpPr>
          <p:nvPr/>
        </p:nvSpPr>
        <p:spPr bwMode="auto">
          <a:xfrm>
            <a:off x="1835696" y="116632"/>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mn-lt"/>
                <a:ea typeface="黑体"/>
              </a:rPr>
              <a:t>温度与反应速率的关系</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339" name="直接连接符 12"/>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cxnSp>
        <p:nvCxnSpPr>
          <p:cNvPr id="14340" name="直接连接符 6"/>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14342" name="直接连接符 7"/>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pic>
        <p:nvPicPr>
          <p:cNvPr id="14343" name="Picture 4" descr="FG15_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173088"/>
            <a:ext cx="3851275"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4" name="直接连接符 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sp>
        <p:nvSpPr>
          <p:cNvPr id="16393" name="TextBox 4"/>
          <p:cNvSpPr txBox="1">
            <a:spLocks noChangeArrowheads="1"/>
          </p:cNvSpPr>
          <p:nvPr/>
        </p:nvSpPr>
        <p:spPr bwMode="auto">
          <a:xfrm>
            <a:off x="4067944" y="1340768"/>
            <a:ext cx="4876800" cy="1822743"/>
          </a:xfrm>
          <a:prstGeom prst="rect">
            <a:avLst/>
          </a:prstGeom>
          <a:noFill/>
          <a:ln w="9525">
            <a:noFill/>
            <a:miter lim="800000"/>
            <a:headEnd/>
            <a:tailEnd/>
          </a:ln>
        </p:spPr>
        <p:txBody>
          <a:bodyPr>
            <a:spAutoFit/>
          </a:bodyPr>
          <a:lstStyle/>
          <a:p>
            <a:pPr eaLnBrk="0" hangingPunct="0">
              <a:lnSpc>
                <a:spcPct val="120000"/>
              </a:lnSpc>
              <a:buFont typeface="Wingdings" pitchFamily="2" charset="2"/>
              <a:buChar char="Ø"/>
              <a:defRPr/>
            </a:pPr>
            <a:r>
              <a:rPr lang="zh-CN" altLang="en-US" b="0" dirty="0">
                <a:solidFill>
                  <a:srgbClr val="FF0000"/>
                </a:solidFill>
                <a:latin typeface="+mn-lt"/>
                <a:ea typeface="+mj-ea"/>
              </a:rPr>
              <a:t>可由</a:t>
            </a:r>
            <a:r>
              <a:rPr lang="en-US" altLang="zh-CN" b="0" dirty="0" err="1">
                <a:solidFill>
                  <a:srgbClr val="FF0000"/>
                </a:solidFill>
                <a:latin typeface="+mn-lt"/>
                <a:ea typeface="+mj-ea"/>
              </a:rPr>
              <a:t>lgk</a:t>
            </a:r>
            <a:r>
              <a:rPr lang="en-US" altLang="zh-CN" b="0" dirty="0">
                <a:solidFill>
                  <a:srgbClr val="FF0000"/>
                </a:solidFill>
                <a:latin typeface="+mn-lt"/>
                <a:ea typeface="+mj-ea"/>
              </a:rPr>
              <a:t>-T</a:t>
            </a:r>
            <a:r>
              <a:rPr lang="zh-CN" altLang="en-US" b="0" dirty="0">
                <a:solidFill>
                  <a:srgbClr val="FF0000"/>
                </a:solidFill>
                <a:latin typeface="+mn-lt"/>
                <a:ea typeface="+mj-ea"/>
              </a:rPr>
              <a:t>作图，通过斜率求得</a:t>
            </a:r>
            <a:endParaRPr lang="en-US" altLang="zh-CN" b="0" dirty="0">
              <a:solidFill>
                <a:srgbClr val="FF0000"/>
              </a:solidFill>
              <a:latin typeface="+mn-lt"/>
              <a:ea typeface="+mj-ea"/>
            </a:endParaRPr>
          </a:p>
          <a:p>
            <a:pPr eaLnBrk="0" hangingPunct="0">
              <a:lnSpc>
                <a:spcPct val="120000"/>
              </a:lnSpc>
              <a:buFont typeface="Wingdings" pitchFamily="2" charset="2"/>
              <a:buChar char="Ø"/>
              <a:defRPr/>
            </a:pPr>
            <a:r>
              <a:rPr lang="zh-CN" altLang="en-US" b="0" dirty="0">
                <a:solidFill>
                  <a:srgbClr val="FF0000"/>
                </a:solidFill>
                <a:latin typeface="+mn-lt"/>
                <a:ea typeface="+mj-ea"/>
              </a:rPr>
              <a:t>宏观物理量，具有统计平均意义</a:t>
            </a:r>
            <a:endParaRPr lang="en-US" altLang="zh-CN" b="0" dirty="0">
              <a:solidFill>
                <a:srgbClr val="FF0000"/>
              </a:solidFill>
              <a:latin typeface="+mn-lt"/>
              <a:ea typeface="+mj-ea"/>
            </a:endParaRPr>
          </a:p>
          <a:p>
            <a:pPr eaLnBrk="0" hangingPunct="0">
              <a:lnSpc>
                <a:spcPct val="120000"/>
              </a:lnSpc>
              <a:buFont typeface="Wingdings" pitchFamily="2" charset="2"/>
              <a:buChar char="Ø"/>
              <a:defRPr/>
            </a:pPr>
            <a:r>
              <a:rPr lang="zh-CN" altLang="en-US" b="0" dirty="0">
                <a:solidFill>
                  <a:schemeClr val="accent2">
                    <a:lumMod val="50000"/>
                  </a:schemeClr>
                </a:solidFill>
                <a:latin typeface="+mn-lt"/>
                <a:ea typeface="+mj-ea"/>
              </a:rPr>
              <a:t>对基元反应，</a:t>
            </a:r>
            <a:r>
              <a:rPr lang="en-US" altLang="zh-CN" b="0" i="1" dirty="0">
                <a:solidFill>
                  <a:schemeClr val="accent2">
                    <a:lumMod val="50000"/>
                  </a:schemeClr>
                </a:solidFill>
                <a:latin typeface="+mn-lt"/>
                <a:ea typeface="+mj-ea"/>
              </a:rPr>
              <a:t>E</a:t>
            </a:r>
            <a:r>
              <a:rPr lang="en-US" altLang="zh-CN" b="0" i="1" baseline="-25000" dirty="0">
                <a:solidFill>
                  <a:schemeClr val="accent2">
                    <a:lumMod val="50000"/>
                  </a:schemeClr>
                </a:solidFill>
                <a:latin typeface="+mn-lt"/>
                <a:ea typeface="+mj-ea"/>
              </a:rPr>
              <a:t>a</a:t>
            </a:r>
            <a:r>
              <a:rPr lang="zh-CN" altLang="en-US" b="0" dirty="0">
                <a:solidFill>
                  <a:schemeClr val="accent2">
                    <a:lumMod val="50000"/>
                  </a:schemeClr>
                </a:solidFill>
                <a:latin typeface="+mn-lt"/>
                <a:ea typeface="+mj-ea"/>
              </a:rPr>
              <a:t>等于活化分子平均能量与反应物分子平均能量差值</a:t>
            </a:r>
          </a:p>
        </p:txBody>
      </p:sp>
      <p:cxnSp>
        <p:nvCxnSpPr>
          <p:cNvPr id="14346" name="直接连接符 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pic>
        <p:nvPicPr>
          <p:cNvPr id="2" name="Picture 2" descr="活化分子数示意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1994" y="3636640"/>
            <a:ext cx="4568699" cy="291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348" name="直接连接符 1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14349" name="直接连接符 11"/>
          <p:cNvCxnSpPr>
            <a:cxnSpLocks noChangeShapeType="1"/>
          </p:cNvCxnSpPr>
          <p:nvPr/>
        </p:nvCxnSpPr>
        <p:spPr bwMode="auto">
          <a:xfrm>
            <a:off x="0" y="0"/>
            <a:ext cx="0" cy="457200"/>
          </a:xfrm>
          <a:prstGeom prst="line">
            <a:avLst/>
          </a:prstGeom>
          <a:noFill/>
          <a:ln w="0" algn="ctr">
            <a:solidFill>
              <a:srgbClr val="FDFFFF"/>
            </a:solidFill>
            <a:round/>
            <a:headEnd/>
            <a:tailEnd/>
          </a:ln>
          <a:extLst>
            <a:ext uri="{909E8E84-426E-40DD-AFC4-6F175D3DCCD1}">
              <a14:hiddenFill xmlns:a14="http://schemas.microsoft.com/office/drawing/2010/main">
                <a:noFill/>
              </a14:hiddenFill>
            </a:ext>
          </a:extLst>
        </p:spPr>
      </p:cxnSp>
      <p:graphicFrame>
        <p:nvGraphicFramePr>
          <p:cNvPr id="14338" name="Object 2"/>
          <p:cNvGraphicFramePr>
            <a:graphicFrameLocks noChangeAspect="1"/>
          </p:cNvGraphicFramePr>
          <p:nvPr>
            <p:extLst>
              <p:ext uri="{D42A27DB-BD31-4B8C-83A1-F6EECF244321}">
                <p14:modId xmlns:p14="http://schemas.microsoft.com/office/powerpoint/2010/main" val="1011827771"/>
              </p:ext>
            </p:extLst>
          </p:nvPr>
        </p:nvGraphicFramePr>
        <p:xfrm>
          <a:off x="694236" y="5023761"/>
          <a:ext cx="2924969" cy="923925"/>
        </p:xfrm>
        <a:graphic>
          <a:graphicData uri="http://schemas.openxmlformats.org/presentationml/2006/ole">
            <mc:AlternateContent xmlns:mc="http://schemas.openxmlformats.org/markup-compatibility/2006">
              <mc:Choice xmlns:v="urn:schemas-microsoft-com:vml" Requires="v">
                <p:oleObj name="Equation" r:id="rId4" imgW="1422360" imgH="457200" progId="Equation.3">
                  <p:embed/>
                </p:oleObj>
              </mc:Choice>
              <mc:Fallback>
                <p:oleObj name="Equation" r:id="rId4" imgW="1422360" imgH="457200" progId="Equation.3">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236" y="5023761"/>
                        <a:ext cx="2924969"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51" name="TextBox 13"/>
          <p:cNvSpPr txBox="1">
            <a:spLocks noChangeArrowheads="1"/>
          </p:cNvSpPr>
          <p:nvPr/>
        </p:nvSpPr>
        <p:spPr bwMode="auto">
          <a:xfrm>
            <a:off x="107504" y="4506385"/>
            <a:ext cx="39604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zh-CN" altLang="en-US" sz="2000" b="0" dirty="0">
                <a:latin typeface="Arial" panose="020B0604020202020204" pitchFamily="34" charset="0"/>
                <a:ea typeface="+mj-ea"/>
                <a:cs typeface="Arial" panose="020B0604020202020204" pitchFamily="34" charset="0"/>
              </a:rPr>
              <a:t>可利用</a:t>
            </a:r>
            <a:r>
              <a:rPr lang="en-US" altLang="zh-CN" sz="2000" b="0" dirty="0">
                <a:latin typeface="Arial" panose="020B0604020202020204" pitchFamily="34" charset="0"/>
                <a:ea typeface="+mj-ea"/>
                <a:cs typeface="Arial" panose="020B0604020202020204" pitchFamily="34" charset="0"/>
              </a:rPr>
              <a:t>Arrhenius</a:t>
            </a:r>
            <a:r>
              <a:rPr lang="zh-CN" altLang="en-US" sz="2000" b="0" dirty="0">
                <a:latin typeface="Arial" panose="020B0604020202020204" pitchFamily="34" charset="0"/>
                <a:ea typeface="+mj-ea"/>
                <a:cs typeface="Arial" panose="020B0604020202020204" pitchFamily="34" charset="0"/>
              </a:rPr>
              <a:t>方程求算</a:t>
            </a:r>
            <a:r>
              <a:rPr lang="en-US" altLang="zh-CN" sz="2000" b="0" i="1" dirty="0" err="1">
                <a:latin typeface="Arial" panose="020B0604020202020204" pitchFamily="34" charset="0"/>
                <a:ea typeface="+mj-ea"/>
                <a:cs typeface="Arial" panose="020B0604020202020204" pitchFamily="34" charset="0"/>
              </a:rPr>
              <a:t>E</a:t>
            </a:r>
            <a:r>
              <a:rPr lang="en-US" altLang="zh-CN" sz="2000" b="0" baseline="-25000" dirty="0" err="1">
                <a:latin typeface="Arial" panose="020B0604020202020204" pitchFamily="34" charset="0"/>
                <a:ea typeface="+mj-ea"/>
                <a:cs typeface="Arial" panose="020B0604020202020204" pitchFamily="34" charset="0"/>
              </a:rPr>
              <a:t>a</a:t>
            </a:r>
            <a:endParaRPr lang="zh-CN" altLang="en-US" sz="2000" b="0" baseline="-25000" dirty="0">
              <a:latin typeface="Arial" panose="020B0604020202020204" pitchFamily="34" charset="0"/>
              <a:ea typeface="+mj-ea"/>
              <a:cs typeface="Arial" panose="020B0604020202020204" pitchFamily="34" charset="0"/>
            </a:endParaRP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7"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mn-lt"/>
                <a:ea typeface="黑体"/>
              </a:rPr>
              <a:t>活化能  </a:t>
            </a:r>
            <a:r>
              <a:rPr lang="en-US" altLang="zh-CN" sz="3200" i="1" dirty="0" err="1">
                <a:solidFill>
                  <a:srgbClr val="3333CC">
                    <a:lumMod val="50000"/>
                  </a:srgbClr>
                </a:solidFill>
                <a:latin typeface="+mn-lt"/>
                <a:ea typeface="黑体"/>
              </a:rPr>
              <a:t>E</a:t>
            </a:r>
            <a:r>
              <a:rPr lang="en-US" altLang="zh-CN" sz="3200" i="1" baseline="-25000" dirty="0" err="1">
                <a:solidFill>
                  <a:srgbClr val="3333CC">
                    <a:lumMod val="50000"/>
                  </a:srgbClr>
                </a:solidFill>
                <a:latin typeface="+mn-lt"/>
                <a:ea typeface="黑体"/>
              </a:rPr>
              <a:t>a</a:t>
            </a:r>
            <a:endParaRPr lang="zh-CN" altLang="en-US" sz="3200" i="1" baseline="-25000" dirty="0">
              <a:solidFill>
                <a:srgbClr val="3333CC">
                  <a:lumMod val="50000"/>
                </a:srgbClr>
              </a:solidFill>
              <a:latin typeface="+mn-lt"/>
              <a:ea typeface="黑体"/>
            </a:endParaRPr>
          </a:p>
        </p:txBody>
      </p:sp>
      <p:sp>
        <p:nvSpPr>
          <p:cNvPr id="1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41</a:t>
            </a:fld>
            <a:endParaRPr lang="en-US" altLang="zh-CN" dirty="0">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F179851-3F01-5F42-A3B5-DD99C06F4CBF}"/>
              </a:ext>
            </a:extLst>
          </p:cNvPr>
          <p:cNvSpPr>
            <a:spLocks noGrp="1"/>
          </p:cNvSpPr>
          <p:nvPr>
            <p:ph type="ftr" sz="quarter" idx="10"/>
          </p:nvPr>
        </p:nvSpPr>
        <p:spPr/>
        <p:txBody>
          <a:bodyPr/>
          <a:lstStyle/>
          <a:p>
            <a:pPr>
              <a:defRPr/>
            </a:pPr>
            <a:fld id="{DF0A6764-F8AE-4256-B866-94C26512E199}" type="slidenum">
              <a:rPr lang="zh-CN" altLang="en-US" smtClean="0"/>
              <a:pPr>
                <a:defRPr/>
              </a:pPr>
              <a:t>42</a:t>
            </a:fld>
            <a:endParaRPr lang="en-US" altLang="zh-CN"/>
          </a:p>
        </p:txBody>
      </p:sp>
      <p:pic>
        <p:nvPicPr>
          <p:cNvPr id="3" name="Picture 4" descr="FG06_18">
            <a:extLst>
              <a:ext uri="{FF2B5EF4-FFF2-40B4-BE49-F238E27FC236}">
                <a16:creationId xmlns:a16="http://schemas.microsoft.com/office/drawing/2014/main" id="{D19A1F84-5D0C-D443-954D-D25D488361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4572000" y="1196752"/>
            <a:ext cx="4094162" cy="4221162"/>
          </a:xfrm>
          <a:prstGeom prst="rect">
            <a:avLst/>
          </a:prstGeom>
        </p:spPr>
      </p:pic>
      <p:sp>
        <p:nvSpPr>
          <p:cNvPr id="4" name="Text Box 6">
            <a:extLst>
              <a:ext uri="{FF2B5EF4-FFF2-40B4-BE49-F238E27FC236}">
                <a16:creationId xmlns:a16="http://schemas.microsoft.com/office/drawing/2014/main" id="{C9A2823A-149B-2541-BFD0-D57EAA7218E6}"/>
              </a:ext>
            </a:extLst>
          </p:cNvPr>
          <p:cNvSpPr txBox="1">
            <a:spLocks noChangeArrowheads="1"/>
          </p:cNvSpPr>
          <p:nvPr/>
        </p:nvSpPr>
        <p:spPr bwMode="auto">
          <a:xfrm>
            <a:off x="97210" y="1484784"/>
            <a:ext cx="4618806" cy="1121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0" lang="zh-CN" altLang="en-US" b="0" dirty="0">
                <a:latin typeface="+mj-ea"/>
                <a:ea typeface="+mj-ea"/>
              </a:rPr>
              <a:t>气体分子速率分布和能量分布</a:t>
            </a:r>
            <a:endParaRPr kumimoji="0" lang="en-US" altLang="zh-CN" b="0" dirty="0">
              <a:latin typeface="+mj-ea"/>
              <a:ea typeface="+mj-ea"/>
            </a:endParaRPr>
          </a:p>
          <a:p>
            <a:pPr eaLnBrk="1" hangingPunct="1">
              <a:lnSpc>
                <a:spcPct val="120000"/>
              </a:lnSpc>
              <a:spcBef>
                <a:spcPct val="50000"/>
              </a:spcBef>
            </a:pPr>
            <a:r>
              <a:rPr kumimoji="0" lang="en-GB" altLang="zh-CN" b="0" dirty="0">
                <a:latin typeface="+mj-ea"/>
                <a:ea typeface="+mj-ea"/>
              </a:rPr>
              <a:t>(</a:t>
            </a:r>
            <a:r>
              <a:rPr kumimoji="0" lang="en-US" altLang="zh-CN" b="0" dirty="0"/>
              <a:t>Maxwell</a:t>
            </a:r>
            <a:r>
              <a:rPr kumimoji="0" lang="zh-CN" altLang="en-US" b="0" dirty="0"/>
              <a:t> 、</a:t>
            </a:r>
            <a:r>
              <a:rPr kumimoji="0" lang="en-US" altLang="zh-CN" b="0" dirty="0"/>
              <a:t>Boltzmann</a:t>
            </a:r>
            <a:r>
              <a:rPr kumimoji="0" lang="zh-CN" altLang="en-US" b="0" dirty="0"/>
              <a:t> </a:t>
            </a:r>
            <a:r>
              <a:rPr kumimoji="0" lang="en-GB" altLang="zh-CN" b="0" dirty="0">
                <a:latin typeface="+mj-ea"/>
                <a:ea typeface="+mj-ea"/>
              </a:rPr>
              <a:t>)</a:t>
            </a:r>
            <a:r>
              <a:rPr kumimoji="0" lang="zh-CN" altLang="en-US" b="0" dirty="0">
                <a:latin typeface="+mj-ea"/>
                <a:ea typeface="+mj-ea"/>
              </a:rPr>
              <a:t>：    </a:t>
            </a:r>
          </a:p>
        </p:txBody>
      </p:sp>
      <p:sp>
        <p:nvSpPr>
          <p:cNvPr id="5" name="Line 7">
            <a:extLst>
              <a:ext uri="{FF2B5EF4-FFF2-40B4-BE49-F238E27FC236}">
                <a16:creationId xmlns:a16="http://schemas.microsoft.com/office/drawing/2014/main" id="{029E3F82-F682-7F44-8101-2F01CFDC5D7E}"/>
              </a:ext>
            </a:extLst>
          </p:cNvPr>
          <p:cNvSpPr>
            <a:spLocks noChangeShapeType="1"/>
          </p:cNvSpPr>
          <p:nvPr/>
        </p:nvSpPr>
        <p:spPr bwMode="auto">
          <a:xfrm flipV="1">
            <a:off x="5458520" y="2173952"/>
            <a:ext cx="1439862" cy="86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 name="Text Box 8">
            <a:extLst>
              <a:ext uri="{FF2B5EF4-FFF2-40B4-BE49-F238E27FC236}">
                <a16:creationId xmlns:a16="http://schemas.microsoft.com/office/drawing/2014/main" id="{6852ECD7-C341-2B44-8278-2208BECA490B}"/>
              </a:ext>
            </a:extLst>
          </p:cNvPr>
          <p:cNvSpPr txBox="1">
            <a:spLocks noChangeArrowheads="1"/>
          </p:cNvSpPr>
          <p:nvPr/>
        </p:nvSpPr>
        <p:spPr bwMode="auto">
          <a:xfrm>
            <a:off x="6950770" y="1958052"/>
            <a:ext cx="1347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1800"/>
              <a:t>最可几速率</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B8D4B4E-80E9-6C4B-BD42-02E20ACAB86C}"/>
                  </a:ext>
                </a:extLst>
              </p:cNvPr>
              <p:cNvSpPr txBox="1"/>
              <p:nvPr/>
            </p:nvSpPr>
            <p:spPr>
              <a:xfrm>
                <a:off x="179512" y="3077232"/>
                <a:ext cx="4270784" cy="862800"/>
              </a:xfrm>
              <a:prstGeom prst="rect">
                <a:avLst/>
              </a:prstGeom>
              <a:solidFill>
                <a:srgbClr val="FFFF00"/>
              </a:solidFill>
            </p:spPr>
            <p:txBody>
              <a:bodyPr wrap="square" lIns="0" tIns="0" rIns="0" bIns="0" rtlCol="0">
                <a:spAutoFit/>
              </a:bodyPr>
              <a:lstStyle/>
              <a:p>
                <a:pPr algn="ctr"/>
                <a14:m>
                  <m:oMath xmlns:m="http://schemas.openxmlformats.org/officeDocument/2006/math">
                    <m:f>
                      <m:fPr>
                        <m:ctrlPr>
                          <a:rPr kumimoji="1" lang="en-GB" altLang="zh-CN" sz="2800" i="1" smtClean="0">
                            <a:latin typeface="Cambria Math" panose="02040503050406030204" pitchFamily="18" charset="0"/>
                          </a:rPr>
                        </m:ctrlPr>
                      </m:fPr>
                      <m:num>
                        <m:r>
                          <a:rPr kumimoji="1" lang="en-GB" altLang="zh-CN" sz="2800" b="1" i="1" smtClean="0">
                            <a:latin typeface="Cambria Math" panose="02040503050406030204" pitchFamily="18" charset="0"/>
                          </a:rPr>
                          <m:t>𝒅𝒏</m:t>
                        </m:r>
                      </m:num>
                      <m:den>
                        <m:r>
                          <a:rPr kumimoji="1" lang="en-GB" altLang="zh-CN" sz="2800" b="1" i="1" smtClean="0">
                            <a:latin typeface="Cambria Math" panose="02040503050406030204" pitchFamily="18" charset="0"/>
                          </a:rPr>
                          <m:t>𝒏</m:t>
                        </m:r>
                      </m:den>
                    </m:f>
                    <m:r>
                      <a:rPr kumimoji="1" lang="en-GB" altLang="zh-CN" sz="2800" b="1" i="1" smtClean="0">
                        <a:latin typeface="Cambria Math" panose="02040503050406030204" pitchFamily="18" charset="0"/>
                      </a:rPr>
                      <m:t>=</m:t>
                    </m:r>
                    <m:r>
                      <a:rPr kumimoji="1" lang="en-GB" altLang="zh-CN" sz="2800" b="1" i="1" smtClean="0">
                        <a:latin typeface="Cambria Math" panose="02040503050406030204" pitchFamily="18" charset="0"/>
                      </a:rPr>
                      <m:t>𝟒</m:t>
                    </m:r>
                    <m:r>
                      <a:rPr kumimoji="1" lang="en-GB" altLang="zh-CN" sz="2800" b="1" i="1" smtClean="0">
                        <a:latin typeface="Cambria Math" panose="02040503050406030204" pitchFamily="18" charset="0"/>
                        <a:ea typeface="Cambria Math" panose="02040503050406030204" pitchFamily="18" charset="0"/>
                      </a:rPr>
                      <m:t>𝝅</m:t>
                    </m:r>
                    <m:sSup>
                      <m:sSupPr>
                        <m:ctrlPr>
                          <a:rPr kumimoji="1" lang="en-GB" altLang="zh-CN" sz="2800" b="1" i="1" smtClean="0">
                            <a:latin typeface="Cambria Math" panose="02040503050406030204" pitchFamily="18" charset="0"/>
                            <a:ea typeface="Cambria Math" panose="02040503050406030204" pitchFamily="18" charset="0"/>
                          </a:rPr>
                        </m:ctrlPr>
                      </m:sSupPr>
                      <m:e>
                        <m:d>
                          <m:dPr>
                            <m:ctrlPr>
                              <a:rPr lang="en-GB" altLang="zh-CN" sz="2800" i="1">
                                <a:latin typeface="Cambria Math" panose="02040503050406030204" pitchFamily="18" charset="0"/>
                                <a:ea typeface="Cambria Math" panose="02040503050406030204" pitchFamily="18" charset="0"/>
                              </a:rPr>
                            </m:ctrlPr>
                          </m:dPr>
                          <m:e>
                            <m:f>
                              <m:fPr>
                                <m:ctrlPr>
                                  <a:rPr lang="en-GB" altLang="zh-CN" sz="2800" i="1">
                                    <a:latin typeface="Cambria Math" panose="02040503050406030204" pitchFamily="18" charset="0"/>
                                    <a:ea typeface="Cambria Math" panose="02040503050406030204" pitchFamily="18" charset="0"/>
                                  </a:rPr>
                                </m:ctrlPr>
                              </m:fPr>
                              <m:num>
                                <m:r>
                                  <a:rPr lang="en-GB" altLang="zh-CN" sz="2800" i="1">
                                    <a:latin typeface="Cambria Math" panose="02040503050406030204" pitchFamily="18" charset="0"/>
                                    <a:ea typeface="Cambria Math" panose="02040503050406030204" pitchFamily="18" charset="0"/>
                                  </a:rPr>
                                  <m:t>𝑴</m:t>
                                </m:r>
                              </m:num>
                              <m:den>
                                <m:r>
                                  <a:rPr lang="en-GB" altLang="zh-CN" sz="2800" i="1">
                                    <a:latin typeface="Cambria Math" panose="02040503050406030204" pitchFamily="18" charset="0"/>
                                    <a:ea typeface="Cambria Math" panose="02040503050406030204" pitchFamily="18" charset="0"/>
                                  </a:rPr>
                                  <m:t>𝟐</m:t>
                                </m:r>
                                <m:r>
                                  <a:rPr lang="en-GB" altLang="zh-CN" sz="2800" i="1">
                                    <a:latin typeface="Cambria Math" panose="02040503050406030204" pitchFamily="18" charset="0"/>
                                    <a:ea typeface="Cambria Math" panose="02040503050406030204" pitchFamily="18" charset="0"/>
                                  </a:rPr>
                                  <m:t>𝝅</m:t>
                                </m:r>
                                <m:r>
                                  <a:rPr lang="en-GB" altLang="zh-CN" sz="2800" i="1">
                                    <a:latin typeface="Cambria Math" panose="02040503050406030204" pitchFamily="18" charset="0"/>
                                    <a:ea typeface="Cambria Math" panose="02040503050406030204" pitchFamily="18" charset="0"/>
                                  </a:rPr>
                                  <m:t>𝑹𝑻</m:t>
                                </m:r>
                              </m:den>
                            </m:f>
                          </m:e>
                        </m:d>
                      </m:e>
                      <m:sup>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𝟑</m:t>
                            </m:r>
                          </m:num>
                          <m:den>
                            <m:r>
                              <a:rPr kumimoji="1" lang="en-GB" altLang="zh-CN" sz="2800" b="1" i="1" smtClean="0">
                                <a:latin typeface="Cambria Math" panose="02040503050406030204" pitchFamily="18" charset="0"/>
                                <a:ea typeface="Cambria Math" panose="02040503050406030204" pitchFamily="18" charset="0"/>
                              </a:rPr>
                              <m:t>𝟐</m:t>
                            </m:r>
                          </m:den>
                        </m:f>
                      </m:sup>
                    </m:sSup>
                    <m:sSup>
                      <m:sSupPr>
                        <m:ctrlPr>
                          <a:rPr kumimoji="1" lang="en-GB" altLang="zh-CN" sz="2800" b="1" i="1" smtClean="0">
                            <a:latin typeface="Cambria Math" panose="02040503050406030204" pitchFamily="18" charset="0"/>
                            <a:ea typeface="Cambria Math" panose="02040503050406030204" pitchFamily="18" charset="0"/>
                          </a:rPr>
                        </m:ctrlPr>
                      </m:sSupPr>
                      <m:e>
                        <m:r>
                          <a:rPr kumimoji="1" lang="en-GB" altLang="zh-CN" sz="2800" b="1" i="1" smtClean="0">
                            <a:latin typeface="Cambria Math" panose="02040503050406030204" pitchFamily="18" charset="0"/>
                            <a:ea typeface="Cambria Math" panose="02040503050406030204" pitchFamily="18" charset="0"/>
                          </a:rPr>
                          <m:t>𝒆</m:t>
                        </m:r>
                      </m:e>
                      <m:sup>
                        <m:r>
                          <a:rPr kumimoji="1" lang="en-GB" altLang="zh-CN" sz="2800" b="1" i="1" smtClean="0">
                            <a:latin typeface="Cambria Math" panose="02040503050406030204" pitchFamily="18" charset="0"/>
                            <a:ea typeface="Cambria Math" panose="02040503050406030204" pitchFamily="18" charset="0"/>
                          </a:rPr>
                          <m:t>−</m:t>
                        </m:r>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𝑴𝒗</m:t>
                            </m:r>
                            <m:r>
                              <a:rPr kumimoji="1" lang="en-GB" altLang="zh-CN" sz="2800" b="1" i="1" baseline="30000" smtClean="0">
                                <a:latin typeface="Cambria Math" panose="02040503050406030204" pitchFamily="18" charset="0"/>
                                <a:ea typeface="Cambria Math" panose="02040503050406030204" pitchFamily="18" charset="0"/>
                              </a:rPr>
                              <m:t>𝟐</m:t>
                            </m:r>
                          </m:num>
                          <m:den>
                            <m:r>
                              <a:rPr kumimoji="1" lang="en-GB" altLang="zh-CN" sz="2800" b="1" i="1" smtClean="0">
                                <a:latin typeface="Cambria Math" panose="02040503050406030204" pitchFamily="18" charset="0"/>
                                <a:ea typeface="Cambria Math" panose="02040503050406030204" pitchFamily="18" charset="0"/>
                              </a:rPr>
                              <m:t>𝟐</m:t>
                            </m:r>
                            <m:r>
                              <a:rPr kumimoji="1" lang="en-GB" altLang="zh-CN" sz="2800" b="1" i="1" smtClean="0">
                                <a:latin typeface="Cambria Math" panose="02040503050406030204" pitchFamily="18" charset="0"/>
                                <a:ea typeface="Cambria Math" panose="02040503050406030204" pitchFamily="18" charset="0"/>
                              </a:rPr>
                              <m:t>𝑹𝑻</m:t>
                            </m:r>
                          </m:den>
                        </m:f>
                      </m:sup>
                    </m:sSup>
                    <m:r>
                      <a:rPr kumimoji="1" lang="en-GB" altLang="zh-CN" sz="2800" b="1" i="1" smtClean="0">
                        <a:latin typeface="Cambria Math" panose="02040503050406030204" pitchFamily="18" charset="0"/>
                        <a:ea typeface="Cambria Math" panose="02040503050406030204" pitchFamily="18" charset="0"/>
                      </a:rPr>
                      <m:t> </m:t>
                    </m:r>
                    <m:r>
                      <a:rPr kumimoji="1" lang="en-GB" altLang="zh-CN" sz="2800" b="1" i="1" smtClean="0">
                        <a:latin typeface="Cambria Math" panose="02040503050406030204" pitchFamily="18" charset="0"/>
                        <a:ea typeface="Cambria Math" panose="02040503050406030204" pitchFamily="18" charset="0"/>
                      </a:rPr>
                      <m:t>𝒗</m:t>
                    </m:r>
                  </m:oMath>
                </a14:m>
                <a:r>
                  <a:rPr kumimoji="1" lang="en-GB" altLang="zh-CN" sz="2800" baseline="30000" dirty="0"/>
                  <a:t>2</a:t>
                </a:r>
                <a:r>
                  <a:rPr kumimoji="1" lang="en-GB" altLang="zh-CN" sz="2800" dirty="0"/>
                  <a:t>dv</a:t>
                </a:r>
                <a:endParaRPr kumimoji="1" lang="zh-CN" altLang="en-US" sz="2800" dirty="0"/>
              </a:p>
            </p:txBody>
          </p:sp>
        </mc:Choice>
        <mc:Fallback xmlns="">
          <p:sp>
            <p:nvSpPr>
              <p:cNvPr id="7" name="文本框 6">
                <a:extLst>
                  <a:ext uri="{FF2B5EF4-FFF2-40B4-BE49-F238E27FC236}">
                    <a16:creationId xmlns:a16="http://schemas.microsoft.com/office/drawing/2014/main" id="{FB8D4B4E-80E9-6C4B-BD42-02E20ACAB86C}"/>
                  </a:ext>
                </a:extLst>
              </p:cNvPr>
              <p:cNvSpPr txBox="1">
                <a:spLocks noRot="1" noChangeAspect="1" noMove="1" noResize="1" noEditPoints="1" noAdjustHandles="1" noChangeArrowheads="1" noChangeShapeType="1" noTextEdit="1"/>
              </p:cNvSpPr>
              <p:nvPr/>
            </p:nvSpPr>
            <p:spPr>
              <a:xfrm>
                <a:off x="179512" y="3077232"/>
                <a:ext cx="4270784" cy="862800"/>
              </a:xfrm>
              <a:prstGeom prst="rect">
                <a:avLst/>
              </a:prstGeom>
              <a:blipFill>
                <a:blip r:embed="rId3"/>
                <a:stretch>
                  <a:fillRect l="-297" r="-3561" b="-11594"/>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72310F9-2DBC-AE47-A907-0604537A9D92}"/>
              </a:ext>
            </a:extLst>
          </p:cNvPr>
          <p:cNvSpPr txBox="1"/>
          <p:nvPr/>
        </p:nvSpPr>
        <p:spPr>
          <a:xfrm>
            <a:off x="1210544" y="4209810"/>
            <a:ext cx="2040943" cy="461665"/>
          </a:xfrm>
          <a:prstGeom prst="rect">
            <a:avLst/>
          </a:prstGeom>
          <a:noFill/>
        </p:spPr>
        <p:txBody>
          <a:bodyPr wrap="none" rtlCol="0">
            <a:spAutoFit/>
          </a:bodyPr>
          <a:lstStyle/>
          <a:p>
            <a:r>
              <a:rPr kumimoji="1" lang="zh-CN" altLang="en-US" b="0" dirty="0">
                <a:latin typeface="+mj-ea"/>
                <a:ea typeface="+mj-ea"/>
              </a:rPr>
              <a:t>分子量和温度</a:t>
            </a:r>
          </a:p>
        </p:txBody>
      </p:sp>
    </p:spTree>
    <p:extLst>
      <p:ext uri="{BB962C8B-B14F-4D97-AF65-F5344CB8AC3E}">
        <p14:creationId xmlns:p14="http://schemas.microsoft.com/office/powerpoint/2010/main" val="2088978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5090" name="Text Box 2"/>
          <p:cNvSpPr txBox="1">
            <a:spLocks noChangeArrowheads="1"/>
          </p:cNvSpPr>
          <p:nvPr/>
        </p:nvSpPr>
        <p:spPr bwMode="auto">
          <a:xfrm>
            <a:off x="35496" y="1196752"/>
            <a:ext cx="9003531" cy="892552"/>
          </a:xfrm>
          <a:prstGeom prst="rect">
            <a:avLst/>
          </a:prstGeom>
          <a:noFill/>
          <a:ln w="9525" algn="ctr">
            <a:noFill/>
            <a:miter lim="800000"/>
            <a:headEnd/>
            <a:tailEnd/>
          </a:ln>
          <a:effectLst/>
        </p:spPr>
        <p:txBody>
          <a:bodyPr wrap="square">
            <a:spAutoFit/>
          </a:bodyPr>
          <a:lstStyle/>
          <a:p>
            <a:pPr>
              <a:spcBef>
                <a:spcPct val="50000"/>
              </a:spcBef>
              <a:defRPr/>
            </a:pPr>
            <a:r>
              <a:rPr kumimoji="0" lang="zh-CN" altLang="en-US" b="0" dirty="0">
                <a:latin typeface="Arial" panose="020B0604020202020204" pitchFamily="34" charset="0"/>
                <a:ea typeface="+mj-ea"/>
                <a:cs typeface="Arial" panose="020B0604020202020204" pitchFamily="34" charset="0"/>
              </a:rPr>
              <a:t>反应物分子</a:t>
            </a:r>
            <a:r>
              <a:rPr kumimoji="0" lang="en-US" altLang="zh-CN" b="0" dirty="0">
                <a:latin typeface="Arial" panose="020B0604020202020204" pitchFamily="34" charset="0"/>
                <a:ea typeface="+mj-ea"/>
                <a:cs typeface="Arial" panose="020B0604020202020204" pitchFamily="34" charset="0"/>
              </a:rPr>
              <a:t>R</a:t>
            </a:r>
            <a:r>
              <a:rPr kumimoji="0" lang="zh-CN" altLang="en-US" b="0" dirty="0">
                <a:latin typeface="Arial" panose="020B0604020202020204" pitchFamily="34" charset="0"/>
                <a:ea typeface="+mj-ea"/>
                <a:cs typeface="Arial" panose="020B0604020202020204" pitchFamily="34" charset="0"/>
              </a:rPr>
              <a:t>必须经过一个中间活化状态 </a:t>
            </a:r>
            <a:r>
              <a:rPr kumimoji="0" lang="en-US" altLang="zh-CN" b="0" dirty="0">
                <a:latin typeface="Arial" panose="020B0604020202020204" pitchFamily="34" charset="0"/>
                <a:ea typeface="+mj-ea"/>
                <a:cs typeface="Arial" panose="020B0604020202020204" pitchFamily="34" charset="0"/>
              </a:rPr>
              <a:t>(R*)</a:t>
            </a:r>
            <a:r>
              <a:rPr kumimoji="0" lang="zh-CN" altLang="en-US" b="0" dirty="0">
                <a:latin typeface="Arial" panose="020B0604020202020204" pitchFamily="34" charset="0"/>
                <a:ea typeface="+mj-ea"/>
                <a:cs typeface="Arial" panose="020B0604020202020204" pitchFamily="34" charset="0"/>
              </a:rPr>
              <a:t>，才能转变成产物</a:t>
            </a:r>
            <a:r>
              <a:rPr kumimoji="0" lang="en-US" altLang="zh-CN" b="0" dirty="0">
                <a:latin typeface="Arial" panose="020B0604020202020204" pitchFamily="34" charset="0"/>
                <a:ea typeface="+mj-ea"/>
                <a:cs typeface="Arial" panose="020B0604020202020204" pitchFamily="34" charset="0"/>
              </a:rPr>
              <a:t>P           			     </a:t>
            </a:r>
            <a:r>
              <a:rPr kumimoji="0" lang="en-US" altLang="zh-CN" sz="2800" b="0" dirty="0">
                <a:latin typeface="Arial" panose="020B0604020202020204" pitchFamily="34" charset="0"/>
                <a:ea typeface="+mj-ea"/>
                <a:cs typeface="Arial" panose="020B0604020202020204" pitchFamily="34" charset="0"/>
              </a:rPr>
              <a:t>R </a:t>
            </a:r>
            <a:r>
              <a:rPr kumimoji="0" lang="en-US" altLang="zh-CN" sz="2800" b="0" dirty="0">
                <a:latin typeface="Arial" panose="020B0604020202020204" pitchFamily="34" charset="0"/>
                <a:ea typeface="+mj-ea"/>
                <a:cs typeface="Arial" panose="020B0604020202020204" pitchFamily="34" charset="0"/>
                <a:sym typeface="Symbol" pitchFamily="18" charset="2"/>
              </a:rPr>
              <a:t> </a:t>
            </a:r>
            <a:r>
              <a:rPr kumimoji="0" lang="en-US" altLang="zh-CN" sz="2800" b="0" dirty="0">
                <a:latin typeface="Arial" panose="020B0604020202020204" pitchFamily="34" charset="0"/>
                <a:ea typeface="+mj-ea"/>
                <a:cs typeface="Arial" panose="020B0604020202020204" pitchFamily="34" charset="0"/>
              </a:rPr>
              <a:t>R* </a:t>
            </a:r>
            <a:r>
              <a:rPr kumimoji="0" lang="en-US" altLang="zh-CN" sz="2800" b="0" dirty="0">
                <a:latin typeface="Arial" panose="020B0604020202020204" pitchFamily="34" charset="0"/>
                <a:ea typeface="+mj-ea"/>
                <a:cs typeface="Arial" panose="020B0604020202020204" pitchFamily="34" charset="0"/>
                <a:sym typeface="Symbol" pitchFamily="18" charset="2"/>
              </a:rPr>
              <a:t></a:t>
            </a:r>
            <a:r>
              <a:rPr kumimoji="0" lang="en-US" altLang="zh-CN" sz="2800" b="0" dirty="0">
                <a:latin typeface="Arial" panose="020B0604020202020204" pitchFamily="34" charset="0"/>
                <a:ea typeface="+mj-ea"/>
                <a:cs typeface="Arial" panose="020B0604020202020204" pitchFamily="34" charset="0"/>
              </a:rPr>
              <a:t> P</a:t>
            </a:r>
          </a:p>
        </p:txBody>
      </p:sp>
      <p:sp>
        <p:nvSpPr>
          <p:cNvPr id="985091" name="Text Box 3"/>
          <p:cNvSpPr txBox="1">
            <a:spLocks noChangeArrowheads="1"/>
          </p:cNvSpPr>
          <p:nvPr/>
        </p:nvSpPr>
        <p:spPr bwMode="auto">
          <a:xfrm>
            <a:off x="251520" y="2305328"/>
            <a:ext cx="8641208" cy="934679"/>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en-US" altLang="zh-CN" b="0" dirty="0">
                <a:latin typeface="Arial" panose="020B0604020202020204" pitchFamily="34" charset="0"/>
                <a:ea typeface="+mj-ea"/>
                <a:cs typeface="Arial" panose="020B0604020202020204" pitchFamily="34" charset="0"/>
              </a:rPr>
              <a:t>Arrhenius</a:t>
            </a:r>
            <a:r>
              <a:rPr kumimoji="0" lang="zh-CN" altLang="en-US" b="0" dirty="0">
                <a:latin typeface="Arial" panose="020B0604020202020204" pitchFamily="34" charset="0"/>
                <a:ea typeface="+mj-ea"/>
                <a:cs typeface="Arial" panose="020B0604020202020204" pitchFamily="34" charset="0"/>
              </a:rPr>
              <a:t>提出“活化分子</a:t>
            </a:r>
            <a:r>
              <a:rPr kumimoji="0" lang="en-US" altLang="zh-CN" b="0" dirty="0">
                <a:latin typeface="Arial" panose="020B0604020202020204" pitchFamily="34" charset="0"/>
                <a:ea typeface="+mj-ea"/>
                <a:cs typeface="Arial" panose="020B0604020202020204" pitchFamily="34" charset="0"/>
              </a:rPr>
              <a:t>R*”</a:t>
            </a:r>
            <a:r>
              <a:rPr kumimoji="0" lang="zh-CN" altLang="en-US" b="0" dirty="0">
                <a:latin typeface="Arial" panose="020B0604020202020204" pitchFamily="34" charset="0"/>
                <a:ea typeface="+mj-ea"/>
                <a:cs typeface="Arial" panose="020B0604020202020204" pitchFamily="34" charset="0"/>
              </a:rPr>
              <a:t>的假想，并且</a:t>
            </a:r>
            <a:r>
              <a:rPr kumimoji="0" lang="en-US" altLang="zh-CN" b="0" dirty="0">
                <a:latin typeface="Arial" panose="020B0604020202020204" pitchFamily="34" charset="0"/>
                <a:ea typeface="+mj-ea"/>
                <a:cs typeface="Arial" panose="020B0604020202020204" pitchFamily="34" charset="0"/>
              </a:rPr>
              <a:t>R</a:t>
            </a:r>
            <a:r>
              <a:rPr kumimoji="0" lang="zh-CN" altLang="en-US" b="0" dirty="0">
                <a:latin typeface="Arial" panose="020B0604020202020204" pitchFamily="34" charset="0"/>
                <a:ea typeface="+mj-ea"/>
                <a:cs typeface="Arial" panose="020B0604020202020204" pitchFamily="34" charset="0"/>
              </a:rPr>
              <a:t>与</a:t>
            </a:r>
            <a:r>
              <a:rPr kumimoji="0" lang="en-US" altLang="zh-CN" b="0" dirty="0">
                <a:latin typeface="Arial" panose="020B0604020202020204" pitchFamily="34" charset="0"/>
                <a:ea typeface="+mj-ea"/>
                <a:cs typeface="Arial" panose="020B0604020202020204" pitchFamily="34" charset="0"/>
              </a:rPr>
              <a:t>R* </a:t>
            </a:r>
            <a:r>
              <a:rPr kumimoji="0" lang="zh-CN" altLang="en-US" b="0" dirty="0">
                <a:latin typeface="Arial" panose="020B0604020202020204" pitchFamily="34" charset="0"/>
                <a:ea typeface="+mj-ea"/>
                <a:cs typeface="Arial" panose="020B0604020202020204" pitchFamily="34" charset="0"/>
              </a:rPr>
              <a:t>处于动态平衡，由</a:t>
            </a:r>
            <a:r>
              <a:rPr kumimoji="0" lang="en-US" altLang="zh-CN" b="0" dirty="0">
                <a:latin typeface="Arial" panose="020B0604020202020204" pitchFamily="34" charset="0"/>
                <a:ea typeface="+mj-ea"/>
                <a:cs typeface="Arial" panose="020B0604020202020204" pitchFamily="34" charset="0"/>
              </a:rPr>
              <a:t>R </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 </a:t>
            </a:r>
            <a:r>
              <a:rPr kumimoji="0" lang="en-US" altLang="zh-CN" b="0" dirty="0">
                <a:latin typeface="Arial" panose="020B0604020202020204" pitchFamily="34" charset="0"/>
                <a:ea typeface="+mj-ea"/>
                <a:cs typeface="Arial" panose="020B0604020202020204" pitchFamily="34" charset="0"/>
                <a:sym typeface="Wingdings" pitchFamily="2" charset="2"/>
              </a:rPr>
              <a:t>R</a:t>
            </a: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需要吸收的能量即为</a:t>
            </a:r>
            <a:r>
              <a:rPr kumimoji="0" lang="en-US" altLang="zh-CN" b="0" i="1" dirty="0">
                <a:latin typeface="Arial" panose="020B0604020202020204" pitchFamily="34" charset="0"/>
                <a:ea typeface="+mj-ea"/>
                <a:cs typeface="Arial" panose="020B0604020202020204" pitchFamily="34" charset="0"/>
              </a:rPr>
              <a:t>E</a:t>
            </a:r>
            <a:r>
              <a:rPr kumimoji="0" lang="en-US" altLang="zh-CN" b="0" i="1" baseline="-2500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。即有：</a:t>
            </a:r>
          </a:p>
        </p:txBody>
      </p:sp>
      <p:grpSp>
        <p:nvGrpSpPr>
          <p:cNvPr id="52228" name="Group 10"/>
          <p:cNvGrpSpPr>
            <a:grpSpLocks/>
          </p:cNvGrpSpPr>
          <p:nvPr/>
        </p:nvGrpSpPr>
        <p:grpSpPr bwMode="auto">
          <a:xfrm>
            <a:off x="3203848" y="3205167"/>
            <a:ext cx="2303463" cy="468313"/>
            <a:chOff x="2325" y="2252"/>
            <a:chExt cx="1389" cy="295"/>
          </a:xfrm>
        </p:grpSpPr>
        <p:sp>
          <p:nvSpPr>
            <p:cNvPr id="985092" name="Text Box 4"/>
            <p:cNvSpPr txBox="1">
              <a:spLocks noChangeArrowheads="1"/>
            </p:cNvSpPr>
            <p:nvPr/>
          </p:nvSpPr>
          <p:spPr bwMode="auto">
            <a:xfrm>
              <a:off x="2325" y="2256"/>
              <a:ext cx="303" cy="291"/>
            </a:xfrm>
            <a:prstGeom prst="rect">
              <a:avLst/>
            </a:prstGeom>
            <a:noFill/>
            <a:ln w="9525">
              <a:noFill/>
              <a:miter lim="800000"/>
              <a:headEnd/>
              <a:tailEnd/>
            </a:ln>
            <a:effec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spcAft>
                  <a:spcPct val="50000"/>
                </a:spcAft>
              </a:pPr>
              <a:r>
                <a:rPr kumimoji="0" lang="en-US" altLang="zh-CN">
                  <a:latin typeface="Arial" panose="020B0604020202020204" pitchFamily="34" charset="0"/>
                  <a:ea typeface="+mj-ea"/>
                  <a:cs typeface="Arial" panose="020B0604020202020204" pitchFamily="34" charset="0"/>
                </a:rPr>
                <a:t>R</a:t>
              </a:r>
            </a:p>
          </p:txBody>
        </p:sp>
        <p:sp>
          <p:nvSpPr>
            <p:cNvPr id="985093" name="Text Box 5"/>
            <p:cNvSpPr txBox="1">
              <a:spLocks noChangeArrowheads="1"/>
            </p:cNvSpPr>
            <p:nvPr/>
          </p:nvSpPr>
          <p:spPr bwMode="auto">
            <a:xfrm>
              <a:off x="3308" y="2252"/>
              <a:ext cx="406" cy="291"/>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latin typeface="Arial" panose="020B0604020202020204" pitchFamily="34" charset="0"/>
                  <a:ea typeface="+mj-ea"/>
                  <a:cs typeface="Arial" panose="020B0604020202020204" pitchFamily="34" charset="0"/>
                </a:rPr>
                <a:t>R*</a:t>
              </a:r>
            </a:p>
          </p:txBody>
        </p:sp>
        <p:sp>
          <p:nvSpPr>
            <p:cNvPr id="52233" name="Line 6"/>
            <p:cNvSpPr>
              <a:spLocks noChangeShapeType="1"/>
            </p:cNvSpPr>
            <p:nvPr/>
          </p:nvSpPr>
          <p:spPr bwMode="auto">
            <a:xfrm>
              <a:off x="2655" y="2384"/>
              <a:ext cx="63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52234" name="Line 7"/>
            <p:cNvSpPr>
              <a:spLocks noChangeShapeType="1"/>
            </p:cNvSpPr>
            <p:nvPr/>
          </p:nvSpPr>
          <p:spPr bwMode="auto">
            <a:xfrm flipH="1">
              <a:off x="2632" y="2467"/>
              <a:ext cx="639"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grpSp>
      <p:sp>
        <p:nvSpPr>
          <p:cNvPr id="985096" name="Text Box 8"/>
          <p:cNvSpPr txBox="1">
            <a:spLocks noChangeArrowheads="1"/>
          </p:cNvSpPr>
          <p:nvPr/>
        </p:nvSpPr>
        <p:spPr bwMode="auto">
          <a:xfrm>
            <a:off x="251520" y="3889504"/>
            <a:ext cx="8640960" cy="461665"/>
          </a:xfrm>
          <a:prstGeom prst="rect">
            <a:avLst/>
          </a:prstGeom>
          <a:noFill/>
          <a:ln w="9525" algn="ctr">
            <a:noFill/>
            <a:miter lim="800000"/>
            <a:headEnd/>
            <a:tailEnd/>
          </a:ln>
          <a:effectLst/>
        </p:spPr>
        <p:txBody>
          <a:bodyPr wrap="square">
            <a:spAutoFit/>
          </a:bodyPr>
          <a:lstStyle/>
          <a:p>
            <a:pPr>
              <a:spcBef>
                <a:spcPct val="50000"/>
              </a:spcBef>
              <a:defRPr/>
            </a:pPr>
            <a:r>
              <a:rPr kumimoji="0" lang="zh-CN" altLang="en-US" b="0" dirty="0">
                <a:latin typeface="Arial" panose="020B0604020202020204" pitchFamily="34" charset="0"/>
                <a:ea typeface="+mj-ea"/>
                <a:cs typeface="Arial" panose="020B0604020202020204" pitchFamily="34" charset="0"/>
              </a:rPr>
              <a:t>作为平衡问题，利用</a:t>
            </a:r>
            <a:r>
              <a:rPr kumimoji="0" lang="en-US" altLang="zh-CN" b="0" dirty="0" err="1">
                <a:latin typeface="Arial" panose="020B0604020202020204" pitchFamily="34" charset="0"/>
                <a:ea typeface="+mj-ea"/>
                <a:cs typeface="Arial" panose="020B0604020202020204" pitchFamily="34" charset="0"/>
              </a:rPr>
              <a:t>van’t</a:t>
            </a:r>
            <a:r>
              <a:rPr kumimoji="0" lang="en-US" altLang="zh-CN" b="0" dirty="0">
                <a:latin typeface="Arial" panose="020B0604020202020204" pitchFamily="34" charset="0"/>
                <a:ea typeface="+mj-ea"/>
                <a:cs typeface="Arial" panose="020B0604020202020204" pitchFamily="34" charset="0"/>
              </a:rPr>
              <a:t> Hoff</a:t>
            </a:r>
            <a:r>
              <a:rPr kumimoji="0" lang="zh-CN" altLang="en-US" b="0" dirty="0">
                <a:latin typeface="Arial" panose="020B0604020202020204" pitchFamily="34" charset="0"/>
                <a:ea typeface="+mj-ea"/>
                <a:cs typeface="Arial" panose="020B0604020202020204" pitchFamily="34" charset="0"/>
              </a:rPr>
              <a:t>方程，而得到</a:t>
            </a:r>
            <a:r>
              <a:rPr kumimoji="0" lang="en-US" altLang="zh-CN" b="0" dirty="0">
                <a:latin typeface="Arial" panose="020B0604020202020204" pitchFamily="34" charset="0"/>
                <a:ea typeface="+mj-ea"/>
                <a:cs typeface="Arial" panose="020B0604020202020204" pitchFamily="34" charset="0"/>
              </a:rPr>
              <a:t>Arrhenius </a:t>
            </a:r>
            <a:r>
              <a:rPr kumimoji="0" lang="zh-CN" altLang="en-US" b="0" dirty="0">
                <a:latin typeface="Arial" panose="020B0604020202020204" pitchFamily="34" charset="0"/>
                <a:ea typeface="+mj-ea"/>
                <a:cs typeface="Arial" panose="020B0604020202020204" pitchFamily="34" charset="0"/>
              </a:rPr>
              <a:t>公式</a:t>
            </a:r>
          </a:p>
        </p:txBody>
      </p:sp>
      <p:sp>
        <p:nvSpPr>
          <p:cNvPr id="985097" name="Text Box 9"/>
          <p:cNvSpPr txBox="1">
            <a:spLocks noChangeArrowheads="1"/>
          </p:cNvSpPr>
          <p:nvPr/>
        </p:nvSpPr>
        <p:spPr bwMode="auto">
          <a:xfrm>
            <a:off x="144016" y="4537576"/>
            <a:ext cx="8892480" cy="2012859"/>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    Arrhenius</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的活化分子和活化能的概念已为人们所接受。但对于活化能的理论解释至今各家说法不尽相同。各种教科书对这一问题的阐述也不一致。现在流行的基元反应速率理论是</a:t>
            </a:r>
            <a:r>
              <a:rPr kumimoji="0" lang="zh-CN" altLang="en-US" b="0" dirty="0">
                <a:solidFill>
                  <a:srgbClr val="3333FF"/>
                </a:solidFill>
                <a:latin typeface="Arial" panose="020B0604020202020204" pitchFamily="34" charset="0"/>
                <a:ea typeface="+mj-ea"/>
                <a:cs typeface="Arial" panose="020B0604020202020204" pitchFamily="34" charset="0"/>
              </a:rPr>
              <a:t>碰撞理论和过渡态理论</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en-US" altLang="zh-CN" sz="3200" dirty="0">
                <a:solidFill>
                  <a:srgbClr val="3333CC">
                    <a:lumMod val="50000"/>
                  </a:srgbClr>
                </a:solidFill>
                <a:latin typeface="+mn-lt"/>
                <a:ea typeface="黑体"/>
              </a:rPr>
              <a:t>Arrhenius</a:t>
            </a:r>
            <a:r>
              <a:rPr lang="zh-CN" altLang="en-US" sz="3200" dirty="0">
                <a:solidFill>
                  <a:srgbClr val="3333CC">
                    <a:lumMod val="50000"/>
                  </a:srgbClr>
                </a:solidFill>
                <a:latin typeface="+mn-lt"/>
                <a:ea typeface="黑体"/>
              </a:rPr>
              <a:t>的基本思维方法</a:t>
            </a: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43</a:t>
            </a:fld>
            <a:endParaRPr lang="en-US" altLang="zh-CN" dirty="0">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6115" name="Text Box 1027"/>
          <p:cNvSpPr txBox="1">
            <a:spLocks noChangeArrowheads="1"/>
          </p:cNvSpPr>
          <p:nvPr/>
        </p:nvSpPr>
        <p:spPr bwMode="auto">
          <a:xfrm>
            <a:off x="143321" y="1052736"/>
            <a:ext cx="8893175" cy="1606550"/>
          </a:xfrm>
          <a:prstGeom prst="rect">
            <a:avLst/>
          </a:prstGeom>
          <a:noFill/>
          <a:ln w="9525" algn="ctr">
            <a:noFill/>
            <a:miter lim="800000"/>
            <a:headEnd/>
            <a:tailEnd/>
          </a:ln>
          <a:effectLst/>
        </p:spPr>
        <p:txBody>
          <a:bodyPr>
            <a:spAutoFit/>
          </a:bodyPr>
          <a:lstStyle/>
          <a:p>
            <a:pPr marL="374650" indent="-374650">
              <a:lnSpc>
                <a:spcPct val="120000"/>
              </a:lnSpc>
              <a:spcBef>
                <a:spcPct val="50000"/>
              </a:spcBef>
              <a:defRPr/>
            </a:pP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碰撞理论 </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(collision theory)</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a:t>
            </a:r>
          </a:p>
          <a:p>
            <a:pPr>
              <a:lnSpc>
                <a:spcPct val="120000"/>
              </a:lnSpc>
              <a:spcBef>
                <a:spcPct val="50000"/>
              </a:spcBef>
              <a:defRPr/>
            </a:pPr>
            <a:r>
              <a:rPr kumimoji="0" lang="zh-CN" altLang="en-US" b="0" dirty="0">
                <a:latin typeface="Arial" panose="020B0604020202020204" pitchFamily="34" charset="0"/>
                <a:ea typeface="+mj-ea"/>
                <a:cs typeface="Arial" panose="020B0604020202020204" pitchFamily="34" charset="0"/>
              </a:rPr>
              <a:t>提出于</a:t>
            </a:r>
            <a:r>
              <a:rPr kumimoji="0" lang="en-US" altLang="zh-CN" b="0" dirty="0">
                <a:latin typeface="Arial" panose="020B0604020202020204" pitchFamily="34" charset="0"/>
                <a:ea typeface="+mj-ea"/>
                <a:cs typeface="Arial" panose="020B0604020202020204" pitchFamily="34" charset="0"/>
              </a:rPr>
              <a:t>20</a:t>
            </a:r>
            <a:r>
              <a:rPr kumimoji="0" lang="zh-CN" altLang="en-US" b="0" dirty="0">
                <a:latin typeface="Arial" panose="020B0604020202020204" pitchFamily="34" charset="0"/>
                <a:ea typeface="+mj-ea"/>
                <a:cs typeface="Arial" panose="020B0604020202020204" pitchFamily="34" charset="0"/>
              </a:rPr>
              <a:t>世纪初，主要适用于气体双分子反应。是最早的反应速率理论。主要观点如下： </a:t>
            </a:r>
          </a:p>
        </p:txBody>
      </p:sp>
      <p:pic>
        <p:nvPicPr>
          <p:cNvPr id="53252" name="Picture 1028"/>
          <p:cNvPicPr>
            <a:picLocks noChangeAspect="1" noChangeArrowheads="1"/>
          </p:cNvPicPr>
          <p:nvPr/>
        </p:nvPicPr>
        <p:blipFill>
          <a:blip r:embed="rId2">
            <a:lum bright="-42000" contrast="60000"/>
            <a:extLst>
              <a:ext uri="{28A0092B-C50C-407E-A947-70E740481C1C}">
                <a14:useLocalDpi xmlns:a14="http://schemas.microsoft.com/office/drawing/2010/main" val="0"/>
              </a:ext>
            </a:extLst>
          </a:blip>
          <a:srcRect r="56148" b="9421"/>
          <a:stretch>
            <a:fillRect/>
          </a:stretch>
        </p:blipFill>
        <p:spPr bwMode="auto">
          <a:xfrm>
            <a:off x="6563954" y="3429000"/>
            <a:ext cx="2219325" cy="295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6117" name="Rectangle 1029"/>
          <p:cNvSpPr>
            <a:spLocks noChangeArrowheads="1"/>
          </p:cNvSpPr>
          <p:nvPr/>
        </p:nvSpPr>
        <p:spPr bwMode="auto">
          <a:xfrm>
            <a:off x="250825" y="2708275"/>
            <a:ext cx="8532813" cy="934679"/>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1)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碰撞是反应的先决条件，反应速率的快慢与单位时间内碰撞次数</a:t>
            </a:r>
            <a:r>
              <a:rPr kumimoji="0" lang="en-US" altLang="zh-CN" b="0" i="1" dirty="0">
                <a:solidFill>
                  <a:schemeClr val="accent2">
                    <a:lumMod val="50000"/>
                  </a:schemeClr>
                </a:solidFill>
                <a:latin typeface="Arial" panose="020B0604020202020204" pitchFamily="34" charset="0"/>
                <a:ea typeface="+mj-ea"/>
                <a:cs typeface="Arial" panose="020B0604020202020204" pitchFamily="34" charset="0"/>
              </a:rPr>
              <a:t>Z</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即碰撞频率</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成正比。   </a:t>
            </a:r>
          </a:p>
        </p:txBody>
      </p:sp>
      <p:sp>
        <p:nvSpPr>
          <p:cNvPr id="986118" name="Rectangle 1030"/>
          <p:cNvSpPr>
            <a:spLocks noChangeArrowheads="1"/>
          </p:cNvSpPr>
          <p:nvPr/>
        </p:nvSpPr>
        <p:spPr bwMode="auto">
          <a:xfrm>
            <a:off x="250825" y="5791200"/>
            <a:ext cx="6361113" cy="934679"/>
          </a:xfrm>
          <a:prstGeom prst="rect">
            <a:avLst/>
          </a:prstGeom>
          <a:noFill/>
          <a:ln w="9525" algn="ctr">
            <a:noFill/>
            <a:miter lim="800000"/>
            <a:headEnd/>
            <a:tailEnd/>
          </a:ln>
          <a:effectLst/>
        </p:spPr>
        <p:txBody>
          <a:bodyPr>
            <a:spAutoFit/>
          </a:bodyPr>
          <a:lstStyle/>
          <a:p>
            <a:pPr>
              <a:lnSpc>
                <a:spcPct val="120000"/>
              </a:lnSpc>
              <a:defRPr/>
            </a:pPr>
            <a:r>
              <a:rPr kumimoji="0" lang="zh-CN" altLang="en-US" b="0" dirty="0">
                <a:latin typeface="Arial" panose="020B0604020202020204" pitchFamily="34" charset="0"/>
                <a:ea typeface="+mj-ea"/>
                <a:cs typeface="Arial" panose="020B0604020202020204" pitchFamily="34" charset="0"/>
              </a:rPr>
              <a:t>其中</a:t>
            </a:r>
            <a:r>
              <a:rPr kumimoji="0" lang="en-US" altLang="zh-CN" b="0" i="1" dirty="0" err="1">
                <a:latin typeface="Arial" panose="020B0604020202020204" pitchFamily="34" charset="0"/>
                <a:ea typeface="+mj-ea"/>
                <a:cs typeface="Arial" panose="020B0604020202020204" pitchFamily="34" charset="0"/>
              </a:rPr>
              <a:t>Z</a:t>
            </a:r>
            <a:r>
              <a:rPr kumimoji="0" lang="en-US" altLang="zh-CN" b="0" baseline="-25000" dirty="0" err="1">
                <a:latin typeface="Arial" panose="020B0604020202020204" pitchFamily="34" charset="0"/>
                <a:ea typeface="+mj-ea"/>
                <a:cs typeface="Arial" panose="020B0604020202020204" pitchFamily="34" charset="0"/>
              </a:rPr>
              <a:t>0</a:t>
            </a:r>
            <a:r>
              <a:rPr kumimoji="0" lang="zh-CN" altLang="en-US" b="0" dirty="0">
                <a:latin typeface="Arial" panose="020B0604020202020204" pitchFamily="34" charset="0"/>
                <a:ea typeface="+mj-ea"/>
                <a:cs typeface="Arial" panose="020B0604020202020204" pitchFamily="34" charset="0"/>
              </a:rPr>
              <a:t>是单位浓度时的碰撞频率，与</a:t>
            </a:r>
            <a:r>
              <a:rPr kumimoji="0" lang="en-US" altLang="zh-CN" b="0" dirty="0">
                <a:latin typeface="Arial" panose="020B0604020202020204" pitchFamily="34" charset="0"/>
                <a:ea typeface="+mj-ea"/>
                <a:cs typeface="Arial" panose="020B0604020202020204" pitchFamily="34" charset="0"/>
              </a:rPr>
              <a:t>A, B</a:t>
            </a:r>
            <a:r>
              <a:rPr kumimoji="0" lang="zh-CN" altLang="en-US" b="0" dirty="0">
                <a:latin typeface="Arial" panose="020B0604020202020204" pitchFamily="34" charset="0"/>
                <a:ea typeface="+mj-ea"/>
                <a:cs typeface="Arial" panose="020B0604020202020204" pitchFamily="34" charset="0"/>
              </a:rPr>
              <a:t>分子的大小、摩尔质量、浓度的表示方法等有关。</a:t>
            </a:r>
          </a:p>
        </p:txBody>
      </p:sp>
      <p:sp>
        <p:nvSpPr>
          <p:cNvPr id="986119" name="Rectangle 1031"/>
          <p:cNvSpPr>
            <a:spLocks noChangeArrowheads="1"/>
          </p:cNvSpPr>
          <p:nvPr/>
        </p:nvSpPr>
        <p:spPr bwMode="auto">
          <a:xfrm>
            <a:off x="250825" y="3698875"/>
            <a:ext cx="6149975" cy="1422400"/>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zh-CN" altLang="en-US" b="0" dirty="0">
                <a:latin typeface="Arial" panose="020B0604020202020204" pitchFamily="34" charset="0"/>
                <a:ea typeface="+mj-ea"/>
                <a:cs typeface="Arial" panose="020B0604020202020204" pitchFamily="34" charset="0"/>
              </a:rPr>
              <a:t>碰撞频率与浓度和温度密切相关。设有</a:t>
            </a:r>
            <a:r>
              <a:rPr kumimoji="0" lang="en-US" altLang="zh-CN" b="0" dirty="0">
                <a:latin typeface="Arial" panose="020B0604020202020204" pitchFamily="34" charset="0"/>
                <a:ea typeface="+mj-ea"/>
                <a:cs typeface="Arial" panose="020B0604020202020204" pitchFamily="34" charset="0"/>
              </a:rPr>
              <a:t>A, B</a:t>
            </a:r>
            <a:r>
              <a:rPr kumimoji="0" lang="zh-CN" altLang="en-US" b="0" dirty="0">
                <a:latin typeface="Arial" panose="020B0604020202020204" pitchFamily="34" charset="0"/>
                <a:ea typeface="+mj-ea"/>
                <a:cs typeface="Arial" panose="020B0604020202020204" pitchFamily="34" charset="0"/>
              </a:rPr>
              <a:t>两种分子相互碰撞反应生成</a:t>
            </a:r>
            <a:r>
              <a:rPr kumimoji="0" lang="en-US" altLang="zh-CN" b="0" dirty="0">
                <a:latin typeface="Arial" panose="020B0604020202020204" pitchFamily="34" charset="0"/>
                <a:ea typeface="+mj-ea"/>
                <a:cs typeface="Arial" panose="020B0604020202020204" pitchFamily="34" charset="0"/>
              </a:rPr>
              <a:t>C</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和</a:t>
            </a:r>
            <a:r>
              <a:rPr kumimoji="0" lang="en-US" altLang="zh-CN" b="0" dirty="0">
                <a:latin typeface="Arial" panose="020B0604020202020204" pitchFamily="34" charset="0"/>
                <a:ea typeface="+mj-ea"/>
                <a:cs typeface="Arial" panose="020B0604020202020204" pitchFamily="34" charset="0"/>
              </a:rPr>
              <a:t>B</a:t>
            </a:r>
            <a:r>
              <a:rPr kumimoji="0" lang="zh-CN" altLang="en-US" b="0" dirty="0">
                <a:latin typeface="Arial" panose="020B0604020202020204" pitchFamily="34" charset="0"/>
                <a:ea typeface="+mj-ea"/>
                <a:cs typeface="Arial" panose="020B0604020202020204" pitchFamily="34" charset="0"/>
              </a:rPr>
              <a:t>的浓度分别是</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和</a:t>
            </a:r>
            <a:r>
              <a:rPr kumimoji="0" lang="en-US" altLang="zh-CN" b="0" dirty="0">
                <a:latin typeface="Arial" panose="020B0604020202020204" pitchFamily="34" charset="0"/>
                <a:ea typeface="+mj-ea"/>
                <a:cs typeface="Arial" panose="020B0604020202020204" pitchFamily="34" charset="0"/>
              </a:rPr>
              <a:t>(B)</a:t>
            </a:r>
            <a:r>
              <a:rPr kumimoji="0" lang="zh-CN" altLang="en-US" b="0" dirty="0">
                <a:latin typeface="Arial" panose="020B0604020202020204" pitchFamily="34" charset="0"/>
                <a:ea typeface="+mj-ea"/>
                <a:cs typeface="Arial" panose="020B0604020202020204" pitchFamily="34" charset="0"/>
              </a:rPr>
              <a:t>，那么</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和</a:t>
            </a:r>
            <a:r>
              <a:rPr kumimoji="0" lang="en-US" altLang="zh-CN" b="0" dirty="0">
                <a:latin typeface="Arial" panose="020B0604020202020204" pitchFamily="34" charset="0"/>
                <a:ea typeface="+mj-ea"/>
                <a:cs typeface="Arial" panose="020B0604020202020204" pitchFamily="34" charset="0"/>
              </a:rPr>
              <a:t>B</a:t>
            </a:r>
            <a:r>
              <a:rPr kumimoji="0" lang="zh-CN" altLang="en-US" b="0" dirty="0">
                <a:latin typeface="Arial" panose="020B0604020202020204" pitchFamily="34" charset="0"/>
                <a:ea typeface="+mj-ea"/>
                <a:cs typeface="Arial" panose="020B0604020202020204" pitchFamily="34" charset="0"/>
              </a:rPr>
              <a:t>的碰撞频率：</a:t>
            </a:r>
          </a:p>
        </p:txBody>
      </p:sp>
      <p:sp>
        <p:nvSpPr>
          <p:cNvPr id="986120" name="Rectangle 1032"/>
          <p:cNvSpPr>
            <a:spLocks noChangeArrowheads="1"/>
          </p:cNvSpPr>
          <p:nvPr/>
        </p:nvSpPr>
        <p:spPr bwMode="auto">
          <a:xfrm>
            <a:off x="2201863" y="5181600"/>
            <a:ext cx="2133918" cy="461665"/>
          </a:xfrm>
          <a:prstGeom prst="rect">
            <a:avLst/>
          </a:prstGeom>
          <a:noFill/>
          <a:ln w="9525" algn="ctr">
            <a:noFill/>
            <a:miter lim="800000"/>
            <a:headEnd/>
            <a:tailEnd/>
          </a:ln>
          <a:effectLst/>
        </p:spPr>
        <p:txBody>
          <a:bodyPr wrap="none">
            <a:spAutoFit/>
          </a:bodyPr>
          <a:lstStyle/>
          <a:p>
            <a:pPr>
              <a:defRPr/>
            </a:pP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Z</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AB</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Z</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(A)(B)</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Rectangle 6"/>
          <p:cNvSpPr>
            <a:spLocks noChangeArrowheads="1"/>
          </p:cNvSpPr>
          <p:nvPr/>
        </p:nvSpPr>
        <p:spPr bwMode="auto">
          <a:xfrm>
            <a:off x="1835696"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基元反应速率的碰撞理论</a:t>
            </a:r>
          </a:p>
        </p:txBody>
      </p:sp>
      <p:sp>
        <p:nvSpPr>
          <p:cNvPr id="1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44</a:t>
            </a:fld>
            <a:endParaRPr lang="en-US" altLang="zh-CN" dirty="0">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7141" name="Rectangle 1029"/>
          <p:cNvSpPr>
            <a:spLocks noChangeArrowheads="1"/>
          </p:cNvSpPr>
          <p:nvPr/>
        </p:nvSpPr>
        <p:spPr bwMode="auto">
          <a:xfrm>
            <a:off x="107504" y="1052736"/>
            <a:ext cx="8886825" cy="1606550"/>
          </a:xfrm>
          <a:prstGeom prst="rect">
            <a:avLst/>
          </a:prstGeom>
          <a:noFill/>
          <a:ln w="9525" algn="ctr">
            <a:noFill/>
            <a:miter lim="800000"/>
            <a:headEnd/>
            <a:tailEnd/>
          </a:ln>
          <a:effectLst/>
        </p:spPr>
        <p:txBody>
          <a:bodyPr>
            <a:spAutoFit/>
          </a:bodyPr>
          <a:lstStyle/>
          <a:p>
            <a:pPr marL="288925" indent="-288925">
              <a:lnSpc>
                <a:spcPct val="120000"/>
              </a:lnSpc>
              <a:defRPr/>
            </a:pP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2)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分子之间发生反应碰撞是必要条件，但不是充分条件</a:t>
            </a:r>
          </a:p>
          <a:p>
            <a:pPr marL="288925" indent="-288925">
              <a:lnSpc>
                <a:spcPct val="120000"/>
              </a:lnSpc>
              <a:spcBef>
                <a:spcPct val="50000"/>
              </a:spcBef>
              <a:defRPr/>
            </a:pPr>
            <a:r>
              <a:rPr kumimoji="0" lang="zh-CN" altLang="en-US" b="0" dirty="0">
                <a:solidFill>
                  <a:schemeClr val="bg1"/>
                </a:solidFill>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当</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和</a:t>
            </a:r>
            <a:r>
              <a:rPr kumimoji="0" lang="en-US" altLang="zh-CN" b="0" dirty="0">
                <a:latin typeface="Arial" panose="020B0604020202020204" pitchFamily="34" charset="0"/>
                <a:ea typeface="+mj-ea"/>
                <a:cs typeface="Arial" panose="020B0604020202020204" pitchFamily="34" charset="0"/>
              </a:rPr>
              <a:t>B</a:t>
            </a:r>
            <a:r>
              <a:rPr kumimoji="0" lang="zh-CN" altLang="en-US" b="0" dirty="0">
                <a:latin typeface="Arial" panose="020B0604020202020204" pitchFamily="34" charset="0"/>
                <a:ea typeface="+mj-ea"/>
                <a:cs typeface="Arial" panose="020B0604020202020204" pitchFamily="34" charset="0"/>
              </a:rPr>
              <a:t>两个分子趋近到一定距离时，只有那些平动能足够大达到一个临界值</a:t>
            </a:r>
            <a:r>
              <a:rPr kumimoji="0" lang="en-US" altLang="zh-CN" b="0" i="1" dirty="0" err="1">
                <a:latin typeface="Arial" panose="020B0604020202020204" pitchFamily="34" charset="0"/>
                <a:ea typeface="+mj-ea"/>
                <a:cs typeface="Arial" panose="020B0604020202020204" pitchFamily="34" charset="0"/>
              </a:rPr>
              <a:t>E</a:t>
            </a:r>
            <a:r>
              <a:rPr kumimoji="0" lang="en-US" altLang="zh-CN" b="0" baseline="-25000" dirty="0" err="1">
                <a:latin typeface="Arial" panose="020B0604020202020204" pitchFamily="34" charset="0"/>
                <a:ea typeface="+mj-ea"/>
                <a:cs typeface="Arial" panose="020B0604020202020204" pitchFamily="34" charset="0"/>
              </a:rPr>
              <a:t>c</a:t>
            </a:r>
            <a:r>
              <a:rPr kumimoji="0" lang="zh-CN" altLang="en-US" b="0" dirty="0">
                <a:latin typeface="Arial" panose="020B0604020202020204" pitchFamily="34" charset="0"/>
                <a:ea typeface="+mj-ea"/>
                <a:cs typeface="Arial" panose="020B0604020202020204" pitchFamily="34" charset="0"/>
              </a:rPr>
              <a:t>时的分子对碰撞才是能发生反应的有效碰撞。</a:t>
            </a:r>
            <a:endParaRPr kumimoji="0" lang="zh-CN" altLang="en-US" sz="900" b="0" dirty="0">
              <a:latin typeface="Arial" panose="020B0604020202020204" pitchFamily="34" charset="0"/>
              <a:ea typeface="+mj-ea"/>
              <a:cs typeface="Arial" panose="020B0604020202020204" pitchFamily="34" charset="0"/>
            </a:endParaRPr>
          </a:p>
        </p:txBody>
      </p:sp>
      <p:sp>
        <p:nvSpPr>
          <p:cNvPr id="987142" name="Rectangle 1030"/>
          <p:cNvSpPr>
            <a:spLocks noChangeArrowheads="1"/>
          </p:cNvSpPr>
          <p:nvPr/>
        </p:nvSpPr>
        <p:spPr bwMode="auto">
          <a:xfrm>
            <a:off x="250825" y="2900288"/>
            <a:ext cx="4919663" cy="934679"/>
          </a:xfrm>
          <a:prstGeom prst="rect">
            <a:avLst/>
          </a:prstGeom>
          <a:noFill/>
          <a:ln w="9525" algn="ctr">
            <a:noFill/>
            <a:miter lim="800000"/>
            <a:headEnd/>
            <a:tailEnd/>
          </a:ln>
          <a:effectLst/>
        </p:spPr>
        <p:txBody>
          <a:bodyPr>
            <a:spAutoFit/>
          </a:bodyPr>
          <a:lstStyle/>
          <a:p>
            <a:pPr>
              <a:lnSpc>
                <a:spcPct val="120000"/>
              </a:lnSpc>
              <a:defRPr/>
            </a:pPr>
            <a:r>
              <a:rPr kumimoji="0" lang="zh-CN" altLang="en-US" b="0" dirty="0">
                <a:latin typeface="Arial" panose="020B0604020202020204" pitchFamily="34" charset="0"/>
                <a:ea typeface="+mj-ea"/>
                <a:cs typeface="Arial" panose="020B0604020202020204" pitchFamily="34" charset="0"/>
              </a:rPr>
              <a:t>有效碰撞在总碰撞次数中所占的份额符合</a:t>
            </a:r>
            <a:r>
              <a:rPr kumimoji="0" lang="en-US" altLang="zh-CN" b="0" dirty="0">
                <a:latin typeface="Arial" panose="020B0604020202020204" pitchFamily="34" charset="0"/>
                <a:ea typeface="+mj-ea"/>
                <a:cs typeface="Arial" panose="020B0604020202020204" pitchFamily="34" charset="0"/>
              </a:rPr>
              <a:t>Maxwell-Boltzmann</a:t>
            </a:r>
            <a:r>
              <a:rPr kumimoji="0" lang="zh-CN" altLang="en-US" b="0" dirty="0">
                <a:latin typeface="Arial" panose="020B0604020202020204" pitchFamily="34" charset="0"/>
                <a:ea typeface="+mj-ea"/>
                <a:cs typeface="Arial" panose="020B0604020202020204" pitchFamily="34" charset="0"/>
              </a:rPr>
              <a:t>分布律</a:t>
            </a:r>
            <a:endParaRPr kumimoji="0" lang="zh-CN" altLang="en-US" sz="900" b="0" dirty="0">
              <a:latin typeface="Arial" panose="020B0604020202020204" pitchFamily="34" charset="0"/>
              <a:ea typeface="+mj-ea"/>
              <a:cs typeface="Arial" panose="020B0604020202020204" pitchFamily="34" charset="0"/>
            </a:endParaRPr>
          </a:p>
        </p:txBody>
      </p:sp>
      <p:grpSp>
        <p:nvGrpSpPr>
          <p:cNvPr id="54276" name="Group 1039"/>
          <p:cNvGrpSpPr>
            <a:grpSpLocks/>
          </p:cNvGrpSpPr>
          <p:nvPr/>
        </p:nvGrpSpPr>
        <p:grpSpPr bwMode="auto">
          <a:xfrm>
            <a:off x="5364088" y="2852936"/>
            <a:ext cx="3456756" cy="2463328"/>
            <a:chOff x="3563" y="1377"/>
            <a:chExt cx="2581" cy="1780"/>
          </a:xfrm>
        </p:grpSpPr>
        <p:pic>
          <p:nvPicPr>
            <p:cNvPr id="54283" name="Picture 1026"/>
            <p:cNvPicPr>
              <a:picLocks noChangeAspect="1" noChangeArrowheads="1"/>
            </p:cNvPicPr>
            <p:nvPr/>
          </p:nvPicPr>
          <p:blipFill>
            <a:blip r:embed="rId2" cstate="print">
              <a:lum bright="-42000" contrast="60000"/>
              <a:extLst>
                <a:ext uri="{28A0092B-C50C-407E-A947-70E740481C1C}">
                  <a14:useLocalDpi xmlns:a14="http://schemas.microsoft.com/office/drawing/2010/main" val="0"/>
                </a:ext>
              </a:extLst>
            </a:blip>
            <a:srcRect/>
            <a:stretch>
              <a:fillRect/>
            </a:stretch>
          </p:blipFill>
          <p:spPr bwMode="auto">
            <a:xfrm>
              <a:off x="3563" y="1377"/>
              <a:ext cx="2581" cy="1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4" name="Text Box 1028"/>
            <p:cNvSpPr txBox="1">
              <a:spLocks noChangeArrowheads="1"/>
            </p:cNvSpPr>
            <p:nvPr/>
          </p:nvSpPr>
          <p:spPr bwMode="auto">
            <a:xfrm>
              <a:off x="5160" y="2886"/>
              <a:ext cx="7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1800">
                  <a:solidFill>
                    <a:srgbClr val="FF0000"/>
                  </a:solidFill>
                </a:rPr>
                <a:t>无效碰撞</a:t>
              </a:r>
            </a:p>
          </p:txBody>
        </p:sp>
        <p:sp>
          <p:nvSpPr>
            <p:cNvPr id="54285" name="Text Box 1027"/>
            <p:cNvSpPr txBox="1">
              <a:spLocks noChangeArrowheads="1"/>
            </p:cNvSpPr>
            <p:nvPr/>
          </p:nvSpPr>
          <p:spPr bwMode="auto">
            <a:xfrm>
              <a:off x="3764" y="2904"/>
              <a:ext cx="76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1800">
                  <a:solidFill>
                    <a:srgbClr val="FF0000"/>
                  </a:solidFill>
                </a:rPr>
                <a:t>有效碰撞</a:t>
              </a:r>
            </a:p>
          </p:txBody>
        </p:sp>
      </p:grpSp>
      <p:grpSp>
        <p:nvGrpSpPr>
          <p:cNvPr id="54277" name="Group 1037"/>
          <p:cNvGrpSpPr>
            <a:grpSpLocks/>
          </p:cNvGrpSpPr>
          <p:nvPr/>
        </p:nvGrpSpPr>
        <p:grpSpPr bwMode="auto">
          <a:xfrm>
            <a:off x="1191196" y="3908400"/>
            <a:ext cx="3452812" cy="1320800"/>
            <a:chOff x="1008" y="1925"/>
            <a:chExt cx="2356" cy="832"/>
          </a:xfrm>
        </p:grpSpPr>
        <p:sp>
          <p:nvSpPr>
            <p:cNvPr id="987143" name="Rectangle 1031"/>
            <p:cNvSpPr>
              <a:spLocks noChangeArrowheads="1"/>
            </p:cNvSpPr>
            <p:nvPr/>
          </p:nvSpPr>
          <p:spPr bwMode="auto">
            <a:xfrm>
              <a:off x="1008" y="2078"/>
              <a:ext cx="2356" cy="679"/>
            </a:xfrm>
            <a:prstGeom prst="rect">
              <a:avLst/>
            </a:prstGeom>
            <a:noFill/>
            <a:ln w="9525" algn="ctr">
              <a:noFill/>
              <a:miter lim="800000"/>
              <a:headEnd/>
              <a:tailEnd/>
            </a:ln>
            <a:effectLst/>
          </p:spPr>
          <p:txBody>
            <a:bodyPr>
              <a:spAutoFit/>
            </a:bodyPr>
            <a:lstStyle/>
            <a:p>
              <a:pPr>
                <a:spcBef>
                  <a:spcPct val="50000"/>
                </a:spcBef>
                <a:defRPr/>
              </a:pPr>
              <a:r>
                <a:rPr kumimoji="0" lang="en-US" altLang="zh-CN" sz="2000" b="0" i="1" dirty="0">
                  <a:solidFill>
                    <a:schemeClr val="accent2">
                      <a:lumMod val="50000"/>
                    </a:schemeClr>
                  </a:solidFill>
                  <a:latin typeface="Arial" panose="020B0604020202020204" pitchFamily="34" charset="0"/>
                  <a:ea typeface="+mj-ea"/>
                  <a:cs typeface="Arial" panose="020B0604020202020204" pitchFamily="34" charset="0"/>
                </a:rPr>
                <a:t>f </a:t>
              </a:r>
              <a:r>
                <a:rPr kumimoji="0" lang="zh-CN" altLang="en-US" sz="2000" b="0" dirty="0">
                  <a:solidFill>
                    <a:schemeClr val="accent2">
                      <a:lumMod val="50000"/>
                    </a:schemeClr>
                  </a:solidFill>
                  <a:latin typeface="Arial" panose="020B0604020202020204" pitchFamily="34" charset="0"/>
                  <a:ea typeface="+mj-ea"/>
                  <a:cs typeface="Arial" panose="020B0604020202020204" pitchFamily="34" charset="0"/>
                </a:rPr>
                <a:t>＝                   </a:t>
              </a:r>
            </a:p>
            <a:p>
              <a:pPr>
                <a:lnSpc>
                  <a:spcPct val="120000"/>
                </a:lnSpc>
                <a:spcBef>
                  <a:spcPct val="100000"/>
                </a:spcBef>
                <a:defRPr/>
              </a:pPr>
              <a:r>
                <a:rPr kumimoji="0" lang="zh-CN" altLang="en-US" sz="2000" b="0"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sz="2000" b="0" dirty="0">
                  <a:solidFill>
                    <a:schemeClr val="accent2">
                      <a:lumMod val="50000"/>
                    </a:schemeClr>
                  </a:solidFill>
                  <a:latin typeface="Arial" panose="020B0604020202020204" pitchFamily="34" charset="0"/>
                  <a:ea typeface="+mj-ea"/>
                  <a:cs typeface="Arial" panose="020B0604020202020204" pitchFamily="34" charset="0"/>
                </a:rPr>
                <a:t>exp(</a:t>
              </a:r>
              <a:r>
                <a:rPr kumimoji="0" lang="en-US" altLang="zh-CN" sz="2000" b="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sz="2000" b="0" i="1" dirty="0" err="1">
                  <a:solidFill>
                    <a:schemeClr val="accent2">
                      <a:lumMod val="50000"/>
                    </a:schemeClr>
                  </a:solidFill>
                  <a:latin typeface="Arial" panose="020B0604020202020204" pitchFamily="34" charset="0"/>
                  <a:ea typeface="+mj-ea"/>
                  <a:cs typeface="Arial" panose="020B0604020202020204" pitchFamily="34" charset="0"/>
                </a:rPr>
                <a:t>E</a:t>
              </a:r>
              <a:r>
                <a:rPr kumimoji="0" lang="en-US" altLang="zh-CN" sz="2000" b="0" i="1" baseline="-25000" dirty="0" err="1">
                  <a:solidFill>
                    <a:schemeClr val="accent2">
                      <a:lumMod val="50000"/>
                    </a:schemeClr>
                  </a:solidFill>
                  <a:latin typeface="Arial" panose="020B0604020202020204" pitchFamily="34" charset="0"/>
                  <a:ea typeface="+mj-ea"/>
                  <a:cs typeface="Arial" panose="020B0604020202020204" pitchFamily="34" charset="0"/>
                </a:rPr>
                <a:t>c</a:t>
              </a:r>
              <a:r>
                <a:rPr kumimoji="0" lang="en-US" altLang="zh-CN" sz="2000" b="0"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sz="2000" b="0" i="1" dirty="0" err="1">
                  <a:solidFill>
                    <a:schemeClr val="accent2">
                      <a:lumMod val="50000"/>
                    </a:schemeClr>
                  </a:solidFill>
                  <a:latin typeface="Arial" panose="020B0604020202020204" pitchFamily="34" charset="0"/>
                  <a:ea typeface="+mj-ea"/>
                  <a:cs typeface="Arial" panose="020B0604020202020204" pitchFamily="34" charset="0"/>
                </a:rPr>
                <a:t>RT</a:t>
              </a:r>
              <a:r>
                <a:rPr kumimoji="0" lang="en-US" altLang="zh-CN" sz="2000" b="0" dirty="0">
                  <a:solidFill>
                    <a:schemeClr val="accent2">
                      <a:lumMod val="50000"/>
                    </a:schemeClr>
                  </a:solidFill>
                  <a:latin typeface="Arial" panose="020B0604020202020204" pitchFamily="34" charset="0"/>
                  <a:ea typeface="+mj-ea"/>
                  <a:cs typeface="Arial" panose="020B0604020202020204" pitchFamily="34" charset="0"/>
                </a:rPr>
                <a:t>)  </a:t>
              </a:r>
            </a:p>
          </p:txBody>
        </p:sp>
        <p:sp>
          <p:nvSpPr>
            <p:cNvPr id="987144" name="Text Box 1032"/>
            <p:cNvSpPr txBox="1">
              <a:spLocks noChangeArrowheads="1"/>
            </p:cNvSpPr>
            <p:nvPr/>
          </p:nvSpPr>
          <p:spPr bwMode="auto">
            <a:xfrm>
              <a:off x="1422" y="1925"/>
              <a:ext cx="1183" cy="252"/>
            </a:xfrm>
            <a:prstGeom prst="rect">
              <a:avLst/>
            </a:prstGeom>
            <a:noFill/>
            <a:ln w="9525" algn="ctr">
              <a:noFill/>
              <a:miter lim="800000"/>
              <a:headEnd/>
              <a:tailEnd/>
            </a:ln>
            <a:effectLst/>
          </p:spPr>
          <p:txBody>
            <a:bodyPr wrap="none">
              <a:spAutoFit/>
            </a:bodyPr>
            <a:lstStyle/>
            <a:p>
              <a:pPr>
                <a:defRPr/>
              </a:pPr>
              <a:r>
                <a:rPr kumimoji="0" lang="zh-CN" altLang="en-US" sz="2000" b="0" dirty="0">
                  <a:solidFill>
                    <a:schemeClr val="accent2">
                      <a:lumMod val="50000"/>
                    </a:schemeClr>
                  </a:solidFill>
                  <a:latin typeface="Arial" panose="020B0604020202020204" pitchFamily="34" charset="0"/>
                  <a:ea typeface="+mj-ea"/>
                  <a:cs typeface="Arial" panose="020B0604020202020204" pitchFamily="34" charset="0"/>
                </a:rPr>
                <a:t>有效碰撞频率</a:t>
              </a:r>
            </a:p>
          </p:txBody>
        </p:sp>
        <p:sp>
          <p:nvSpPr>
            <p:cNvPr id="987145" name="Text Box 1033"/>
            <p:cNvSpPr txBox="1">
              <a:spLocks noChangeArrowheads="1"/>
            </p:cNvSpPr>
            <p:nvPr/>
          </p:nvSpPr>
          <p:spPr bwMode="auto">
            <a:xfrm>
              <a:off x="1520" y="2220"/>
              <a:ext cx="1007" cy="252"/>
            </a:xfrm>
            <a:prstGeom prst="rect">
              <a:avLst/>
            </a:prstGeom>
            <a:noFill/>
            <a:ln w="9525" algn="ctr">
              <a:noFill/>
              <a:miter lim="800000"/>
              <a:headEnd/>
              <a:tailEnd/>
            </a:ln>
            <a:effectLst/>
          </p:spPr>
          <p:txBody>
            <a:bodyPr wrap="none">
              <a:spAutoFit/>
            </a:bodyPr>
            <a:lstStyle/>
            <a:p>
              <a:pPr>
                <a:defRPr/>
              </a:pPr>
              <a:r>
                <a:rPr kumimoji="0" lang="zh-CN" altLang="en-US" sz="2000" b="0" dirty="0">
                  <a:solidFill>
                    <a:schemeClr val="accent2">
                      <a:lumMod val="50000"/>
                    </a:schemeClr>
                  </a:solidFill>
                  <a:latin typeface="Arial" panose="020B0604020202020204" pitchFamily="34" charset="0"/>
                  <a:ea typeface="+mj-ea"/>
                  <a:cs typeface="Arial" panose="020B0604020202020204" pitchFamily="34" charset="0"/>
                </a:rPr>
                <a:t>总碰撞频率</a:t>
              </a:r>
            </a:p>
          </p:txBody>
        </p:sp>
        <p:sp>
          <p:nvSpPr>
            <p:cNvPr id="51211" name="Line 1034"/>
            <p:cNvSpPr>
              <a:spLocks noChangeShapeType="1"/>
            </p:cNvSpPr>
            <p:nvPr/>
          </p:nvSpPr>
          <p:spPr bwMode="auto">
            <a:xfrm>
              <a:off x="1422" y="2231"/>
              <a:ext cx="1327" cy="0"/>
            </a:xfrm>
            <a:prstGeom prst="line">
              <a:avLst/>
            </a:prstGeom>
            <a:noFill/>
            <a:ln w="19050">
              <a:solidFill>
                <a:schemeClr val="accent2">
                  <a:lumMod val="50000"/>
                </a:schemeClr>
              </a:solidFill>
              <a:round/>
              <a:headEnd/>
              <a:tailEnd/>
            </a:ln>
          </p:spPr>
          <p:txBody>
            <a:bodyPr/>
            <a:lstStyle/>
            <a:p>
              <a:pPr>
                <a:defRPr/>
              </a:pPr>
              <a:endParaRPr lang="zh-CN" altLang="en-US" sz="2000" b="0">
                <a:solidFill>
                  <a:schemeClr val="accent2">
                    <a:lumMod val="50000"/>
                  </a:schemeClr>
                </a:solidFill>
                <a:latin typeface="Arial" panose="020B0604020202020204" pitchFamily="34" charset="0"/>
                <a:ea typeface="+mj-ea"/>
                <a:cs typeface="Arial" panose="020B0604020202020204" pitchFamily="34" charset="0"/>
              </a:endParaRPr>
            </a:p>
          </p:txBody>
        </p:sp>
      </p:grpSp>
      <p:sp>
        <p:nvSpPr>
          <p:cNvPr id="987147" name="Rectangle 1035"/>
          <p:cNvSpPr>
            <a:spLocks noChangeArrowheads="1"/>
          </p:cNvSpPr>
          <p:nvPr/>
        </p:nvSpPr>
        <p:spPr bwMode="auto">
          <a:xfrm>
            <a:off x="257175" y="5505708"/>
            <a:ext cx="8635305" cy="1163652"/>
          </a:xfrm>
          <a:prstGeom prst="rect">
            <a:avLst/>
          </a:prstGeom>
          <a:noFill/>
          <a:ln w="9525" algn="ctr">
            <a:noFill/>
            <a:miter lim="800000"/>
            <a:headEnd/>
            <a:tailEnd/>
          </a:ln>
          <a:effectLst/>
        </p:spPr>
        <p:txBody>
          <a:bodyPr wrap="square">
            <a:spAutoFit/>
          </a:bodyPr>
          <a:lstStyle/>
          <a:p>
            <a:pPr>
              <a:lnSpc>
                <a:spcPct val="120000"/>
              </a:lnSpc>
              <a:defRPr/>
            </a:pPr>
            <a:r>
              <a:rPr kumimoji="0" lang="zh-CN" altLang="en-US" sz="2000" b="0" dirty="0">
                <a:latin typeface="Arial" panose="020B0604020202020204" pitchFamily="34" charset="0"/>
                <a:ea typeface="+mj-ea"/>
                <a:cs typeface="Arial" panose="020B0604020202020204" pitchFamily="34" charset="0"/>
              </a:rPr>
              <a:t>式中</a:t>
            </a:r>
            <a:r>
              <a:rPr kumimoji="0" lang="en-US" altLang="zh-CN" sz="2000" b="0" i="1" dirty="0" err="1">
                <a:latin typeface="Arial" panose="020B0604020202020204" pitchFamily="34" charset="0"/>
                <a:ea typeface="+mj-ea"/>
                <a:cs typeface="Arial" panose="020B0604020202020204" pitchFamily="34" charset="0"/>
              </a:rPr>
              <a:t>E</a:t>
            </a:r>
            <a:r>
              <a:rPr kumimoji="0" lang="en-US" altLang="zh-CN" sz="2000" b="0" i="1" baseline="-25000" dirty="0" err="1">
                <a:latin typeface="Arial" panose="020B0604020202020204" pitchFamily="34" charset="0"/>
                <a:ea typeface="+mj-ea"/>
                <a:cs typeface="Arial" panose="020B0604020202020204" pitchFamily="34" charset="0"/>
              </a:rPr>
              <a:t>c</a:t>
            </a:r>
            <a:r>
              <a:rPr kumimoji="0" lang="zh-CN" altLang="en-US" sz="2000" b="0" dirty="0">
                <a:latin typeface="Arial" panose="020B0604020202020204" pitchFamily="34" charset="0"/>
                <a:ea typeface="+mj-ea"/>
                <a:cs typeface="Arial" panose="020B0604020202020204" pitchFamily="34" charset="0"/>
              </a:rPr>
              <a:t>是指能发生有效碰撞的分子对所具有的最低动能。在碰撞理论中</a:t>
            </a:r>
            <a:r>
              <a:rPr kumimoji="0" lang="en-US" altLang="zh-CN" sz="2000" b="0" i="1" dirty="0">
                <a:latin typeface="Arial" panose="020B0604020202020204" pitchFamily="34" charset="0"/>
                <a:ea typeface="+mj-ea"/>
                <a:cs typeface="Arial" panose="020B0604020202020204" pitchFamily="34" charset="0"/>
              </a:rPr>
              <a:t>f </a:t>
            </a:r>
            <a:r>
              <a:rPr kumimoji="0" lang="en-US" altLang="zh-CN" sz="2000" b="0" dirty="0">
                <a:latin typeface="Arial" panose="020B0604020202020204" pitchFamily="34" charset="0"/>
                <a:ea typeface="+mj-ea"/>
                <a:cs typeface="Arial" panose="020B0604020202020204" pitchFamily="34" charset="0"/>
              </a:rPr>
              <a:t>= exp(</a:t>
            </a:r>
            <a:r>
              <a:rPr kumimoji="0" lang="en-US" altLang="zh-CN" sz="2000" b="0" dirty="0">
                <a:latin typeface="Arial" panose="020B0604020202020204" pitchFamily="34" charset="0"/>
                <a:ea typeface="+mj-ea"/>
                <a:cs typeface="Arial" panose="020B0604020202020204" pitchFamily="34" charset="0"/>
                <a:sym typeface="Symbol" pitchFamily="18" charset="2"/>
              </a:rPr>
              <a:t></a:t>
            </a:r>
            <a:r>
              <a:rPr kumimoji="0" lang="en-US" altLang="zh-CN" sz="2000" b="0" i="1" dirty="0" err="1">
                <a:latin typeface="Arial" panose="020B0604020202020204" pitchFamily="34" charset="0"/>
                <a:ea typeface="+mj-ea"/>
                <a:cs typeface="Arial" panose="020B0604020202020204" pitchFamily="34" charset="0"/>
              </a:rPr>
              <a:t>E</a:t>
            </a:r>
            <a:r>
              <a:rPr kumimoji="0" lang="en-US" altLang="zh-CN" sz="2000" b="0" i="1" baseline="-25000" dirty="0" err="1">
                <a:latin typeface="Arial" panose="020B0604020202020204" pitchFamily="34" charset="0"/>
                <a:ea typeface="+mj-ea"/>
                <a:cs typeface="Arial" panose="020B0604020202020204" pitchFamily="34" charset="0"/>
              </a:rPr>
              <a:t>c</a:t>
            </a:r>
            <a:r>
              <a:rPr kumimoji="0" lang="en-US" altLang="zh-CN" sz="2000" b="0" i="1" dirty="0">
                <a:latin typeface="Arial" panose="020B0604020202020204" pitchFamily="34" charset="0"/>
                <a:ea typeface="+mj-ea"/>
                <a:cs typeface="Arial" panose="020B0604020202020204" pitchFamily="34" charset="0"/>
              </a:rPr>
              <a:t>/</a:t>
            </a:r>
            <a:r>
              <a:rPr kumimoji="0" lang="en-US" altLang="zh-CN" sz="2000" b="0" i="1" dirty="0" err="1">
                <a:latin typeface="Arial" panose="020B0604020202020204" pitchFamily="34" charset="0"/>
                <a:ea typeface="+mj-ea"/>
                <a:cs typeface="Arial" panose="020B0604020202020204" pitchFamily="34" charset="0"/>
              </a:rPr>
              <a:t>RT</a:t>
            </a:r>
            <a:r>
              <a:rPr kumimoji="0" lang="en-US" altLang="zh-CN" sz="2000" b="0" dirty="0">
                <a:latin typeface="Arial" panose="020B0604020202020204" pitchFamily="34" charset="0"/>
                <a:ea typeface="+mj-ea"/>
                <a:cs typeface="Arial" panose="020B0604020202020204" pitchFamily="34" charset="0"/>
              </a:rPr>
              <a:t>)</a:t>
            </a:r>
            <a:r>
              <a:rPr kumimoji="0" lang="zh-CN" altLang="en-US" sz="2000" b="0" dirty="0">
                <a:latin typeface="Arial" panose="020B0604020202020204" pitchFamily="34" charset="0"/>
                <a:ea typeface="+mj-ea"/>
                <a:cs typeface="Arial" panose="020B0604020202020204" pitchFamily="34" charset="0"/>
              </a:rPr>
              <a:t>叫作</a:t>
            </a:r>
            <a:r>
              <a:rPr kumimoji="0" lang="zh-CN" altLang="en-US" sz="2000" b="0" dirty="0">
                <a:solidFill>
                  <a:schemeClr val="accent2">
                    <a:lumMod val="50000"/>
                  </a:schemeClr>
                </a:solidFill>
                <a:latin typeface="Arial" panose="020B0604020202020204" pitchFamily="34" charset="0"/>
                <a:ea typeface="+mj-ea"/>
                <a:cs typeface="Arial" panose="020B0604020202020204" pitchFamily="34" charset="0"/>
              </a:rPr>
              <a:t>能量因子</a:t>
            </a:r>
            <a:r>
              <a:rPr kumimoji="0" lang="zh-CN" altLang="en-US" sz="2000" b="0" dirty="0">
                <a:latin typeface="Arial" panose="020B0604020202020204" pitchFamily="34" charset="0"/>
                <a:ea typeface="+mj-ea"/>
                <a:cs typeface="Arial" panose="020B0604020202020204" pitchFamily="34" charset="0"/>
              </a:rPr>
              <a:t>。按理论推算活化能</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i="1" baseline="-25000" dirty="0">
                <a:latin typeface="Arial" panose="020B0604020202020204" pitchFamily="34" charset="0"/>
                <a:ea typeface="+mj-ea"/>
                <a:cs typeface="Arial" panose="020B0604020202020204" pitchFamily="34" charset="0"/>
              </a:rPr>
              <a:t>a</a:t>
            </a:r>
            <a:r>
              <a:rPr kumimoji="0" lang="en-US" altLang="zh-CN" sz="2000" b="0" dirty="0">
                <a:latin typeface="Arial" panose="020B0604020202020204" pitchFamily="34" charset="0"/>
                <a:ea typeface="+mj-ea"/>
                <a:cs typeface="Arial" panose="020B0604020202020204" pitchFamily="34" charset="0"/>
              </a:rPr>
              <a:t> = </a:t>
            </a:r>
            <a:r>
              <a:rPr kumimoji="0" lang="en-US" altLang="zh-CN" sz="2000" b="0" i="1" dirty="0" err="1">
                <a:latin typeface="Arial" panose="020B0604020202020204" pitchFamily="34" charset="0"/>
                <a:ea typeface="+mj-ea"/>
                <a:cs typeface="Arial" panose="020B0604020202020204" pitchFamily="34" charset="0"/>
              </a:rPr>
              <a:t>E</a:t>
            </a:r>
            <a:r>
              <a:rPr kumimoji="0" lang="en-US" altLang="zh-CN" sz="2000" b="0" i="1" baseline="-25000" dirty="0" err="1">
                <a:latin typeface="Arial" panose="020B0604020202020204" pitchFamily="34" charset="0"/>
                <a:ea typeface="+mj-ea"/>
                <a:cs typeface="Arial" panose="020B0604020202020204" pitchFamily="34" charset="0"/>
              </a:rPr>
              <a:t>c</a:t>
            </a:r>
            <a:r>
              <a:rPr kumimoji="0" lang="en-US" altLang="zh-CN" sz="2000" b="0" dirty="0">
                <a:latin typeface="Arial" panose="020B0604020202020204" pitchFamily="34" charset="0"/>
                <a:ea typeface="+mj-ea"/>
                <a:cs typeface="Arial" panose="020B0604020202020204" pitchFamily="34" charset="0"/>
              </a:rPr>
              <a:t> + 1/2 </a:t>
            </a:r>
            <a:r>
              <a:rPr kumimoji="0" lang="en-US" altLang="zh-CN" sz="2000" b="0" i="1" dirty="0" err="1">
                <a:latin typeface="Arial" panose="020B0604020202020204" pitchFamily="34" charset="0"/>
                <a:ea typeface="+mj-ea"/>
                <a:cs typeface="Arial" panose="020B0604020202020204" pitchFamily="34" charset="0"/>
              </a:rPr>
              <a:t>RT</a:t>
            </a:r>
            <a:r>
              <a:rPr kumimoji="0" lang="zh-CN" altLang="en-US" sz="2000" b="0" dirty="0">
                <a:latin typeface="Arial" panose="020B0604020202020204" pitchFamily="34" charset="0"/>
                <a:ea typeface="+mj-ea"/>
                <a:cs typeface="Arial" panose="020B0604020202020204" pitchFamily="34" charset="0"/>
              </a:rPr>
              <a:t>，因</a:t>
            </a:r>
            <a:r>
              <a:rPr kumimoji="0" lang="en-US" altLang="zh-CN" sz="2000" b="0" dirty="0">
                <a:latin typeface="Arial" panose="020B0604020202020204" pitchFamily="34" charset="0"/>
                <a:ea typeface="+mj-ea"/>
                <a:cs typeface="Arial" panose="020B0604020202020204" pitchFamily="34" charset="0"/>
              </a:rPr>
              <a:t>1/</a:t>
            </a:r>
            <a:r>
              <a:rPr kumimoji="0" lang="en-US" altLang="zh-CN" sz="2000" b="0" dirty="0" err="1">
                <a:latin typeface="Arial" panose="020B0604020202020204" pitchFamily="34" charset="0"/>
                <a:ea typeface="+mj-ea"/>
                <a:cs typeface="Arial" panose="020B0604020202020204" pitchFamily="34" charset="0"/>
              </a:rPr>
              <a:t>2</a:t>
            </a:r>
            <a:r>
              <a:rPr kumimoji="0" lang="en-US" altLang="zh-CN" sz="2000" b="0" i="1" dirty="0" err="1">
                <a:latin typeface="Arial" panose="020B0604020202020204" pitchFamily="34" charset="0"/>
                <a:ea typeface="+mj-ea"/>
                <a:cs typeface="Arial" panose="020B0604020202020204" pitchFamily="34" charset="0"/>
              </a:rPr>
              <a:t>RT</a:t>
            </a:r>
            <a:r>
              <a:rPr kumimoji="0" lang="en-US" altLang="zh-CN" sz="2000" b="0" dirty="0">
                <a:latin typeface="Arial" panose="020B0604020202020204" pitchFamily="34" charset="0"/>
                <a:ea typeface="+mj-ea"/>
                <a:cs typeface="Arial" panose="020B0604020202020204" pitchFamily="34" charset="0"/>
              </a:rPr>
              <a:t> &lt;&lt; </a:t>
            </a:r>
            <a:r>
              <a:rPr kumimoji="0" lang="en-US" altLang="zh-CN" sz="2000" b="0" i="1" dirty="0" err="1">
                <a:latin typeface="Arial" panose="020B0604020202020204" pitchFamily="34" charset="0"/>
                <a:ea typeface="+mj-ea"/>
                <a:cs typeface="Arial" panose="020B0604020202020204" pitchFamily="34" charset="0"/>
              </a:rPr>
              <a:t>E</a:t>
            </a:r>
            <a:r>
              <a:rPr kumimoji="0" lang="en-US" altLang="zh-CN" sz="2000" b="0" baseline="-25000" dirty="0" err="1">
                <a:latin typeface="Arial" panose="020B0604020202020204" pitchFamily="34" charset="0"/>
                <a:ea typeface="+mj-ea"/>
                <a:cs typeface="Arial" panose="020B0604020202020204" pitchFamily="34" charset="0"/>
              </a:rPr>
              <a:t>c</a:t>
            </a:r>
            <a:r>
              <a:rPr kumimoji="0" lang="zh-CN" altLang="en-US" sz="2000" b="0" dirty="0">
                <a:latin typeface="Arial" panose="020B0604020202020204" pitchFamily="34" charset="0"/>
                <a:ea typeface="+mj-ea"/>
                <a:cs typeface="Arial" panose="020B0604020202020204" pitchFamily="34" charset="0"/>
              </a:rPr>
              <a:t>， 所以 </a:t>
            </a:r>
            <a:r>
              <a:rPr kumimoji="0" lang="en-US" altLang="zh-CN" sz="2000" b="0" i="1" dirty="0">
                <a:latin typeface="Arial" panose="020B0604020202020204" pitchFamily="34" charset="0"/>
                <a:ea typeface="+mj-ea"/>
                <a:cs typeface="Arial" panose="020B0604020202020204" pitchFamily="34" charset="0"/>
              </a:rPr>
              <a:t>E</a:t>
            </a:r>
            <a:r>
              <a:rPr kumimoji="0" lang="en-US" altLang="zh-CN" sz="2000" b="0" i="1" baseline="-25000" dirty="0">
                <a:latin typeface="Arial" panose="020B0604020202020204" pitchFamily="34" charset="0"/>
                <a:ea typeface="+mj-ea"/>
                <a:cs typeface="Arial" panose="020B0604020202020204" pitchFamily="34" charset="0"/>
              </a:rPr>
              <a:t>a</a:t>
            </a:r>
            <a:r>
              <a:rPr kumimoji="0" lang="en-US" altLang="zh-CN" sz="2000" b="0" dirty="0">
                <a:latin typeface="Arial" panose="020B0604020202020204" pitchFamily="34" charset="0"/>
                <a:ea typeface="+mj-ea"/>
                <a:cs typeface="Arial" panose="020B0604020202020204" pitchFamily="34" charset="0"/>
              </a:rPr>
              <a:t> </a:t>
            </a:r>
            <a:r>
              <a:rPr kumimoji="0" lang="en-US" altLang="zh-CN" sz="2000" b="0" dirty="0">
                <a:latin typeface="Arial" panose="020B0604020202020204" pitchFamily="34" charset="0"/>
                <a:ea typeface="+mj-ea"/>
                <a:cs typeface="Arial" panose="020B0604020202020204" pitchFamily="34" charset="0"/>
                <a:sym typeface="Symbol" pitchFamily="18" charset="2"/>
              </a:rPr>
              <a:t></a:t>
            </a:r>
            <a:r>
              <a:rPr kumimoji="0" lang="en-US" altLang="zh-CN" sz="2000" b="0" dirty="0">
                <a:latin typeface="Arial" panose="020B0604020202020204" pitchFamily="34" charset="0"/>
                <a:ea typeface="+mj-ea"/>
                <a:cs typeface="Arial" panose="020B0604020202020204" pitchFamily="34" charset="0"/>
              </a:rPr>
              <a:t> </a:t>
            </a:r>
            <a:r>
              <a:rPr kumimoji="0" lang="en-US" altLang="zh-CN" sz="2000" b="0" i="1" dirty="0" err="1">
                <a:latin typeface="Arial" panose="020B0604020202020204" pitchFamily="34" charset="0"/>
                <a:ea typeface="+mj-ea"/>
                <a:cs typeface="Arial" panose="020B0604020202020204" pitchFamily="34" charset="0"/>
              </a:rPr>
              <a:t>E</a:t>
            </a:r>
            <a:r>
              <a:rPr kumimoji="0" lang="en-US" altLang="zh-CN" sz="2000" b="0" i="1" baseline="-25000" dirty="0" err="1">
                <a:latin typeface="Arial" panose="020B0604020202020204" pitchFamily="34" charset="0"/>
                <a:ea typeface="+mj-ea"/>
                <a:cs typeface="Arial" panose="020B0604020202020204" pitchFamily="34" charset="0"/>
              </a:rPr>
              <a:t>c</a:t>
            </a:r>
            <a:r>
              <a:rPr kumimoji="0" lang="zh-CN" altLang="en-US" sz="2000" b="0" dirty="0">
                <a:latin typeface="Arial" panose="020B0604020202020204" pitchFamily="34" charset="0"/>
                <a:ea typeface="+mj-ea"/>
                <a:cs typeface="Arial" panose="020B0604020202020204" pitchFamily="34" charset="0"/>
              </a:rPr>
              <a:t>。</a:t>
            </a:r>
            <a:endParaRPr kumimoji="0" lang="zh-CN" altLang="en-US" sz="800" b="0" dirty="0">
              <a:latin typeface="Arial" panose="020B0604020202020204" pitchFamily="34" charset="0"/>
              <a:ea typeface="+mj-ea"/>
              <a:cs typeface="Arial" panose="020B0604020202020204" pitchFamily="34" charset="0"/>
            </a:endParaRPr>
          </a:p>
        </p:txBody>
      </p:sp>
      <p:sp>
        <p:nvSpPr>
          <p:cNvPr id="14" name="矩形 1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5" name="Rectangle 6"/>
          <p:cNvSpPr>
            <a:spLocks noChangeArrowheads="1"/>
          </p:cNvSpPr>
          <p:nvPr/>
        </p:nvSpPr>
        <p:spPr bwMode="auto">
          <a:xfrm>
            <a:off x="1835696"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基元反应速率的碰撞理论</a:t>
            </a:r>
          </a:p>
        </p:txBody>
      </p:sp>
      <p:sp>
        <p:nvSpPr>
          <p:cNvPr id="1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45</a:t>
            </a:fld>
            <a:endParaRPr lang="en-US" altLang="zh-CN" dirty="0">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1027" descr="13_17"/>
          <p:cNvPicPr>
            <a:picLocks noChangeAspect="1" noChangeArrowheads="1"/>
          </p:cNvPicPr>
          <p:nvPr/>
        </p:nvPicPr>
        <p:blipFill>
          <a:blip r:embed="rId2">
            <a:extLst>
              <a:ext uri="{28A0092B-C50C-407E-A947-70E740481C1C}">
                <a14:useLocalDpi xmlns:a14="http://schemas.microsoft.com/office/drawing/2010/main" val="0"/>
              </a:ext>
            </a:extLst>
          </a:blip>
          <a:srcRect l="3125" t="13889" b="15277"/>
          <a:stretch>
            <a:fillRect/>
          </a:stretch>
        </p:blipFill>
        <p:spPr bwMode="auto">
          <a:xfrm>
            <a:off x="1547664" y="2564904"/>
            <a:ext cx="5952597" cy="341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8166" name="Text Box 1030"/>
          <p:cNvSpPr txBox="1">
            <a:spLocks noChangeArrowheads="1"/>
          </p:cNvSpPr>
          <p:nvPr/>
        </p:nvSpPr>
        <p:spPr bwMode="auto">
          <a:xfrm>
            <a:off x="179834" y="1150410"/>
            <a:ext cx="8640638" cy="1058367"/>
          </a:xfrm>
          <a:prstGeom prst="rect">
            <a:avLst/>
          </a:prstGeom>
          <a:noFill/>
          <a:ln w="9525" algn="ctr">
            <a:noFill/>
            <a:miter lim="800000"/>
            <a:headEnd/>
            <a:tailEnd/>
          </a:ln>
          <a:effectLst/>
        </p:spPr>
        <p:txBody>
          <a:bodyPr wrap="square">
            <a:spAutoFit/>
          </a:bodyPr>
          <a:lstStyle/>
          <a:p>
            <a:pPr marL="374650" indent="-374650">
              <a:lnSpc>
                <a:spcPct val="130000"/>
              </a:lnSpc>
              <a:spcBef>
                <a:spcPct val="50000"/>
              </a:spcBef>
              <a:defRPr/>
            </a:pPr>
            <a:r>
              <a:rPr kumimoji="0" lang="en-US" altLang="zh-CN" b="0" dirty="0">
                <a:solidFill>
                  <a:schemeClr val="accent2">
                    <a:lumMod val="50000"/>
                  </a:schemeClr>
                </a:solidFill>
                <a:latin typeface="+mj-ea"/>
                <a:ea typeface="+mj-ea"/>
              </a:rPr>
              <a:t>3) </a:t>
            </a:r>
            <a:r>
              <a:rPr kumimoji="0" lang="zh-CN" altLang="en-US" b="0" dirty="0">
                <a:solidFill>
                  <a:schemeClr val="accent2">
                    <a:lumMod val="50000"/>
                  </a:schemeClr>
                </a:solidFill>
                <a:latin typeface="+mj-ea"/>
                <a:ea typeface="+mj-ea"/>
              </a:rPr>
              <a:t>分子必须处于有利的方位上才能发生有效的碰撞。</a:t>
            </a:r>
          </a:p>
          <a:p>
            <a:pPr marL="374650" indent="-374650">
              <a:lnSpc>
                <a:spcPct val="130000"/>
              </a:lnSpc>
              <a:spcBef>
                <a:spcPct val="20000"/>
              </a:spcBef>
              <a:defRPr/>
            </a:pPr>
            <a:r>
              <a:rPr kumimoji="0" lang="zh-CN" altLang="en-US" b="0" dirty="0">
                <a:latin typeface="+mj-ea"/>
                <a:ea typeface="+mj-ea"/>
              </a:rPr>
              <a:t>用</a:t>
            </a:r>
            <a:r>
              <a:rPr kumimoji="0" lang="en-US" altLang="zh-CN" b="0" dirty="0">
                <a:latin typeface="+mj-ea"/>
                <a:ea typeface="+mj-ea"/>
              </a:rPr>
              <a:t>P</a:t>
            </a:r>
            <a:r>
              <a:rPr kumimoji="0" lang="zh-CN" altLang="en-US" b="0" dirty="0">
                <a:latin typeface="+mj-ea"/>
                <a:ea typeface="+mj-ea"/>
              </a:rPr>
              <a:t>代表反应速率的方位因子。</a:t>
            </a:r>
            <a:r>
              <a:rPr kumimoji="0" lang="en-US" altLang="zh-CN" b="0" dirty="0">
                <a:latin typeface="+mj-ea"/>
                <a:ea typeface="+mj-ea"/>
              </a:rPr>
              <a:t>P</a:t>
            </a:r>
            <a:r>
              <a:rPr kumimoji="0" lang="zh-CN" altLang="en-US" b="0" dirty="0">
                <a:latin typeface="+mj-ea"/>
                <a:ea typeface="+mj-ea"/>
              </a:rPr>
              <a:t>越大，表示碰撞的方位越有利</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46</a:t>
            </a:fld>
            <a:endParaRPr lang="en-US" altLang="zh-CN" dirty="0">
              <a:solidFill>
                <a:srgbClr val="000000"/>
              </a:solidFill>
            </a:endParaRPr>
          </a:p>
        </p:txBody>
      </p:sp>
      <p:sp>
        <p:nvSpPr>
          <p:cNvPr id="7" name="Rectangle 6">
            <a:extLst>
              <a:ext uri="{FF2B5EF4-FFF2-40B4-BE49-F238E27FC236}">
                <a16:creationId xmlns:a16="http://schemas.microsoft.com/office/drawing/2014/main" id="{23C6A52C-A66D-704F-A3EF-1984061D9DB7}"/>
              </a:ext>
            </a:extLst>
          </p:cNvPr>
          <p:cNvSpPr>
            <a:spLocks noChangeArrowheads="1"/>
          </p:cNvSpPr>
          <p:nvPr/>
        </p:nvSpPr>
        <p:spPr bwMode="auto">
          <a:xfrm>
            <a:off x="1835696"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基元反应速率的碰撞理论</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6" name="Text Box 1026"/>
          <p:cNvSpPr txBox="1">
            <a:spLocks noChangeArrowheads="1"/>
          </p:cNvSpPr>
          <p:nvPr/>
        </p:nvSpPr>
        <p:spPr bwMode="auto">
          <a:xfrm>
            <a:off x="179388" y="1082119"/>
            <a:ext cx="8785225" cy="919867"/>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zh-CN" altLang="en-US" b="0" dirty="0">
                <a:latin typeface="+mj-ea"/>
                <a:ea typeface="+mj-ea"/>
              </a:rPr>
              <a:t>    综合上述三方面的考虑，只有能量足够、方位适宜的分子对碰撞才是有效的碰撞，所以反应速率可表示为：</a:t>
            </a:r>
          </a:p>
        </p:txBody>
      </p:sp>
      <p:sp>
        <p:nvSpPr>
          <p:cNvPr id="989187" name="Rectangle 1027"/>
          <p:cNvSpPr>
            <a:spLocks noChangeArrowheads="1"/>
          </p:cNvSpPr>
          <p:nvPr/>
        </p:nvSpPr>
        <p:spPr bwMode="auto">
          <a:xfrm>
            <a:off x="179388" y="3399631"/>
            <a:ext cx="6824662" cy="457200"/>
          </a:xfrm>
          <a:prstGeom prst="rect">
            <a:avLst/>
          </a:prstGeom>
          <a:noFill/>
          <a:ln w="9525" algn="ctr">
            <a:noFill/>
            <a:miter lim="800000"/>
            <a:headEnd/>
            <a:tailEnd/>
          </a:ln>
          <a:effectLst/>
        </p:spPr>
        <p:txBody>
          <a:bodyPr>
            <a:spAutoFit/>
          </a:bodyPr>
          <a:lstStyle/>
          <a:p>
            <a:pPr>
              <a:defRPr/>
            </a:pPr>
            <a:r>
              <a:rPr kumimoji="0" lang="zh-CN" altLang="en-US" b="0" dirty="0">
                <a:latin typeface="Arial" panose="020B0604020202020204" pitchFamily="34" charset="0"/>
                <a:ea typeface="+mj-ea"/>
                <a:cs typeface="Arial" panose="020B0604020202020204" pitchFamily="34" charset="0"/>
              </a:rPr>
              <a:t>令             </a:t>
            </a:r>
            <a:r>
              <a:rPr kumimoji="0" lang="en-US" altLang="zh-CN" b="0" i="1" dirty="0" err="1">
                <a:latin typeface="Arial" panose="020B0604020202020204" pitchFamily="34" charset="0"/>
                <a:ea typeface="+mj-ea"/>
                <a:cs typeface="Arial" panose="020B0604020202020204" pitchFamily="34" charset="0"/>
              </a:rPr>
              <a:t>Z</a:t>
            </a:r>
            <a:r>
              <a:rPr kumimoji="0" lang="en-US" altLang="zh-CN" b="0" baseline="-25000" dirty="0" err="1">
                <a:latin typeface="Arial" panose="020B0604020202020204" pitchFamily="34" charset="0"/>
                <a:ea typeface="+mj-ea"/>
                <a:cs typeface="Arial" panose="020B0604020202020204" pitchFamily="34" charset="0"/>
              </a:rPr>
              <a:t>0</a:t>
            </a:r>
            <a:r>
              <a:rPr kumimoji="0" lang="en-US" altLang="zh-CN" b="0" dirty="0" err="1">
                <a:latin typeface="Arial" panose="020B0604020202020204" pitchFamily="34" charset="0"/>
                <a:ea typeface="+mj-ea"/>
                <a:cs typeface="Arial" panose="020B0604020202020204" pitchFamily="34" charset="0"/>
                <a:sym typeface="Symbol" pitchFamily="18" charset="2"/>
              </a:rPr>
              <a:t></a:t>
            </a:r>
            <a:r>
              <a:rPr kumimoji="0" lang="en-US" altLang="zh-CN" b="0" i="1" dirty="0" err="1">
                <a:latin typeface="Arial" panose="020B0604020202020204" pitchFamily="34" charset="0"/>
                <a:ea typeface="+mj-ea"/>
                <a:cs typeface="Arial" panose="020B0604020202020204" pitchFamily="34" charset="0"/>
              </a:rPr>
              <a:t>P</a:t>
            </a:r>
            <a:r>
              <a:rPr kumimoji="0" lang="en-US" altLang="zh-CN" b="0" dirty="0" err="1">
                <a:latin typeface="Arial" panose="020B0604020202020204" pitchFamily="34" charset="0"/>
                <a:ea typeface="+mj-ea"/>
                <a:cs typeface="Arial" panose="020B0604020202020204" pitchFamily="34" charset="0"/>
                <a:sym typeface="Symbol" pitchFamily="18" charset="2"/>
              </a:rPr>
              <a:t></a:t>
            </a:r>
            <a:r>
              <a:rPr kumimoji="0" lang="en-US" altLang="zh-CN" b="0" dirty="0" err="1">
                <a:latin typeface="Arial" panose="020B0604020202020204" pitchFamily="34" charset="0"/>
                <a:ea typeface="+mj-ea"/>
                <a:cs typeface="Arial" panose="020B0604020202020204" pitchFamily="34" charset="0"/>
              </a:rPr>
              <a:t>exp</a:t>
            </a:r>
            <a:r>
              <a:rPr kumimoji="0" lang="en-US" altLang="zh-CN" b="0" dirty="0">
                <a:latin typeface="Arial" panose="020B0604020202020204" pitchFamily="34" charset="0"/>
                <a:ea typeface="+mj-ea"/>
                <a:cs typeface="Arial" panose="020B0604020202020204" pitchFamily="34" charset="0"/>
              </a:rPr>
              <a:t>(-</a:t>
            </a:r>
            <a:r>
              <a:rPr kumimoji="0" lang="en-US" altLang="zh-CN" b="0" i="1" dirty="0">
                <a:latin typeface="Arial" panose="020B0604020202020204" pitchFamily="34" charset="0"/>
                <a:ea typeface="+mj-ea"/>
                <a:cs typeface="Arial" panose="020B0604020202020204" pitchFamily="34" charset="0"/>
              </a:rPr>
              <a:t>E</a:t>
            </a:r>
            <a:r>
              <a:rPr kumimoji="0" lang="en-US" altLang="zh-CN" b="0" dirty="0">
                <a:latin typeface="Arial" panose="020B0604020202020204" pitchFamily="34" charset="0"/>
                <a:ea typeface="+mj-ea"/>
                <a:cs typeface="Arial" panose="020B0604020202020204" pitchFamily="34" charset="0"/>
              </a:rPr>
              <a:t>/</a:t>
            </a:r>
            <a:r>
              <a:rPr kumimoji="0" lang="en-US" altLang="zh-CN" b="0" i="1" dirty="0" err="1">
                <a:latin typeface="Arial" panose="020B0604020202020204" pitchFamily="34" charset="0"/>
                <a:ea typeface="+mj-ea"/>
                <a:cs typeface="Arial" panose="020B0604020202020204" pitchFamily="34" charset="0"/>
              </a:rPr>
              <a:t>RT</a:t>
            </a:r>
            <a:r>
              <a:rPr kumimoji="0" lang="en-US" altLang="zh-CN" b="0" dirty="0">
                <a:latin typeface="Arial" panose="020B0604020202020204" pitchFamily="34" charset="0"/>
                <a:ea typeface="+mj-ea"/>
                <a:cs typeface="Arial" panose="020B0604020202020204" pitchFamily="34" charset="0"/>
              </a:rPr>
              <a:t>) = </a:t>
            </a:r>
            <a:r>
              <a:rPr kumimoji="0" lang="en-US" altLang="zh-CN" b="0" i="1" dirty="0">
                <a:latin typeface="Arial" panose="020B0604020202020204" pitchFamily="34" charset="0"/>
                <a:ea typeface="+mj-ea"/>
                <a:cs typeface="Arial" panose="020B0604020202020204" pitchFamily="34" charset="0"/>
              </a:rPr>
              <a:t>k</a:t>
            </a:r>
            <a:r>
              <a:rPr kumimoji="0" lang="zh-CN" altLang="en-US" b="0" dirty="0">
                <a:latin typeface="Arial" panose="020B0604020202020204" pitchFamily="34" charset="0"/>
                <a:ea typeface="+mj-ea"/>
                <a:cs typeface="Arial" panose="020B0604020202020204" pitchFamily="34" charset="0"/>
              </a:rPr>
              <a:t>，则有</a:t>
            </a:r>
            <a:r>
              <a:rPr kumimoji="0" lang="en-US" altLang="zh-CN" b="0" dirty="0">
                <a:latin typeface="Arial" panose="020B0604020202020204" pitchFamily="34" charset="0"/>
                <a:ea typeface="+mj-ea"/>
                <a:cs typeface="Arial" panose="020B0604020202020204" pitchFamily="34" charset="0"/>
              </a:rPr>
              <a:t>:</a:t>
            </a:r>
          </a:p>
        </p:txBody>
      </p:sp>
      <p:sp>
        <p:nvSpPr>
          <p:cNvPr id="989188" name="Text Box 1028"/>
          <p:cNvSpPr txBox="1">
            <a:spLocks noChangeArrowheads="1"/>
          </p:cNvSpPr>
          <p:nvPr/>
        </p:nvSpPr>
        <p:spPr bwMode="auto">
          <a:xfrm>
            <a:off x="2051720" y="2132856"/>
            <a:ext cx="5330825" cy="1016000"/>
          </a:xfrm>
          <a:prstGeom prst="rect">
            <a:avLst/>
          </a:prstGeom>
          <a:noFill/>
          <a:ln w="9525" algn="ctr">
            <a:noFill/>
            <a:miter lim="800000"/>
            <a:headEnd/>
            <a:tailEnd/>
          </a:ln>
          <a:effectLst/>
        </p:spPr>
        <p:txBody>
          <a:bodyPr>
            <a:spAutoFit/>
          </a:bodyPr>
          <a:lstStyle/>
          <a:p>
            <a:pPr>
              <a:spcBef>
                <a:spcPct val="50000"/>
              </a:spcBef>
              <a:defRPr/>
            </a:pPr>
            <a:r>
              <a:rPr kumimoji="0" lang="en-US" altLang="zh-CN" b="0" i="1" dirty="0">
                <a:latin typeface="Arial" panose="020B0604020202020204" pitchFamily="34" charset="0"/>
                <a:ea typeface="+mj-ea"/>
                <a:cs typeface="Arial" panose="020B0604020202020204" pitchFamily="34" charset="0"/>
              </a:rPr>
              <a:t>v</a:t>
            </a: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 </a:t>
            </a:r>
            <a:r>
              <a:rPr kumimoji="0" lang="en-US" altLang="zh-CN" b="0" i="1" dirty="0" err="1">
                <a:latin typeface="Arial" panose="020B0604020202020204" pitchFamily="34" charset="0"/>
                <a:ea typeface="+mj-ea"/>
                <a:cs typeface="Arial" panose="020B0604020202020204" pitchFamily="34" charset="0"/>
              </a:rPr>
              <a:t>Z</a:t>
            </a:r>
            <a:r>
              <a:rPr kumimoji="0" lang="en-US" altLang="zh-CN" b="0" i="1" dirty="0" err="1">
                <a:latin typeface="Arial" panose="020B0604020202020204" pitchFamily="34" charset="0"/>
                <a:ea typeface="+mj-ea"/>
                <a:cs typeface="Arial" panose="020B0604020202020204" pitchFamily="34" charset="0"/>
                <a:sym typeface="Symbol" pitchFamily="18" charset="2"/>
              </a:rPr>
              <a:t></a:t>
            </a:r>
            <a:r>
              <a:rPr kumimoji="0" lang="en-US" altLang="zh-CN" b="0" i="1" dirty="0" err="1">
                <a:latin typeface="Arial" panose="020B0604020202020204" pitchFamily="34" charset="0"/>
                <a:ea typeface="+mj-ea"/>
                <a:cs typeface="Arial" panose="020B0604020202020204" pitchFamily="34" charset="0"/>
              </a:rPr>
              <a:t>f</a:t>
            </a:r>
            <a:r>
              <a:rPr kumimoji="0" lang="en-US" altLang="zh-CN" b="0" i="1" dirty="0" err="1">
                <a:latin typeface="Arial" panose="020B0604020202020204" pitchFamily="34" charset="0"/>
                <a:ea typeface="+mj-ea"/>
                <a:cs typeface="Arial" panose="020B0604020202020204" pitchFamily="34" charset="0"/>
                <a:sym typeface="Symbol" pitchFamily="18" charset="2"/>
              </a:rPr>
              <a:t></a:t>
            </a:r>
            <a:r>
              <a:rPr kumimoji="0" lang="en-US" altLang="zh-CN" b="0" i="1" dirty="0" err="1">
                <a:latin typeface="Arial" panose="020B0604020202020204" pitchFamily="34" charset="0"/>
                <a:ea typeface="+mj-ea"/>
                <a:cs typeface="Arial" panose="020B0604020202020204" pitchFamily="34" charset="0"/>
              </a:rPr>
              <a:t>P</a:t>
            </a: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Z</a:t>
            </a:r>
            <a:r>
              <a:rPr kumimoji="0" lang="en-US" altLang="zh-CN" b="0" dirty="0" err="1">
                <a:latin typeface="Arial" panose="020B0604020202020204" pitchFamily="34" charset="0"/>
                <a:ea typeface="+mj-ea"/>
                <a:cs typeface="Arial" panose="020B0604020202020204" pitchFamily="34" charset="0"/>
                <a:sym typeface="Symbol" pitchFamily="18" charset="2"/>
              </a:rPr>
              <a:t></a:t>
            </a:r>
            <a:r>
              <a:rPr kumimoji="0" lang="en-US" altLang="zh-CN" b="0" dirty="0" err="1">
                <a:latin typeface="Arial" panose="020B0604020202020204" pitchFamily="34" charset="0"/>
                <a:ea typeface="+mj-ea"/>
                <a:cs typeface="Arial" panose="020B0604020202020204" pitchFamily="34" charset="0"/>
              </a:rPr>
              <a:t>P</a:t>
            </a:r>
            <a:r>
              <a:rPr kumimoji="0" lang="en-US" altLang="zh-CN" b="0" dirty="0" err="1">
                <a:latin typeface="Arial" panose="020B0604020202020204" pitchFamily="34" charset="0"/>
                <a:ea typeface="+mj-ea"/>
                <a:cs typeface="Arial" panose="020B0604020202020204" pitchFamily="34" charset="0"/>
                <a:sym typeface="Symbol" pitchFamily="18" charset="2"/>
              </a:rPr>
              <a:t></a:t>
            </a:r>
            <a:r>
              <a:rPr kumimoji="0" lang="en-US" altLang="zh-CN" b="0" dirty="0" err="1">
                <a:latin typeface="Arial" panose="020B0604020202020204" pitchFamily="34" charset="0"/>
                <a:ea typeface="+mj-ea"/>
                <a:cs typeface="Arial" panose="020B0604020202020204" pitchFamily="34" charset="0"/>
              </a:rPr>
              <a:t>exp</a:t>
            </a:r>
            <a:r>
              <a:rPr kumimoji="0" lang="en-US" altLang="zh-CN" b="0" dirty="0">
                <a:latin typeface="Arial" panose="020B0604020202020204" pitchFamily="34" charset="0"/>
                <a:ea typeface="+mj-ea"/>
                <a:cs typeface="Arial" panose="020B0604020202020204" pitchFamily="34" charset="0"/>
              </a:rPr>
              <a:t>(-</a:t>
            </a:r>
            <a:r>
              <a:rPr kumimoji="0" lang="en-US" altLang="zh-CN" b="0" i="1" dirty="0" err="1">
                <a:latin typeface="Arial" panose="020B0604020202020204" pitchFamily="34" charset="0"/>
                <a:ea typeface="+mj-ea"/>
                <a:cs typeface="Arial" panose="020B0604020202020204" pitchFamily="34" charset="0"/>
              </a:rPr>
              <a:t>E</a:t>
            </a:r>
            <a:r>
              <a:rPr kumimoji="0" lang="en-US" altLang="zh-CN" b="0" i="1" baseline="-25000" dirty="0" err="1">
                <a:latin typeface="Arial" panose="020B0604020202020204" pitchFamily="34" charset="0"/>
                <a:ea typeface="+mj-ea"/>
                <a:cs typeface="Arial" panose="020B0604020202020204" pitchFamily="34" charset="0"/>
              </a:rPr>
              <a:t>c</a:t>
            </a:r>
            <a:r>
              <a:rPr kumimoji="0" lang="en-US" altLang="zh-CN" b="0" i="1" dirty="0">
                <a:latin typeface="Arial" panose="020B0604020202020204" pitchFamily="34" charset="0"/>
                <a:ea typeface="+mj-ea"/>
                <a:cs typeface="Arial" panose="020B0604020202020204" pitchFamily="34" charset="0"/>
              </a:rPr>
              <a:t>/</a:t>
            </a:r>
            <a:r>
              <a:rPr kumimoji="0" lang="en-US" altLang="zh-CN" b="0" i="1" dirty="0" err="1">
                <a:latin typeface="Arial" panose="020B0604020202020204" pitchFamily="34" charset="0"/>
                <a:ea typeface="+mj-ea"/>
                <a:cs typeface="Arial" panose="020B0604020202020204" pitchFamily="34" charset="0"/>
              </a:rPr>
              <a:t>RT</a:t>
            </a:r>
            <a:r>
              <a:rPr kumimoji="0" lang="en-US" altLang="zh-CN" b="0" dirty="0">
                <a:latin typeface="Arial" panose="020B0604020202020204" pitchFamily="34" charset="0"/>
                <a:ea typeface="+mj-ea"/>
                <a:cs typeface="Arial" panose="020B0604020202020204" pitchFamily="34" charset="0"/>
              </a:rPr>
              <a:t>)</a:t>
            </a:r>
            <a:endParaRPr kumimoji="0" lang="en-US" altLang="zh-CN" b="0" i="1" dirty="0">
              <a:latin typeface="Arial" panose="020B0604020202020204" pitchFamily="34" charset="0"/>
              <a:ea typeface="+mj-ea"/>
              <a:cs typeface="Arial" panose="020B0604020202020204" pitchFamily="34" charset="0"/>
            </a:endParaRPr>
          </a:p>
          <a:p>
            <a:pPr>
              <a:spcBef>
                <a:spcPct val="50000"/>
              </a:spcBef>
              <a:defRPr/>
            </a:pP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 </a:t>
            </a:r>
            <a:r>
              <a:rPr kumimoji="0" lang="en-US" altLang="zh-CN" b="0" i="1" dirty="0">
                <a:latin typeface="Arial" panose="020B0604020202020204" pitchFamily="34" charset="0"/>
                <a:ea typeface="+mj-ea"/>
                <a:cs typeface="Arial" panose="020B0604020202020204" pitchFamily="34" charset="0"/>
              </a:rPr>
              <a:t>Z</a:t>
            </a:r>
            <a:r>
              <a:rPr kumimoji="0" lang="en-US" altLang="zh-CN" b="0" baseline="-25000" dirty="0">
                <a:latin typeface="Arial" panose="020B0604020202020204" pitchFamily="34" charset="0"/>
                <a:ea typeface="+mj-ea"/>
                <a:cs typeface="Arial" panose="020B0604020202020204" pitchFamily="34" charset="0"/>
              </a:rPr>
              <a:t>0</a:t>
            </a:r>
            <a:r>
              <a:rPr kumimoji="0" lang="en-US" altLang="zh-CN" b="0" dirty="0">
                <a:latin typeface="Arial" panose="020B0604020202020204" pitchFamily="34" charset="0"/>
                <a:ea typeface="+mj-ea"/>
                <a:cs typeface="Arial" panose="020B0604020202020204" pitchFamily="34" charset="0"/>
              </a:rPr>
              <a:t> (A) (B)</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i="1" dirty="0" err="1">
                <a:latin typeface="Arial" panose="020B0604020202020204" pitchFamily="34" charset="0"/>
                <a:ea typeface="+mj-ea"/>
                <a:cs typeface="Arial" panose="020B0604020202020204" pitchFamily="34" charset="0"/>
                <a:sym typeface="Symbol" pitchFamily="18" charset="2"/>
              </a:rPr>
              <a:t>P</a:t>
            </a:r>
            <a:r>
              <a:rPr kumimoji="0" lang="en-US" altLang="zh-CN" b="0" dirty="0" err="1">
                <a:latin typeface="Arial" panose="020B0604020202020204" pitchFamily="34" charset="0"/>
                <a:ea typeface="+mj-ea"/>
                <a:cs typeface="Arial" panose="020B0604020202020204" pitchFamily="34" charset="0"/>
                <a:sym typeface="Symbol" pitchFamily="18" charset="2"/>
              </a:rPr>
              <a:t>exp</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i="1" dirty="0" err="1">
                <a:latin typeface="Arial" panose="020B0604020202020204" pitchFamily="34" charset="0"/>
                <a:ea typeface="+mj-ea"/>
                <a:cs typeface="Arial" panose="020B0604020202020204" pitchFamily="34" charset="0"/>
                <a:sym typeface="Symbol" pitchFamily="18" charset="2"/>
              </a:rPr>
              <a:t>E</a:t>
            </a:r>
            <a:r>
              <a:rPr kumimoji="0" lang="en-US" altLang="zh-CN" b="0" i="1" baseline="-25000" dirty="0" err="1">
                <a:latin typeface="Arial" panose="020B0604020202020204" pitchFamily="34" charset="0"/>
                <a:ea typeface="+mj-ea"/>
                <a:cs typeface="Arial" panose="020B0604020202020204" pitchFamily="34" charset="0"/>
                <a:sym typeface="Symbol" pitchFamily="18" charset="2"/>
              </a:rPr>
              <a:t>c</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i="1" dirty="0">
                <a:latin typeface="Arial" panose="020B0604020202020204" pitchFamily="34" charset="0"/>
                <a:ea typeface="+mj-ea"/>
                <a:cs typeface="Arial" panose="020B0604020202020204" pitchFamily="34" charset="0"/>
                <a:sym typeface="Symbol" pitchFamily="18" charset="2"/>
              </a:rPr>
              <a:t>RT</a:t>
            </a:r>
            <a:r>
              <a:rPr kumimoji="0" lang="en-US" altLang="zh-CN" b="0" dirty="0">
                <a:latin typeface="Arial" panose="020B0604020202020204" pitchFamily="34" charset="0"/>
                <a:ea typeface="+mj-ea"/>
                <a:cs typeface="Arial" panose="020B0604020202020204" pitchFamily="34" charset="0"/>
                <a:sym typeface="Symbol" pitchFamily="18" charset="2"/>
              </a:rPr>
              <a:t>)</a:t>
            </a:r>
          </a:p>
        </p:txBody>
      </p:sp>
      <p:sp>
        <p:nvSpPr>
          <p:cNvPr id="989189" name="Rectangle 1029"/>
          <p:cNvSpPr>
            <a:spLocks noChangeArrowheads="1"/>
          </p:cNvSpPr>
          <p:nvPr/>
        </p:nvSpPr>
        <p:spPr bwMode="auto">
          <a:xfrm>
            <a:off x="2771775" y="3831431"/>
            <a:ext cx="3224213" cy="461665"/>
          </a:xfrm>
          <a:prstGeom prst="rect">
            <a:avLst/>
          </a:prstGeom>
          <a:noFill/>
          <a:ln w="9525" algn="ctr">
            <a:noFill/>
            <a:miter lim="800000"/>
            <a:headEnd/>
            <a:tailEnd/>
          </a:ln>
          <a:effectLst/>
        </p:spPr>
        <p:txBody>
          <a:bodyPr>
            <a:spAutoFit/>
          </a:bodyPr>
          <a:lstStyle/>
          <a:p>
            <a:pPr>
              <a:defRPr/>
            </a:pPr>
            <a:r>
              <a:rPr kumimoji="0" lang="en-US" altLang="zh-CN" b="0" i="1" dirty="0">
                <a:latin typeface="Arial" panose="020B0604020202020204" pitchFamily="34" charset="0"/>
                <a:ea typeface="+mj-ea"/>
                <a:cs typeface="Arial" panose="020B0604020202020204" pitchFamily="34" charset="0"/>
              </a:rPr>
              <a:t>v</a:t>
            </a:r>
            <a:r>
              <a:rPr kumimoji="0" lang="en-US" altLang="zh-CN" b="0" dirty="0">
                <a:latin typeface="Arial" panose="020B0604020202020204" pitchFamily="34" charset="0"/>
                <a:ea typeface="+mj-ea"/>
                <a:cs typeface="Arial" panose="020B0604020202020204" pitchFamily="34" charset="0"/>
              </a:rPr>
              <a:t> = </a:t>
            </a:r>
            <a:r>
              <a:rPr kumimoji="0" lang="en-US" altLang="zh-CN" b="0" i="1" dirty="0">
                <a:latin typeface="Arial" panose="020B0604020202020204" pitchFamily="34" charset="0"/>
                <a:ea typeface="+mj-ea"/>
                <a:cs typeface="Arial" panose="020B0604020202020204" pitchFamily="34" charset="0"/>
              </a:rPr>
              <a:t>k</a:t>
            </a:r>
            <a:r>
              <a:rPr kumimoji="0" lang="en-US" altLang="zh-CN" b="0" dirty="0">
                <a:latin typeface="Arial" panose="020B0604020202020204" pitchFamily="34" charset="0"/>
                <a:ea typeface="+mj-ea"/>
                <a:cs typeface="Arial" panose="020B0604020202020204" pitchFamily="34" charset="0"/>
              </a:rPr>
              <a:t> (A)(B)</a:t>
            </a:r>
          </a:p>
        </p:txBody>
      </p:sp>
      <p:sp>
        <p:nvSpPr>
          <p:cNvPr id="989190" name="Text Box 1030"/>
          <p:cNvSpPr txBox="1">
            <a:spLocks noChangeArrowheads="1"/>
          </p:cNvSpPr>
          <p:nvPr/>
        </p:nvSpPr>
        <p:spPr bwMode="auto">
          <a:xfrm>
            <a:off x="250950" y="4509120"/>
            <a:ext cx="8208962" cy="457200"/>
          </a:xfrm>
          <a:prstGeom prst="rect">
            <a:avLst/>
          </a:prstGeom>
          <a:noFill/>
          <a:ln w="9525" algn="ctr">
            <a:noFill/>
            <a:miter lim="800000"/>
            <a:headEnd/>
            <a:tailEnd/>
          </a:ln>
          <a:effectLst/>
        </p:spPr>
        <p:txBody>
          <a:bodyPr>
            <a:spAutoFit/>
          </a:bodyPr>
          <a:lstStyle/>
          <a:p>
            <a:pPr>
              <a:spcBef>
                <a:spcPct val="50000"/>
              </a:spcBef>
              <a:defRPr/>
            </a:pPr>
            <a:r>
              <a:rPr kumimoji="0" lang="zh-CN" altLang="en-US" b="0" dirty="0">
                <a:latin typeface="Arial" panose="020B0604020202020204" pitchFamily="34" charset="0"/>
                <a:ea typeface="+mj-ea"/>
                <a:cs typeface="Arial" panose="020B0604020202020204" pitchFamily="34" charset="0"/>
              </a:rPr>
              <a:t>将</a:t>
            </a:r>
            <a:r>
              <a:rPr kumimoji="0" lang="en-US" altLang="zh-CN" b="0" i="1" dirty="0">
                <a:latin typeface="Arial" panose="020B0604020202020204" pitchFamily="34" charset="0"/>
                <a:ea typeface="+mj-ea"/>
                <a:cs typeface="Arial" panose="020B0604020202020204" pitchFamily="34" charset="0"/>
              </a:rPr>
              <a:t>k</a:t>
            </a:r>
            <a:r>
              <a:rPr kumimoji="0" lang="zh-CN" altLang="en-US" b="0" dirty="0">
                <a:latin typeface="Arial" panose="020B0604020202020204" pitchFamily="34" charset="0"/>
                <a:ea typeface="+mj-ea"/>
                <a:cs typeface="Arial" panose="020B0604020202020204" pitchFamily="34" charset="0"/>
              </a:rPr>
              <a:t>的表达式取对数，   </a:t>
            </a:r>
            <a:r>
              <a:rPr kumimoji="0" lang="en-US" altLang="zh-CN" b="0" dirty="0" err="1">
                <a:latin typeface="Arial" panose="020B0604020202020204" pitchFamily="34" charset="0"/>
                <a:ea typeface="+mj-ea"/>
                <a:cs typeface="Arial" panose="020B0604020202020204" pitchFamily="34" charset="0"/>
              </a:rPr>
              <a:t>lg</a:t>
            </a:r>
            <a:r>
              <a:rPr kumimoji="0" lang="en-US" altLang="zh-CN" b="0" dirty="0">
                <a:latin typeface="Arial" panose="020B0604020202020204" pitchFamily="34" charset="0"/>
                <a:ea typeface="+mj-ea"/>
                <a:cs typeface="Arial" panose="020B0604020202020204" pitchFamily="34" charset="0"/>
              </a:rPr>
              <a:t> </a:t>
            </a:r>
            <a:r>
              <a:rPr kumimoji="0" lang="en-US" altLang="zh-CN" b="0" i="1" dirty="0">
                <a:latin typeface="Arial" panose="020B0604020202020204" pitchFamily="34" charset="0"/>
                <a:ea typeface="+mj-ea"/>
                <a:cs typeface="Arial" panose="020B0604020202020204" pitchFamily="34" charset="0"/>
              </a:rPr>
              <a:t>k </a:t>
            </a:r>
            <a:r>
              <a:rPr kumimoji="0" lang="zh-CN" altLang="en-US"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lg</a:t>
            </a:r>
            <a:r>
              <a:rPr kumimoji="0" lang="en-US" altLang="zh-CN" b="0" dirty="0">
                <a:latin typeface="Arial" panose="020B0604020202020204" pitchFamily="34" charset="0"/>
                <a:ea typeface="+mj-ea"/>
                <a:cs typeface="Arial" panose="020B0604020202020204" pitchFamily="34" charset="0"/>
              </a:rPr>
              <a:t> (</a:t>
            </a:r>
            <a:r>
              <a:rPr kumimoji="0" lang="en-US" altLang="zh-CN" b="0" i="1" dirty="0">
                <a:latin typeface="Arial" panose="020B0604020202020204" pitchFamily="34" charset="0"/>
                <a:ea typeface="+mj-ea"/>
                <a:cs typeface="Arial" panose="020B0604020202020204" pitchFamily="34" charset="0"/>
              </a:rPr>
              <a:t>Z</a:t>
            </a:r>
            <a:r>
              <a:rPr kumimoji="0" lang="en-US" altLang="zh-CN" b="0" baseline="-25000" dirty="0">
                <a:latin typeface="Arial" panose="020B0604020202020204" pitchFamily="34" charset="0"/>
                <a:ea typeface="+mj-ea"/>
                <a:cs typeface="Arial" panose="020B0604020202020204" pitchFamily="34" charset="0"/>
              </a:rPr>
              <a:t>0</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i="1" dirty="0">
                <a:latin typeface="Arial" panose="020B0604020202020204" pitchFamily="34" charset="0"/>
                <a:ea typeface="+mj-ea"/>
                <a:cs typeface="Arial" panose="020B0604020202020204" pitchFamily="34" charset="0"/>
              </a:rPr>
              <a:t>P </a:t>
            </a:r>
            <a:r>
              <a:rPr kumimoji="0" lang="en-US" altLang="zh-CN" b="0" dirty="0">
                <a:latin typeface="Arial" panose="020B0604020202020204" pitchFamily="34" charset="0"/>
                <a:ea typeface="+mj-ea"/>
                <a:cs typeface="Arial" panose="020B0604020202020204" pitchFamily="34" charset="0"/>
              </a:rPr>
              <a:t>) – </a:t>
            </a:r>
            <a:r>
              <a:rPr kumimoji="0" lang="en-US" altLang="zh-CN" b="0" i="1" dirty="0">
                <a:latin typeface="Arial" panose="020B0604020202020204" pitchFamily="34" charset="0"/>
                <a:ea typeface="+mj-ea"/>
                <a:cs typeface="Arial" panose="020B0604020202020204" pitchFamily="34" charset="0"/>
              </a:rPr>
              <a:t>E</a:t>
            </a:r>
            <a:r>
              <a:rPr kumimoji="0" lang="en-US" altLang="zh-CN" b="0" dirty="0">
                <a:latin typeface="Arial" panose="020B0604020202020204" pitchFamily="34" charset="0"/>
                <a:ea typeface="+mj-ea"/>
                <a:cs typeface="Arial" panose="020B0604020202020204" pitchFamily="34" charset="0"/>
              </a:rPr>
              <a:t>/2.30</a:t>
            </a:r>
            <a:r>
              <a:rPr kumimoji="0" lang="en-US" altLang="zh-CN" b="0" i="1" dirty="0">
                <a:latin typeface="Arial" panose="020B0604020202020204" pitchFamily="34" charset="0"/>
                <a:ea typeface="+mj-ea"/>
                <a:cs typeface="Arial" panose="020B0604020202020204" pitchFamily="34" charset="0"/>
              </a:rPr>
              <a:t>RT</a:t>
            </a:r>
          </a:p>
        </p:txBody>
      </p:sp>
      <p:sp>
        <p:nvSpPr>
          <p:cNvPr id="989191" name="Rectangle 1031"/>
          <p:cNvSpPr>
            <a:spLocks noChangeArrowheads="1"/>
          </p:cNvSpPr>
          <p:nvPr/>
        </p:nvSpPr>
        <p:spPr bwMode="auto">
          <a:xfrm>
            <a:off x="179512" y="5228258"/>
            <a:ext cx="8604250" cy="934679"/>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zh-CN" altLang="en-US" b="0" dirty="0">
                <a:latin typeface="Arial" panose="020B0604020202020204" pitchFamily="34" charset="0"/>
                <a:ea typeface="+mj-ea"/>
                <a:cs typeface="Arial" panose="020B0604020202020204" pitchFamily="34" charset="0"/>
              </a:rPr>
              <a:t>上式与</a:t>
            </a:r>
            <a:r>
              <a:rPr kumimoji="0" lang="en-US" altLang="zh-CN" b="0" dirty="0">
                <a:latin typeface="Arial" panose="020B0604020202020204" pitchFamily="34" charset="0"/>
                <a:ea typeface="+mj-ea"/>
                <a:cs typeface="Arial" panose="020B0604020202020204" pitchFamily="34" charset="0"/>
              </a:rPr>
              <a:t>Arrhenius</a:t>
            </a:r>
            <a:r>
              <a:rPr kumimoji="0" lang="zh-CN" altLang="en-US" b="0" dirty="0">
                <a:latin typeface="Arial" panose="020B0604020202020204" pitchFamily="34" charset="0"/>
                <a:ea typeface="+mj-ea"/>
                <a:cs typeface="Arial" panose="020B0604020202020204" pitchFamily="34" charset="0"/>
              </a:rPr>
              <a:t>经验公式在形式上相符。由此可见，</a:t>
            </a:r>
            <a:r>
              <a:rPr kumimoji="0" lang="en-US" altLang="zh-CN" b="0" i="1" dirty="0">
                <a:latin typeface="Arial" panose="020B0604020202020204" pitchFamily="34" charset="0"/>
                <a:ea typeface="+mj-ea"/>
                <a:cs typeface="Arial" panose="020B0604020202020204" pitchFamily="34" charset="0"/>
              </a:rPr>
              <a:t>k </a:t>
            </a:r>
            <a:r>
              <a:rPr kumimoji="0" lang="zh-CN" altLang="en-US" b="0" dirty="0">
                <a:latin typeface="Arial" panose="020B0604020202020204" pitchFamily="34" charset="0"/>
                <a:ea typeface="+mj-ea"/>
                <a:cs typeface="Arial" panose="020B0604020202020204" pitchFamily="34" charset="0"/>
              </a:rPr>
              <a:t>与反应分子的质量、大小、温度、活化能、碰撞的方位等因素有关。</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47</a:t>
            </a:fld>
            <a:endParaRPr lang="en-US" altLang="zh-CN" dirty="0">
              <a:solidFill>
                <a:srgbClr val="000000"/>
              </a:solidFill>
            </a:endParaRPr>
          </a:p>
        </p:txBody>
      </p:sp>
      <p:sp>
        <p:nvSpPr>
          <p:cNvPr id="11" name="Rectangle 6">
            <a:extLst>
              <a:ext uri="{FF2B5EF4-FFF2-40B4-BE49-F238E27FC236}">
                <a16:creationId xmlns:a16="http://schemas.microsoft.com/office/drawing/2014/main" id="{FC2D9CAB-FDC5-4845-B7F2-81685EA6963E}"/>
              </a:ext>
            </a:extLst>
          </p:cNvPr>
          <p:cNvSpPr>
            <a:spLocks noChangeArrowheads="1"/>
          </p:cNvSpPr>
          <p:nvPr/>
        </p:nvSpPr>
        <p:spPr bwMode="auto">
          <a:xfrm>
            <a:off x="1835696"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基元反应速率的碰撞理论</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ext Box 1026"/>
          <p:cNvSpPr txBox="1">
            <a:spLocks noChangeArrowheads="1"/>
          </p:cNvSpPr>
          <p:nvPr/>
        </p:nvSpPr>
        <p:spPr bwMode="auto">
          <a:xfrm>
            <a:off x="299913" y="1628775"/>
            <a:ext cx="8592567" cy="329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40000"/>
              </a:lnSpc>
              <a:spcBef>
                <a:spcPct val="50000"/>
              </a:spcBef>
            </a:pPr>
            <a:r>
              <a:rPr kumimoji="0" lang="en-US" altLang="zh-CN" sz="2800" b="0" dirty="0">
                <a:latin typeface="Arial" panose="020B0604020202020204" pitchFamily="34" charset="0"/>
                <a:ea typeface="+mj-ea"/>
                <a:cs typeface="Arial" panose="020B0604020202020204" pitchFamily="34" charset="0"/>
              </a:rPr>
              <a:t>        </a:t>
            </a:r>
            <a:r>
              <a:rPr kumimoji="0" lang="zh-CN" altLang="en-US" sz="2800" b="0" dirty="0">
                <a:latin typeface="Arial" panose="020B0604020202020204" pitchFamily="34" charset="0"/>
                <a:ea typeface="+mj-ea"/>
                <a:cs typeface="Arial" panose="020B0604020202020204" pitchFamily="34" charset="0"/>
              </a:rPr>
              <a:t>碰撞理论对</a:t>
            </a:r>
            <a:r>
              <a:rPr kumimoji="0" lang="en-US" altLang="zh-CN" sz="2800" b="0" dirty="0">
                <a:latin typeface="Arial" panose="020B0604020202020204" pitchFamily="34" charset="0"/>
                <a:ea typeface="+mj-ea"/>
                <a:cs typeface="Arial" panose="020B0604020202020204" pitchFamily="34" charset="0"/>
              </a:rPr>
              <a:t>Arrhenius</a:t>
            </a:r>
            <a:r>
              <a:rPr kumimoji="0" lang="zh-CN" altLang="en-US" sz="2800" b="0" dirty="0">
                <a:latin typeface="Arial" panose="020B0604020202020204" pitchFamily="34" charset="0"/>
                <a:ea typeface="+mj-ea"/>
                <a:cs typeface="Arial" panose="020B0604020202020204" pitchFamily="34" charset="0"/>
              </a:rPr>
              <a:t>经验公式进行了理论上的论证，并阐明了速率常数的物理含义。</a:t>
            </a:r>
          </a:p>
          <a:p>
            <a:pPr eaLnBrk="1" hangingPunct="1">
              <a:lnSpc>
                <a:spcPct val="140000"/>
              </a:lnSpc>
              <a:spcBef>
                <a:spcPct val="50000"/>
              </a:spcBef>
            </a:pPr>
            <a:r>
              <a:rPr kumimoji="0" lang="zh-CN" altLang="en-US" sz="2800" b="0" dirty="0">
                <a:latin typeface="Arial" panose="020B0604020202020204" pitchFamily="34" charset="0"/>
                <a:ea typeface="+mj-ea"/>
                <a:cs typeface="Arial" panose="020B0604020202020204" pitchFamily="34" charset="0"/>
              </a:rPr>
              <a:t>        该理论比较直观，着眼于相撞分子对的平动能，但限于处理气体双分子反应，把分子当作刚性球体，而忽略了分子的内部结构。</a:t>
            </a:r>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1763688"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基元反应速率的碰撞理论</a:t>
            </a: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48</a:t>
            </a:fld>
            <a:endParaRPr lang="en-US" altLang="zh-CN" dirty="0">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6" name="Text Box 1028"/>
          <p:cNvSpPr txBox="1">
            <a:spLocks noChangeArrowheads="1"/>
          </p:cNvSpPr>
          <p:nvPr/>
        </p:nvSpPr>
        <p:spPr bwMode="auto">
          <a:xfrm>
            <a:off x="184601" y="1124744"/>
            <a:ext cx="8563863" cy="919867"/>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mj-ea"/>
                <a:ea typeface="+mj-ea"/>
              </a:rPr>
              <a:t>    随着人们对原子分子内部结构认识的深入，</a:t>
            </a:r>
            <a:r>
              <a:rPr kumimoji="0" lang="en-US" altLang="zh-CN" b="0" dirty="0">
                <a:latin typeface="+mj-ea"/>
                <a:ea typeface="+mj-ea"/>
              </a:rPr>
              <a:t>20</a:t>
            </a:r>
            <a:r>
              <a:rPr kumimoji="0" lang="zh-CN" altLang="en-US" b="0" dirty="0">
                <a:latin typeface="+mj-ea"/>
                <a:ea typeface="+mj-ea"/>
              </a:rPr>
              <a:t>世纪</a:t>
            </a:r>
            <a:r>
              <a:rPr kumimoji="0" lang="en-US" altLang="zh-CN" b="0" dirty="0">
                <a:latin typeface="+mj-ea"/>
                <a:ea typeface="+mj-ea"/>
              </a:rPr>
              <a:t>30</a:t>
            </a:r>
            <a:r>
              <a:rPr kumimoji="0" lang="zh-CN" altLang="en-US" b="0" dirty="0">
                <a:latin typeface="+mj-ea"/>
                <a:ea typeface="+mj-ea"/>
              </a:rPr>
              <a:t>年代提出了反应速率的过渡状态理论。</a:t>
            </a:r>
          </a:p>
        </p:txBody>
      </p:sp>
      <p:sp>
        <p:nvSpPr>
          <p:cNvPr id="991237" name="Text Box 1029"/>
          <p:cNvSpPr txBox="1">
            <a:spLocks noChangeArrowheads="1"/>
          </p:cNvSpPr>
          <p:nvPr/>
        </p:nvSpPr>
        <p:spPr bwMode="auto">
          <a:xfrm>
            <a:off x="237728" y="2132856"/>
            <a:ext cx="5486400" cy="2751522"/>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en-US" altLang="zh-CN" b="0" dirty="0">
                <a:solidFill>
                  <a:schemeClr val="bg1"/>
                </a:solidFill>
                <a:latin typeface="+mj-ea"/>
                <a:ea typeface="+mj-ea"/>
              </a:rPr>
              <a:t>    </a:t>
            </a:r>
            <a:r>
              <a:rPr kumimoji="0" lang="zh-CN" altLang="en-US" b="0" dirty="0">
                <a:latin typeface="+mj-ea"/>
                <a:ea typeface="+mj-ea"/>
              </a:rPr>
              <a:t>该理论利用量子力学方法对简单反应进行处理，计算反应物分子对相互作用过程中的位能变化，认为反应物在相互接近时要经过一个中间过渡状态，即形成一种“</a:t>
            </a:r>
            <a:r>
              <a:rPr kumimoji="0" lang="zh-CN" altLang="en-US" b="0" dirty="0">
                <a:solidFill>
                  <a:schemeClr val="accent2">
                    <a:lumMod val="50000"/>
                  </a:schemeClr>
                </a:solidFill>
                <a:latin typeface="+mj-ea"/>
                <a:ea typeface="+mj-ea"/>
              </a:rPr>
              <a:t>活化络合物</a:t>
            </a:r>
            <a:r>
              <a:rPr kumimoji="0" lang="zh-CN" altLang="en-US" b="0" dirty="0">
                <a:latin typeface="+mj-ea"/>
                <a:ea typeface="+mj-ea"/>
              </a:rPr>
              <a:t>”，然后转化为产物。这个过渡状态就是活化状态，如</a:t>
            </a:r>
          </a:p>
        </p:txBody>
      </p:sp>
      <p:sp>
        <p:nvSpPr>
          <p:cNvPr id="991238" name="Text Box 1030"/>
          <p:cNvSpPr txBox="1">
            <a:spLocks noChangeArrowheads="1"/>
          </p:cNvSpPr>
          <p:nvPr/>
        </p:nvSpPr>
        <p:spPr bwMode="auto">
          <a:xfrm>
            <a:off x="899592" y="5083770"/>
            <a:ext cx="4365298" cy="461665"/>
          </a:xfrm>
          <a:prstGeom prst="rect">
            <a:avLst/>
          </a:prstGeom>
          <a:noFill/>
          <a:ln w="9525" algn="ctr">
            <a:noFill/>
            <a:miter lim="800000"/>
            <a:headEnd/>
            <a:tailEnd/>
          </a:ln>
          <a:effectLst/>
        </p:spPr>
        <p:txBody>
          <a:bodyPr wrap="none">
            <a:spAutoFit/>
          </a:bodyPr>
          <a:lstStyle/>
          <a:p>
            <a:pPr>
              <a:defRPr/>
            </a:pPr>
            <a:r>
              <a:rPr kumimoji="0" lang="en-US" altLang="zh-CN" b="0" dirty="0">
                <a:solidFill>
                  <a:srgbClr val="3333FF"/>
                </a:solidFill>
                <a:latin typeface="Arial" panose="020B0604020202020204" pitchFamily="34" charset="0"/>
                <a:ea typeface="+mj-ea"/>
                <a:cs typeface="Arial" panose="020B0604020202020204" pitchFamily="34" charset="0"/>
              </a:rPr>
              <a:t>A + BC </a:t>
            </a:r>
            <a:r>
              <a:rPr kumimoji="0" lang="en-US" altLang="zh-CN" b="0" dirty="0">
                <a:solidFill>
                  <a:srgbClr val="3333FF"/>
                </a:solidFill>
                <a:latin typeface="Arial" panose="020B0604020202020204" pitchFamily="34" charset="0"/>
                <a:ea typeface="+mj-ea"/>
                <a:cs typeface="Arial" panose="020B0604020202020204" pitchFamily="34" charset="0"/>
                <a:sym typeface="Symbol" pitchFamily="18" charset="2"/>
              </a:rPr>
              <a:t> </a:t>
            </a:r>
            <a:r>
              <a:rPr kumimoji="0" lang="en-US" altLang="zh-CN" b="0" dirty="0">
                <a:solidFill>
                  <a:srgbClr val="3333FF"/>
                </a:solidFill>
                <a:latin typeface="Arial" panose="020B0604020202020204" pitchFamily="34" charset="0"/>
                <a:ea typeface="+mj-ea"/>
                <a:cs typeface="Arial" panose="020B0604020202020204" pitchFamily="34" charset="0"/>
                <a:sym typeface="Wingdings" pitchFamily="2" charset="2"/>
              </a:rPr>
              <a:t>A</a:t>
            </a:r>
            <a:r>
              <a:rPr kumimoji="0" lang="en-US" altLang="zh-CN" b="0" dirty="0">
                <a:solidFill>
                  <a:srgbClr val="3333FF"/>
                </a:solidFill>
                <a:latin typeface="Arial" panose="020B0604020202020204" pitchFamily="34" charset="0"/>
                <a:ea typeface="+mj-ea"/>
                <a:cs typeface="Arial" panose="020B0604020202020204" pitchFamily="34" charset="0"/>
                <a:sym typeface="Symbol" pitchFamily="18" charset="2"/>
              </a:rPr>
              <a:t>B C  </a:t>
            </a:r>
            <a:r>
              <a:rPr kumimoji="0" lang="en-US" altLang="zh-CN" b="0" dirty="0">
                <a:solidFill>
                  <a:srgbClr val="3333FF"/>
                </a:solidFill>
                <a:latin typeface="Arial" panose="020B0604020202020204" pitchFamily="34" charset="0"/>
                <a:ea typeface="+mj-ea"/>
                <a:cs typeface="Arial" panose="020B0604020202020204" pitchFamily="34" charset="0"/>
                <a:sym typeface="Wingdings" pitchFamily="2" charset="2"/>
              </a:rPr>
              <a:t>AB + C</a:t>
            </a:r>
          </a:p>
        </p:txBody>
      </p:sp>
      <p:grpSp>
        <p:nvGrpSpPr>
          <p:cNvPr id="58374" name="Group 1034"/>
          <p:cNvGrpSpPr>
            <a:grpSpLocks/>
          </p:cNvGrpSpPr>
          <p:nvPr/>
        </p:nvGrpSpPr>
        <p:grpSpPr bwMode="auto">
          <a:xfrm>
            <a:off x="953567" y="5583833"/>
            <a:ext cx="3763963" cy="725487"/>
            <a:chOff x="649" y="3566"/>
            <a:chExt cx="2569" cy="457"/>
          </a:xfrm>
        </p:grpSpPr>
        <p:sp>
          <p:nvSpPr>
            <p:cNvPr id="991239" name="Text Box 1031"/>
            <p:cNvSpPr txBox="1">
              <a:spLocks noChangeArrowheads="1"/>
            </p:cNvSpPr>
            <p:nvPr/>
          </p:nvSpPr>
          <p:spPr bwMode="auto">
            <a:xfrm>
              <a:off x="649" y="3566"/>
              <a:ext cx="654" cy="446"/>
            </a:xfrm>
            <a:prstGeom prst="rect">
              <a:avLst/>
            </a:prstGeom>
            <a:noFill/>
            <a:ln w="9525" algn="ctr">
              <a:noFill/>
              <a:miter lim="800000"/>
              <a:headEnd/>
              <a:tailEnd/>
            </a:ln>
            <a:effectLst/>
          </p:spPr>
          <p:txBody>
            <a:bodyPr wrap="none">
              <a:spAutoFit/>
            </a:bodyPr>
            <a:lstStyle/>
            <a:p>
              <a:pPr algn="ctr">
                <a:defRPr/>
              </a:pPr>
              <a:r>
                <a:rPr kumimoji="0" lang="zh-CN" altLang="en-US" sz="2000" b="0" dirty="0">
                  <a:solidFill>
                    <a:srgbClr val="3333FF"/>
                  </a:solidFill>
                  <a:latin typeface="Arial" panose="020B0604020202020204" pitchFamily="34" charset="0"/>
                  <a:ea typeface="+mj-ea"/>
                  <a:cs typeface="Arial" panose="020B0604020202020204" pitchFamily="34" charset="0"/>
                </a:rPr>
                <a:t>反应物</a:t>
              </a:r>
            </a:p>
            <a:p>
              <a:pPr algn="ctr">
                <a:defRPr/>
              </a:pPr>
              <a:r>
                <a:rPr kumimoji="0" lang="en-US" altLang="zh-CN" sz="2000" b="0" dirty="0">
                  <a:solidFill>
                    <a:srgbClr val="3333FF"/>
                  </a:solidFill>
                  <a:latin typeface="Arial" panose="020B0604020202020204" pitchFamily="34" charset="0"/>
                  <a:ea typeface="+mj-ea"/>
                  <a:cs typeface="Arial" panose="020B0604020202020204" pitchFamily="34" charset="0"/>
                </a:rPr>
                <a:t>(</a:t>
              </a:r>
              <a:r>
                <a:rPr kumimoji="0" lang="zh-CN" altLang="en-US" sz="2000" b="0" dirty="0">
                  <a:solidFill>
                    <a:srgbClr val="3333FF"/>
                  </a:solidFill>
                  <a:latin typeface="Arial" panose="020B0604020202020204" pitchFamily="34" charset="0"/>
                  <a:ea typeface="+mj-ea"/>
                  <a:cs typeface="Arial" panose="020B0604020202020204" pitchFamily="34" charset="0"/>
                </a:rPr>
                <a:t>始态</a:t>
              </a:r>
              <a:r>
                <a:rPr kumimoji="0" lang="en-US" altLang="zh-CN" sz="2000" b="0" dirty="0">
                  <a:solidFill>
                    <a:srgbClr val="3333FF"/>
                  </a:solidFill>
                  <a:latin typeface="Arial" panose="020B0604020202020204" pitchFamily="34" charset="0"/>
                  <a:ea typeface="+mj-ea"/>
                  <a:cs typeface="Arial" panose="020B0604020202020204" pitchFamily="34" charset="0"/>
                </a:rPr>
                <a:t>)</a:t>
              </a:r>
            </a:p>
          </p:txBody>
        </p:sp>
        <p:sp>
          <p:nvSpPr>
            <p:cNvPr id="991240" name="Text Box 1032"/>
            <p:cNvSpPr txBox="1">
              <a:spLocks noChangeArrowheads="1"/>
            </p:cNvSpPr>
            <p:nvPr/>
          </p:nvSpPr>
          <p:spPr bwMode="auto">
            <a:xfrm>
              <a:off x="1394" y="3577"/>
              <a:ext cx="1103" cy="446"/>
            </a:xfrm>
            <a:prstGeom prst="rect">
              <a:avLst/>
            </a:prstGeom>
            <a:noFill/>
            <a:ln w="9525" algn="ctr">
              <a:noFill/>
              <a:miter lim="800000"/>
              <a:headEnd/>
              <a:tailEnd/>
            </a:ln>
            <a:effectLst/>
          </p:spPr>
          <p:txBody>
            <a:bodyPr wrap="none">
              <a:spAutoFit/>
            </a:bodyPr>
            <a:lstStyle/>
            <a:p>
              <a:pPr algn="ctr">
                <a:defRPr/>
              </a:pPr>
              <a:r>
                <a:rPr kumimoji="0" lang="en-US" altLang="zh-CN" sz="2000" b="0">
                  <a:solidFill>
                    <a:srgbClr val="3333FF"/>
                  </a:solidFill>
                  <a:latin typeface="Arial" panose="020B0604020202020204" pitchFamily="34" charset="0"/>
                  <a:ea typeface="+mj-ea"/>
                  <a:cs typeface="Arial" panose="020B0604020202020204" pitchFamily="34" charset="0"/>
                </a:rPr>
                <a:t>  </a:t>
              </a:r>
              <a:r>
                <a:rPr kumimoji="0" lang="zh-CN" altLang="en-US" sz="2000" b="0">
                  <a:solidFill>
                    <a:srgbClr val="3333FF"/>
                  </a:solidFill>
                  <a:latin typeface="Arial" panose="020B0604020202020204" pitchFamily="34" charset="0"/>
                  <a:ea typeface="+mj-ea"/>
                  <a:cs typeface="Arial" panose="020B0604020202020204" pitchFamily="34" charset="0"/>
                </a:rPr>
                <a:t>活化络合物</a:t>
              </a:r>
            </a:p>
            <a:p>
              <a:pPr algn="ctr">
                <a:defRPr/>
              </a:pPr>
              <a:r>
                <a:rPr kumimoji="0" lang="zh-CN" altLang="en-US" sz="2000" b="0">
                  <a:solidFill>
                    <a:srgbClr val="3333FF"/>
                  </a:solidFill>
                  <a:latin typeface="Arial" panose="020B0604020202020204" pitchFamily="34" charset="0"/>
                  <a:ea typeface="+mj-ea"/>
                  <a:cs typeface="Arial" panose="020B0604020202020204" pitchFamily="34" charset="0"/>
                </a:rPr>
                <a:t>  </a:t>
              </a:r>
              <a:r>
                <a:rPr kumimoji="0" lang="en-US" altLang="zh-CN" sz="2000" b="0">
                  <a:solidFill>
                    <a:srgbClr val="3333FF"/>
                  </a:solidFill>
                  <a:latin typeface="Arial" panose="020B0604020202020204" pitchFamily="34" charset="0"/>
                  <a:ea typeface="+mj-ea"/>
                  <a:cs typeface="Arial" panose="020B0604020202020204" pitchFamily="34" charset="0"/>
                </a:rPr>
                <a:t>(</a:t>
              </a:r>
              <a:r>
                <a:rPr kumimoji="0" lang="zh-CN" altLang="en-US" sz="2000" b="0">
                  <a:solidFill>
                    <a:srgbClr val="3333FF"/>
                  </a:solidFill>
                  <a:latin typeface="Arial" panose="020B0604020202020204" pitchFamily="34" charset="0"/>
                  <a:ea typeface="+mj-ea"/>
                  <a:cs typeface="Arial" panose="020B0604020202020204" pitchFamily="34" charset="0"/>
                </a:rPr>
                <a:t>过渡态</a:t>
              </a:r>
              <a:r>
                <a:rPr kumimoji="0" lang="en-US" altLang="zh-CN" sz="2000" b="0">
                  <a:solidFill>
                    <a:srgbClr val="3333FF"/>
                  </a:solidFill>
                  <a:latin typeface="Arial" panose="020B0604020202020204" pitchFamily="34" charset="0"/>
                  <a:ea typeface="+mj-ea"/>
                  <a:cs typeface="Arial" panose="020B0604020202020204" pitchFamily="34" charset="0"/>
                </a:rPr>
                <a:t>)</a:t>
              </a:r>
            </a:p>
          </p:txBody>
        </p:sp>
        <p:sp>
          <p:nvSpPr>
            <p:cNvPr id="991241" name="Text Box 1033"/>
            <p:cNvSpPr txBox="1">
              <a:spLocks noChangeArrowheads="1"/>
            </p:cNvSpPr>
            <p:nvPr/>
          </p:nvSpPr>
          <p:spPr bwMode="auto">
            <a:xfrm>
              <a:off x="2624" y="3577"/>
              <a:ext cx="594" cy="446"/>
            </a:xfrm>
            <a:prstGeom prst="rect">
              <a:avLst/>
            </a:prstGeom>
            <a:noFill/>
            <a:ln w="9525" algn="ctr">
              <a:noFill/>
              <a:miter lim="800000"/>
              <a:headEnd/>
              <a:tailEnd/>
            </a:ln>
            <a:effectLst/>
          </p:spPr>
          <p:txBody>
            <a:bodyPr wrap="none">
              <a:spAutoFit/>
            </a:bodyPr>
            <a:lstStyle/>
            <a:p>
              <a:pPr algn="ctr">
                <a:defRPr/>
              </a:pPr>
              <a:r>
                <a:rPr kumimoji="0" lang="zh-CN" altLang="en-US" sz="2000" b="0">
                  <a:solidFill>
                    <a:srgbClr val="3333FF"/>
                  </a:solidFill>
                  <a:latin typeface="Arial" panose="020B0604020202020204" pitchFamily="34" charset="0"/>
                  <a:ea typeface="+mj-ea"/>
                  <a:cs typeface="Arial" panose="020B0604020202020204" pitchFamily="34" charset="0"/>
                </a:rPr>
                <a:t>产 物</a:t>
              </a:r>
            </a:p>
            <a:p>
              <a:pPr algn="ctr">
                <a:defRPr/>
              </a:pPr>
              <a:r>
                <a:rPr kumimoji="0" lang="en-US" altLang="zh-CN" sz="2000" b="0">
                  <a:solidFill>
                    <a:srgbClr val="3333FF"/>
                  </a:solidFill>
                  <a:latin typeface="Arial" panose="020B0604020202020204" pitchFamily="34" charset="0"/>
                  <a:ea typeface="+mj-ea"/>
                  <a:cs typeface="Arial" panose="020B0604020202020204" pitchFamily="34" charset="0"/>
                </a:rPr>
                <a:t>(</a:t>
              </a:r>
              <a:r>
                <a:rPr kumimoji="0" lang="zh-CN" altLang="en-US" sz="2000" b="0">
                  <a:solidFill>
                    <a:srgbClr val="3333FF"/>
                  </a:solidFill>
                  <a:latin typeface="Arial" panose="020B0604020202020204" pitchFamily="34" charset="0"/>
                  <a:ea typeface="+mj-ea"/>
                  <a:cs typeface="Arial" panose="020B0604020202020204" pitchFamily="34" charset="0"/>
                </a:rPr>
                <a:t>终态</a:t>
              </a:r>
              <a:r>
                <a:rPr kumimoji="0" lang="en-US" altLang="zh-CN" sz="2000" b="0">
                  <a:solidFill>
                    <a:srgbClr val="3333FF"/>
                  </a:solidFill>
                  <a:latin typeface="Arial" panose="020B0604020202020204" pitchFamily="34" charset="0"/>
                  <a:ea typeface="+mj-ea"/>
                  <a:cs typeface="Arial" panose="020B0604020202020204" pitchFamily="34" charset="0"/>
                </a:rPr>
                <a:t>)</a:t>
              </a:r>
            </a:p>
          </p:txBody>
        </p:sp>
      </p:grpSp>
      <p:grpSp>
        <p:nvGrpSpPr>
          <p:cNvPr id="58375" name="Group 1036"/>
          <p:cNvGrpSpPr>
            <a:grpSpLocks/>
          </p:cNvGrpSpPr>
          <p:nvPr/>
        </p:nvGrpSpPr>
        <p:grpSpPr bwMode="auto">
          <a:xfrm>
            <a:off x="5619626" y="2133600"/>
            <a:ext cx="3344862" cy="4249738"/>
            <a:chOff x="3861" y="1296"/>
            <a:chExt cx="2283" cy="2677"/>
          </a:xfrm>
        </p:grpSpPr>
        <p:pic>
          <p:nvPicPr>
            <p:cNvPr id="58376" name="Picture 1027"/>
            <p:cNvPicPr>
              <a:picLocks noChangeAspect="1" noChangeArrowheads="1"/>
            </p:cNvPicPr>
            <p:nvPr/>
          </p:nvPicPr>
          <p:blipFill>
            <a:blip r:embed="rId2">
              <a:extLst>
                <a:ext uri="{28A0092B-C50C-407E-A947-70E740481C1C}">
                  <a14:useLocalDpi xmlns:a14="http://schemas.microsoft.com/office/drawing/2010/main" val="0"/>
                </a:ext>
              </a:extLst>
            </a:blip>
            <a:srcRect l="7124"/>
            <a:stretch>
              <a:fillRect/>
            </a:stretch>
          </p:blipFill>
          <p:spPr bwMode="auto">
            <a:xfrm>
              <a:off x="3909" y="1296"/>
              <a:ext cx="2235" cy="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1243" name="Text Box 1035"/>
            <p:cNvSpPr txBox="1">
              <a:spLocks noChangeArrowheads="1"/>
            </p:cNvSpPr>
            <p:nvPr/>
          </p:nvSpPr>
          <p:spPr bwMode="auto">
            <a:xfrm>
              <a:off x="3861" y="3648"/>
              <a:ext cx="2159" cy="250"/>
            </a:xfrm>
            <a:prstGeom prst="rect">
              <a:avLst/>
            </a:prstGeom>
            <a:solidFill>
              <a:schemeClr val="bg1"/>
            </a:solidFill>
            <a:ln w="9525">
              <a:noFill/>
              <a:miter lim="800000"/>
              <a:headEnd/>
              <a:tailEnd/>
            </a:ln>
            <a:effectLst/>
          </p:spPr>
          <p:txBody>
            <a:bodyPr lIns="91425" tIns="45712" rIns="91425" bIns="45712">
              <a:spAutoFit/>
            </a:bodyPr>
            <a:lstStyle/>
            <a:p>
              <a:pPr algn="ctr">
                <a:spcBef>
                  <a:spcPct val="50000"/>
                </a:spcBef>
                <a:defRPr/>
              </a:pPr>
              <a:r>
                <a:rPr lang="zh-CN" altLang="en-US" sz="2000" b="0" dirty="0">
                  <a:solidFill>
                    <a:srgbClr val="0000FF"/>
                  </a:solidFill>
                  <a:latin typeface="+mj-ea"/>
                  <a:ea typeface="+mj-ea"/>
                </a:rPr>
                <a:t>过渡状态位能示意图</a:t>
              </a:r>
            </a:p>
          </p:txBody>
        </p:sp>
      </p:gr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p:cNvSpPr>
            <a:spLocks noChangeArrowheads="1"/>
          </p:cNvSpPr>
          <p:nvPr/>
        </p:nvSpPr>
        <p:spPr bwMode="auto">
          <a:xfrm>
            <a:off x="1369158" y="108322"/>
            <a:ext cx="6696744" cy="762000"/>
          </a:xfrm>
          <a:prstGeom prst="rect">
            <a:avLst/>
          </a:prstGeom>
          <a:noFill/>
          <a:ln w="9525">
            <a:noFill/>
            <a:miter lim="800000"/>
            <a:headEnd/>
            <a:tailEnd/>
          </a:ln>
        </p:spPr>
        <p:txBody>
          <a:bodyPr anchor="ctr"/>
          <a:lstStyle/>
          <a:p>
            <a:pPr algn="ctr">
              <a:defRPr/>
            </a:pPr>
            <a:r>
              <a:rPr lang="zh-CN" altLang="en-US" sz="2800" dirty="0">
                <a:solidFill>
                  <a:srgbClr val="3333CC">
                    <a:lumMod val="50000"/>
                  </a:srgbClr>
                </a:solidFill>
                <a:latin typeface="+mn-lt"/>
                <a:ea typeface="黑体"/>
                <a:cs typeface="Arial" panose="020B0604020202020204" pitchFamily="34" charset="0"/>
              </a:rPr>
              <a:t>过渡状态理论 </a:t>
            </a:r>
            <a:r>
              <a:rPr lang="en-US" altLang="zh-CN" sz="2800" dirty="0">
                <a:solidFill>
                  <a:srgbClr val="3333CC">
                    <a:lumMod val="50000"/>
                  </a:srgbClr>
                </a:solidFill>
                <a:latin typeface="+mn-lt"/>
                <a:ea typeface="黑体"/>
                <a:cs typeface="Arial" panose="020B0604020202020204" pitchFamily="34" charset="0"/>
              </a:rPr>
              <a:t>(transition state theory)</a:t>
            </a:r>
            <a:endParaRPr lang="zh-CN" altLang="en-US" sz="2800" dirty="0">
              <a:solidFill>
                <a:srgbClr val="3333CC">
                  <a:lumMod val="50000"/>
                </a:srgbClr>
              </a:solidFill>
              <a:latin typeface="+mn-lt"/>
              <a:ea typeface="黑体"/>
              <a:cs typeface="Arial" panose="020B0604020202020204" pitchFamily="34" charset="0"/>
            </a:endParaRPr>
          </a:p>
        </p:txBody>
      </p:sp>
      <p:sp>
        <p:nvSpPr>
          <p:cNvPr id="1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49</a:t>
            </a:fld>
            <a:endParaRPr lang="en-US" altLang="zh-CN" dirty="0">
              <a:solidFill>
                <a:srgbClr val="000000"/>
              </a:solidFill>
            </a:endParaRPr>
          </a:p>
        </p:txBody>
      </p:sp>
    </p:spTree>
    <p:extLst>
      <p:ext uri="{BB962C8B-B14F-4D97-AF65-F5344CB8AC3E}">
        <p14:creationId xmlns:p14="http://schemas.microsoft.com/office/powerpoint/2010/main" val="1071994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4" name="Group 9"/>
          <p:cNvGrpSpPr>
            <a:grpSpLocks/>
          </p:cNvGrpSpPr>
          <p:nvPr/>
        </p:nvGrpSpPr>
        <p:grpSpPr bwMode="auto">
          <a:xfrm>
            <a:off x="857560" y="1196752"/>
            <a:ext cx="1944687" cy="1368425"/>
            <a:chOff x="467" y="346"/>
            <a:chExt cx="1327" cy="862"/>
          </a:xfrm>
        </p:grpSpPr>
        <p:sp>
          <p:nvSpPr>
            <p:cNvPr id="20490" name="AutoShape 3"/>
            <p:cNvSpPr>
              <a:spLocks noChangeArrowheads="1"/>
            </p:cNvSpPr>
            <p:nvPr/>
          </p:nvSpPr>
          <p:spPr bwMode="auto">
            <a:xfrm>
              <a:off x="467" y="346"/>
              <a:ext cx="1327" cy="862"/>
            </a:xfrm>
            <a:prstGeom prst="cloudCallout">
              <a:avLst>
                <a:gd name="adj1" fmla="val 141187"/>
                <a:gd name="adj2" fmla="val 99633"/>
              </a:avLst>
            </a:prstGeom>
            <a:solidFill>
              <a:srgbClr val="66FFFF"/>
            </a:solidFill>
            <a:ln w="9525">
              <a:solidFill>
                <a:schemeClr val="tx1"/>
              </a:solidFill>
              <a:round/>
              <a:headEnd/>
              <a:tailEnd/>
            </a:ln>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endParaRPr kumimoji="0" lang="zh-CN" altLang="zh-CN" sz="1600"/>
            </a:p>
          </p:txBody>
        </p:sp>
        <p:sp>
          <p:nvSpPr>
            <p:cNvPr id="946180" name="Text Box 4"/>
            <p:cNvSpPr txBox="1">
              <a:spLocks noChangeArrowheads="1"/>
            </p:cNvSpPr>
            <p:nvPr/>
          </p:nvSpPr>
          <p:spPr bwMode="auto">
            <a:xfrm>
              <a:off x="684" y="564"/>
              <a:ext cx="987" cy="330"/>
            </a:xfrm>
            <a:prstGeom prst="rect">
              <a:avLst/>
            </a:prstGeom>
            <a:noFill/>
            <a:ln w="9525">
              <a:noFill/>
              <a:miter lim="800000"/>
              <a:headEnd/>
              <a:tailEnd/>
            </a:ln>
            <a:effectLst/>
          </p:spPr>
          <p:txBody>
            <a:bodyPr wrap="none">
              <a:spAutoFit/>
            </a:bodyPr>
            <a:lstStyle/>
            <a:p>
              <a:pPr>
                <a:defRPr/>
              </a:pPr>
              <a:r>
                <a:rPr kumimoji="0" lang="en-US" altLang="zh-CN" sz="2800">
                  <a:solidFill>
                    <a:srgbClr val="FF3300"/>
                  </a:solidFill>
                  <a:effectLst>
                    <a:outerShdw blurRad="38100" dist="38100" dir="2700000" algn="tl">
                      <a:srgbClr val="000000"/>
                    </a:outerShdw>
                  </a:effectLst>
                </a:rPr>
                <a:t>NO, CO</a:t>
              </a:r>
            </a:p>
          </p:txBody>
        </p:sp>
      </p:grpSp>
      <p:sp>
        <p:nvSpPr>
          <p:cNvPr id="20485" name="Text Box 5"/>
          <p:cNvSpPr txBox="1">
            <a:spLocks noChangeArrowheads="1"/>
          </p:cNvSpPr>
          <p:nvPr/>
        </p:nvSpPr>
        <p:spPr bwMode="auto">
          <a:xfrm>
            <a:off x="1187624" y="3845991"/>
            <a:ext cx="69151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sz="2800" dirty="0">
                <a:solidFill>
                  <a:srgbClr val="002060"/>
                </a:solidFill>
              </a:rPr>
              <a:t>NO (g)  +  CO(g) → 1/2N</a:t>
            </a:r>
            <a:r>
              <a:rPr kumimoji="0" lang="en-US" altLang="zh-CN" sz="2800" baseline="-25000" dirty="0">
                <a:solidFill>
                  <a:srgbClr val="002060"/>
                </a:solidFill>
              </a:rPr>
              <a:t>2</a:t>
            </a:r>
            <a:r>
              <a:rPr kumimoji="0" lang="en-US" altLang="zh-CN" sz="2800" dirty="0">
                <a:solidFill>
                  <a:srgbClr val="002060"/>
                </a:solidFill>
              </a:rPr>
              <a:t> (g) + CO</a:t>
            </a:r>
            <a:r>
              <a:rPr kumimoji="0" lang="en-US" altLang="zh-CN" sz="2800" baseline="-25000" dirty="0">
                <a:solidFill>
                  <a:srgbClr val="002060"/>
                </a:solidFill>
              </a:rPr>
              <a:t>2 </a:t>
            </a:r>
            <a:r>
              <a:rPr kumimoji="0" lang="en-US" altLang="zh-CN" sz="2800" dirty="0">
                <a:solidFill>
                  <a:srgbClr val="002060"/>
                </a:solidFill>
              </a:rPr>
              <a:t>(g)</a:t>
            </a:r>
          </a:p>
        </p:txBody>
      </p:sp>
      <p:sp>
        <p:nvSpPr>
          <p:cNvPr id="20486" name="Text Box 7"/>
          <p:cNvSpPr txBox="1">
            <a:spLocks noChangeArrowheads="1"/>
          </p:cNvSpPr>
          <p:nvPr/>
        </p:nvSpPr>
        <p:spPr bwMode="auto">
          <a:xfrm>
            <a:off x="7596188" y="3617193"/>
            <a:ext cx="121602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8000" dirty="0">
                <a:solidFill>
                  <a:srgbClr val="FF0000"/>
                </a:solidFill>
              </a:rPr>
              <a:t>？</a:t>
            </a:r>
          </a:p>
        </p:txBody>
      </p:sp>
      <p:grpSp>
        <p:nvGrpSpPr>
          <p:cNvPr id="20487" name="Group 10"/>
          <p:cNvGrpSpPr>
            <a:grpSpLocks/>
          </p:cNvGrpSpPr>
          <p:nvPr/>
        </p:nvGrpSpPr>
        <p:grpSpPr bwMode="auto">
          <a:xfrm>
            <a:off x="251520" y="4299323"/>
            <a:ext cx="8569325" cy="2360613"/>
            <a:chOff x="146" y="2636"/>
            <a:chExt cx="5848" cy="1487"/>
          </a:xfrm>
        </p:grpSpPr>
        <p:sp>
          <p:nvSpPr>
            <p:cNvPr id="20488" name="Text Box 6"/>
            <p:cNvSpPr txBox="1">
              <a:spLocks noChangeArrowheads="1"/>
            </p:cNvSpPr>
            <p:nvPr/>
          </p:nvSpPr>
          <p:spPr bwMode="auto">
            <a:xfrm>
              <a:off x="1344" y="2636"/>
              <a:ext cx="4079" cy="6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30000"/>
                </a:lnSpc>
              </a:pPr>
              <a:r>
                <a:rPr kumimoji="0" lang="en-US" altLang="zh-CN" dirty="0">
                  <a:solidFill>
                    <a:srgbClr val="002060"/>
                  </a:solidFill>
                  <a:sym typeface="Symbol" pitchFamily="18" charset="2"/>
                </a:rPr>
                <a:t></a:t>
              </a:r>
              <a:r>
                <a:rPr kumimoji="0" lang="en-US" altLang="zh-CN" baseline="-25000" dirty="0" err="1">
                  <a:solidFill>
                    <a:schemeClr val="accent6">
                      <a:lumMod val="50000"/>
                    </a:schemeClr>
                  </a:solidFill>
                  <a:sym typeface="Symbol" pitchFamily="18" charset="2"/>
                </a:rPr>
                <a:t>r</a:t>
              </a:r>
              <a:r>
                <a:rPr kumimoji="0" lang="en-US" altLang="zh-CN" i="1" dirty="0" err="1">
                  <a:solidFill>
                    <a:schemeClr val="accent6">
                      <a:lumMod val="50000"/>
                    </a:schemeClr>
                  </a:solidFill>
                  <a:sym typeface="Symbol" pitchFamily="18" charset="2"/>
                </a:rPr>
                <a:t>G</a:t>
              </a:r>
              <a:r>
                <a:rPr kumimoji="0" lang="en-US" altLang="zh-CN" baseline="-25000" dirty="0" err="1">
                  <a:solidFill>
                    <a:schemeClr val="accent6">
                      <a:lumMod val="50000"/>
                    </a:schemeClr>
                  </a:solidFill>
                  <a:sym typeface="Symbol" pitchFamily="18" charset="2"/>
                </a:rPr>
                <a:t>m</a:t>
              </a:r>
              <a:r>
                <a:rPr lang="en-US" altLang="zh-CN" spc="-600" baseline="30000" dirty="0">
                  <a:solidFill>
                    <a:schemeClr val="accent6">
                      <a:lumMod val="50000"/>
                    </a:schemeClr>
                  </a:solidFill>
                  <a:latin typeface="Times New Roman" panose="02020603050405020304" charset="0"/>
                  <a:ea typeface="微软雅黑" panose="020B0503020204020204" charset="-122"/>
                  <a:cs typeface="Times New Roman" panose="02020603050405020304" charset="0"/>
                </a:rPr>
                <a:t> ⊖</a:t>
              </a:r>
              <a:r>
                <a:rPr kumimoji="0" lang="en-US" altLang="zh-CN" dirty="0">
                  <a:solidFill>
                    <a:schemeClr val="accent6">
                      <a:lumMod val="50000"/>
                    </a:schemeClr>
                  </a:solidFill>
                </a:rPr>
                <a:t> (298) </a:t>
              </a:r>
              <a:r>
                <a:rPr kumimoji="0" lang="zh-CN" altLang="en-US" dirty="0">
                  <a:solidFill>
                    <a:schemeClr val="accent6">
                      <a:lumMod val="50000"/>
                    </a:schemeClr>
                  </a:solidFill>
                </a:rPr>
                <a:t>＝</a:t>
              </a:r>
              <a:r>
                <a:rPr kumimoji="0" lang="zh-CN" altLang="en-US" dirty="0">
                  <a:solidFill>
                    <a:schemeClr val="accent6">
                      <a:lumMod val="50000"/>
                    </a:schemeClr>
                  </a:solidFill>
                  <a:sym typeface="Symbol" pitchFamily="18" charset="2"/>
                </a:rPr>
                <a:t></a:t>
              </a:r>
              <a:r>
                <a:rPr kumimoji="0" lang="en-US" altLang="zh-CN" dirty="0">
                  <a:solidFill>
                    <a:schemeClr val="accent6">
                      <a:lumMod val="50000"/>
                    </a:schemeClr>
                  </a:solidFill>
                </a:rPr>
                <a:t>334 kJ</a:t>
              </a:r>
              <a:r>
                <a:rPr kumimoji="0" lang="en-US" altLang="zh-CN" dirty="0">
                  <a:solidFill>
                    <a:schemeClr val="accent6">
                      <a:lumMod val="50000"/>
                    </a:schemeClr>
                  </a:solidFill>
                  <a:sym typeface="Symbol" pitchFamily="18" charset="2"/>
                </a:rPr>
                <a:t></a:t>
              </a:r>
              <a:r>
                <a:rPr kumimoji="0" lang="en-US" altLang="zh-CN" dirty="0">
                  <a:solidFill>
                    <a:schemeClr val="accent6">
                      <a:lumMod val="50000"/>
                    </a:schemeClr>
                  </a:solidFill>
                </a:rPr>
                <a:t>mol</a:t>
              </a:r>
              <a:r>
                <a:rPr kumimoji="0" lang="en-US" altLang="zh-CN" baseline="30000" dirty="0">
                  <a:solidFill>
                    <a:schemeClr val="accent6">
                      <a:lumMod val="50000"/>
                    </a:schemeClr>
                  </a:solidFill>
                  <a:sym typeface="Symbol" pitchFamily="18" charset="2"/>
                </a:rPr>
                <a:t></a:t>
              </a:r>
              <a:r>
                <a:rPr kumimoji="0" lang="en-US" altLang="zh-CN" baseline="30000" dirty="0">
                  <a:solidFill>
                    <a:schemeClr val="accent6">
                      <a:lumMod val="50000"/>
                    </a:schemeClr>
                  </a:solidFill>
                </a:rPr>
                <a:t>1</a:t>
              </a:r>
              <a:r>
                <a:rPr kumimoji="0" lang="en-US" altLang="zh-CN" dirty="0">
                  <a:solidFill>
                    <a:schemeClr val="accent6">
                      <a:lumMod val="50000"/>
                    </a:schemeClr>
                  </a:solidFill>
                </a:rPr>
                <a:t>   </a:t>
              </a:r>
            </a:p>
            <a:p>
              <a:pPr eaLnBrk="1" hangingPunct="1">
                <a:lnSpc>
                  <a:spcPct val="130000"/>
                </a:lnSpc>
              </a:pPr>
              <a:r>
                <a:rPr kumimoji="0" lang="en-US" altLang="zh-CN" dirty="0">
                  <a:solidFill>
                    <a:schemeClr val="accent6">
                      <a:lumMod val="50000"/>
                    </a:schemeClr>
                  </a:solidFill>
                </a:rPr>
                <a:t>             </a:t>
              </a:r>
              <a:r>
                <a:rPr kumimoji="0" lang="en-US" altLang="zh-CN" i="1" dirty="0" err="1">
                  <a:solidFill>
                    <a:schemeClr val="accent6">
                      <a:lumMod val="50000"/>
                    </a:schemeClr>
                  </a:solidFill>
                </a:rPr>
                <a:t>K</a:t>
              </a:r>
              <a:r>
                <a:rPr kumimoji="0" lang="en-US" altLang="zh-CN" baseline="-25000" dirty="0" err="1">
                  <a:solidFill>
                    <a:schemeClr val="accent6">
                      <a:lumMod val="50000"/>
                    </a:schemeClr>
                  </a:solidFill>
                </a:rPr>
                <a:t>p</a:t>
              </a:r>
              <a:r>
                <a:rPr lang="en-US" altLang="zh-CN" spc="-600" baseline="30000" dirty="0">
                  <a:solidFill>
                    <a:schemeClr val="accent6">
                      <a:lumMod val="50000"/>
                    </a:schemeClr>
                  </a:solidFill>
                  <a:latin typeface="Times New Roman" panose="02020603050405020304" charset="0"/>
                  <a:ea typeface="微软雅黑" panose="020B0503020204020204" charset="-122"/>
                  <a:cs typeface="Times New Roman" panose="02020603050405020304" charset="0"/>
                </a:rPr>
                <a:t> ⊖</a:t>
              </a:r>
              <a:r>
                <a:rPr kumimoji="0" lang="en-US" altLang="zh-CN" dirty="0">
                  <a:solidFill>
                    <a:schemeClr val="accent6">
                      <a:lumMod val="50000"/>
                    </a:schemeClr>
                  </a:solidFill>
                  <a:sym typeface="Symbol" pitchFamily="18" charset="2"/>
                </a:rPr>
                <a:t>  </a:t>
              </a:r>
              <a:r>
                <a:rPr kumimoji="0" lang="zh-CN" altLang="en-US" dirty="0">
                  <a:solidFill>
                    <a:schemeClr val="accent6">
                      <a:lumMod val="50000"/>
                    </a:schemeClr>
                  </a:solidFill>
                  <a:sym typeface="Symbol" pitchFamily="18" charset="2"/>
                </a:rPr>
                <a:t>＝ </a:t>
              </a:r>
              <a:r>
                <a:rPr kumimoji="0" lang="en-US" altLang="zh-CN" dirty="0">
                  <a:solidFill>
                    <a:srgbClr val="002060"/>
                  </a:solidFill>
                  <a:sym typeface="Symbol" pitchFamily="18" charset="2"/>
                </a:rPr>
                <a:t>1.9  10</a:t>
              </a:r>
              <a:r>
                <a:rPr kumimoji="0" lang="en-US" altLang="zh-CN" baseline="30000" dirty="0">
                  <a:solidFill>
                    <a:srgbClr val="002060"/>
                  </a:solidFill>
                  <a:sym typeface="Symbol" pitchFamily="18" charset="2"/>
                </a:rPr>
                <a:t>60</a:t>
              </a:r>
              <a:r>
                <a:rPr kumimoji="0" lang="en-US" altLang="zh-CN" dirty="0">
                  <a:solidFill>
                    <a:srgbClr val="002060"/>
                  </a:solidFill>
                  <a:sym typeface="Symbol" pitchFamily="18" charset="2"/>
                </a:rPr>
                <a:t> (298 K)</a:t>
              </a:r>
              <a:endParaRPr kumimoji="0" lang="en-US" altLang="en-US" dirty="0">
                <a:solidFill>
                  <a:srgbClr val="002060"/>
                </a:solidFill>
                <a:sym typeface="Symbol" pitchFamily="18" charset="2"/>
              </a:endParaRPr>
            </a:p>
          </p:txBody>
        </p:sp>
        <p:sp>
          <p:nvSpPr>
            <p:cNvPr id="946184" name="Text Box 8"/>
            <p:cNvSpPr txBox="1">
              <a:spLocks noChangeArrowheads="1"/>
            </p:cNvSpPr>
            <p:nvPr/>
          </p:nvSpPr>
          <p:spPr bwMode="auto">
            <a:xfrm>
              <a:off x="146" y="3264"/>
              <a:ext cx="5848" cy="859"/>
            </a:xfrm>
            <a:prstGeom prst="rect">
              <a:avLst/>
            </a:prstGeom>
            <a:noFill/>
            <a:ln w="9525">
              <a:noFill/>
              <a:miter lim="800000"/>
              <a:headEnd/>
              <a:tailEnd/>
            </a:ln>
            <a:effectLst/>
          </p:spPr>
          <p:txBody>
            <a:bodyPr>
              <a:spAutoFit/>
            </a:bodyPr>
            <a:lstStyle/>
            <a:p>
              <a:pPr>
                <a:lnSpc>
                  <a:spcPct val="120000"/>
                </a:lnSpc>
                <a:spcBef>
                  <a:spcPct val="50000"/>
                </a:spcBef>
                <a:defRPr/>
              </a:pPr>
              <a:r>
                <a:rPr kumimoji="0" lang="en-US" altLang="zh-CN" b="0" dirty="0">
                  <a:solidFill>
                    <a:schemeClr val="accent2">
                      <a:lumMod val="50000"/>
                    </a:schemeClr>
                  </a:solidFill>
                  <a:latin typeface="+mj-ea"/>
                  <a:ea typeface="+mj-ea"/>
                </a:rPr>
                <a:t>    </a:t>
              </a:r>
              <a:r>
                <a:rPr kumimoji="0" lang="zh-CN" altLang="en-US" b="0" dirty="0">
                  <a:solidFill>
                    <a:schemeClr val="accent2">
                      <a:lumMod val="50000"/>
                    </a:schemeClr>
                  </a:solidFill>
                  <a:latin typeface="+mj-ea"/>
                  <a:ea typeface="+mj-ea"/>
                </a:rPr>
                <a:t>若该反应能发生，则可解决尾气污染问题。实际上，尽管该反应的限度很大，但反应速率极慢，不能付诸实用。研制该反应的催化剂是当今人们非常感兴趣的课题。</a:t>
              </a:r>
            </a:p>
          </p:txBody>
        </p:sp>
      </p:gr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683568" y="74712"/>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 </a:t>
            </a:r>
            <a:r>
              <a:rPr lang="en-US" altLang="zh-CN" sz="3200" dirty="0">
                <a:solidFill>
                  <a:srgbClr val="3333CC">
                    <a:lumMod val="50000"/>
                  </a:srgbClr>
                </a:solidFill>
                <a:latin typeface="黑体"/>
                <a:ea typeface="黑体"/>
              </a:rPr>
              <a:t>-</a:t>
            </a:r>
            <a:r>
              <a:rPr lang="zh-CN" altLang="en-US" sz="3200" dirty="0">
                <a:solidFill>
                  <a:srgbClr val="3333CC">
                    <a:lumMod val="50000"/>
                  </a:srgbClr>
                </a:solidFill>
                <a:latin typeface="黑体"/>
                <a:ea typeface="黑体"/>
              </a:rPr>
              <a:t> 为什么</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a:t>
            </a:fld>
            <a:endParaRPr lang="en-US" altLang="zh-CN" dirty="0">
              <a:solidFill>
                <a:srgbClr val="000000"/>
              </a:solidFill>
            </a:endParaRPr>
          </a:p>
        </p:txBody>
      </p:sp>
      <p:pic>
        <p:nvPicPr>
          <p:cNvPr id="2" name="图片 1">
            <a:extLst>
              <a:ext uri="{FF2B5EF4-FFF2-40B4-BE49-F238E27FC236}">
                <a16:creationId xmlns:a16="http://schemas.microsoft.com/office/drawing/2014/main" id="{E9D6F9F9-1B93-4342-BD6D-FE531DEE4840}"/>
              </a:ext>
            </a:extLst>
          </p:cNvPr>
          <p:cNvPicPr>
            <a:picLocks noChangeAspect="1"/>
          </p:cNvPicPr>
          <p:nvPr/>
        </p:nvPicPr>
        <p:blipFill>
          <a:blip r:embed="rId2"/>
          <a:stretch>
            <a:fillRect/>
          </a:stretch>
        </p:blipFill>
        <p:spPr>
          <a:xfrm>
            <a:off x="4645199" y="1151673"/>
            <a:ext cx="3087636" cy="253223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394" name="直接连接符 12"/>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cxnSp>
        <p:nvCxnSpPr>
          <p:cNvPr id="59395" name="直接连接符 6"/>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59397" name="直接连接符 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59398" name="直接连接符 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pic>
        <p:nvPicPr>
          <p:cNvPr id="59399" name="Picture 4" descr="FG15_10_1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9101" y="1556792"/>
            <a:ext cx="5005387"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400" name="直接连接符 1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pic>
        <p:nvPicPr>
          <p:cNvPr id="59401" name="Picture 4" descr="FG15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312" y="2553370"/>
            <a:ext cx="3657600" cy="274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402" name="直接连接符 11"/>
          <p:cNvCxnSpPr>
            <a:cxnSpLocks noChangeShapeType="1"/>
          </p:cNvCxnSpPr>
          <p:nvPr/>
        </p:nvCxnSpPr>
        <p:spPr bwMode="auto">
          <a:xfrm>
            <a:off x="0" y="0"/>
            <a:ext cx="0" cy="457200"/>
          </a:xfrm>
          <a:prstGeom prst="line">
            <a:avLst/>
          </a:prstGeom>
          <a:noFill/>
          <a:ln w="0" algn="ctr">
            <a:solidFill>
              <a:srgbClr val="FDFFFF"/>
            </a:solidFill>
            <a:round/>
            <a:headEnd/>
            <a:tailEnd/>
          </a:ln>
          <a:extLst>
            <a:ext uri="{909E8E84-426E-40DD-AFC4-6F175D3DCCD1}">
              <a14:hiddenFill xmlns:a14="http://schemas.microsoft.com/office/drawing/2010/main">
                <a:noFill/>
              </a14:hiddenFill>
            </a:ext>
          </a:extLst>
        </p:spPr>
      </p:cxn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过渡状态理论</a:t>
            </a: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50</a:t>
            </a:fld>
            <a:endParaRPr lang="en-US" altLang="zh-CN" dirty="0">
              <a:solidFill>
                <a:srgbClr val="000000"/>
              </a:solidFill>
            </a:endParaRPr>
          </a:p>
        </p:txBody>
      </p:sp>
    </p:spTree>
    <p:extLst>
      <p:ext uri="{BB962C8B-B14F-4D97-AF65-F5344CB8AC3E}">
        <p14:creationId xmlns:p14="http://schemas.microsoft.com/office/powerpoint/2010/main" val="2086789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9" name="Picture 1026"/>
          <p:cNvPicPr>
            <a:picLocks noChangeAspect="1" noChangeArrowheads="1"/>
          </p:cNvPicPr>
          <p:nvPr/>
        </p:nvPicPr>
        <p:blipFill>
          <a:blip r:embed="rId2">
            <a:lum bright="-30000" contrast="48000"/>
            <a:extLst>
              <a:ext uri="{28A0092B-C50C-407E-A947-70E740481C1C}">
                <a14:useLocalDpi xmlns:a14="http://schemas.microsoft.com/office/drawing/2010/main" val="0"/>
              </a:ext>
            </a:extLst>
          </a:blip>
          <a:srcRect l="10956" t="6721" r="7225"/>
          <a:stretch>
            <a:fillRect/>
          </a:stretch>
        </p:blipFill>
        <p:spPr bwMode="auto">
          <a:xfrm>
            <a:off x="5731572" y="1052736"/>
            <a:ext cx="3016892" cy="518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2259" name="Text Box 1027"/>
          <p:cNvSpPr txBox="1">
            <a:spLocks noChangeArrowheads="1"/>
          </p:cNvSpPr>
          <p:nvPr/>
        </p:nvSpPr>
        <p:spPr bwMode="auto">
          <a:xfrm>
            <a:off x="215379" y="997793"/>
            <a:ext cx="5292725" cy="5211363"/>
          </a:xfrm>
          <a:prstGeom prst="rect">
            <a:avLst/>
          </a:prstGeom>
          <a:noFill/>
          <a:ln w="9525" algn="ctr">
            <a:noFill/>
            <a:miter lim="800000"/>
            <a:headEnd/>
            <a:tailEnd/>
          </a:ln>
          <a:effectLst/>
        </p:spPr>
        <p:txBody>
          <a:bodyPr>
            <a:spAutoFit/>
          </a:bodyPr>
          <a:lstStyle/>
          <a:p>
            <a:pPr>
              <a:lnSpc>
                <a:spcPct val="130000"/>
              </a:lnSpc>
              <a:spcBef>
                <a:spcPct val="50000"/>
              </a:spcBef>
              <a:defRPr/>
            </a:pPr>
            <a:r>
              <a:rPr kumimoji="0" lang="zh-CN" altLang="en-US" b="0" dirty="0">
                <a:latin typeface="+mn-lt"/>
                <a:ea typeface="+mj-ea"/>
              </a:rPr>
              <a:t>    过渡态的位能高于始态也高于终态，由此形成一个能垒。按过渡状态理论，过渡态和始态的位能差就是活化能，或者说活化络合物的最低能量与反应物分子最低能量之差为活化能。</a:t>
            </a:r>
          </a:p>
          <a:p>
            <a:pPr>
              <a:lnSpc>
                <a:spcPct val="130000"/>
              </a:lnSpc>
              <a:spcBef>
                <a:spcPct val="50000"/>
              </a:spcBef>
              <a:defRPr/>
            </a:pPr>
            <a:r>
              <a:rPr kumimoji="0" lang="zh-CN" altLang="en-US" b="0" dirty="0">
                <a:latin typeface="+mn-lt"/>
                <a:ea typeface="+mj-ea"/>
              </a:rPr>
              <a:t>    该理论计算若干典型简单反应的活化能与</a:t>
            </a:r>
            <a:r>
              <a:rPr kumimoji="0" lang="en-US" altLang="zh-CN" b="0" dirty="0">
                <a:latin typeface="+mn-lt"/>
                <a:ea typeface="+mj-ea"/>
              </a:rPr>
              <a:t>Arrhenius </a:t>
            </a:r>
            <a:r>
              <a:rPr kumimoji="0" lang="zh-CN" altLang="en-US" b="0" dirty="0">
                <a:latin typeface="+mn-lt"/>
                <a:ea typeface="+mj-ea"/>
              </a:rPr>
              <a:t>实验活化能数值相符。</a:t>
            </a:r>
          </a:p>
          <a:p>
            <a:pPr>
              <a:lnSpc>
                <a:spcPct val="130000"/>
              </a:lnSpc>
              <a:spcBef>
                <a:spcPct val="50000"/>
              </a:spcBef>
              <a:defRPr/>
            </a:pPr>
            <a:r>
              <a:rPr kumimoji="0" lang="zh-CN" altLang="en-US" b="0" dirty="0">
                <a:latin typeface="+mn-lt"/>
                <a:ea typeface="+mj-ea"/>
              </a:rPr>
              <a:t>    过渡状态理论着眼于分子相互作用的位能，与碰撞理论着眼于分子相撞的平动能不同。</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过渡状态理论</a:t>
            </a: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51</a:t>
            </a:fld>
            <a:endParaRPr lang="en-US" altLang="zh-CN" dirty="0">
              <a:solidFill>
                <a:srgbClr val="000000"/>
              </a:solidFill>
            </a:endParaRPr>
          </a:p>
        </p:txBody>
      </p:sp>
    </p:spTree>
    <p:extLst>
      <p:ext uri="{BB962C8B-B14F-4D97-AF65-F5344CB8AC3E}">
        <p14:creationId xmlns:p14="http://schemas.microsoft.com/office/powerpoint/2010/main" val="11104798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82" name="Text Box 1026"/>
          <p:cNvSpPr txBox="1">
            <a:spLocks noChangeArrowheads="1"/>
          </p:cNvSpPr>
          <p:nvPr/>
        </p:nvSpPr>
        <p:spPr bwMode="auto">
          <a:xfrm>
            <a:off x="394841" y="1052736"/>
            <a:ext cx="7129487" cy="523220"/>
          </a:xfrm>
          <a:prstGeom prst="rect">
            <a:avLst/>
          </a:prstGeom>
          <a:noFill/>
          <a:ln w="9525" algn="ctr">
            <a:noFill/>
            <a:miter lim="800000"/>
            <a:headEnd/>
            <a:tailEnd/>
          </a:ln>
          <a:effectLst/>
        </p:spPr>
        <p:txBody>
          <a:bodyPr wrap="square">
            <a:spAutoFit/>
          </a:bodyPr>
          <a:lstStyle/>
          <a:p>
            <a:pPr>
              <a:spcBef>
                <a:spcPct val="50000"/>
              </a:spcBef>
              <a:defRPr/>
            </a:pPr>
            <a:r>
              <a:rPr kumimoji="0" lang="zh-CN" altLang="en-US" sz="2800" b="0" dirty="0">
                <a:solidFill>
                  <a:schemeClr val="accent2">
                    <a:lumMod val="50000"/>
                  </a:schemeClr>
                </a:solidFill>
                <a:latin typeface="+mj-ea"/>
                <a:ea typeface="+mj-ea"/>
              </a:rPr>
              <a:t>过渡态理论下活化能的物理意义</a:t>
            </a:r>
          </a:p>
        </p:txBody>
      </p:sp>
      <p:grpSp>
        <p:nvGrpSpPr>
          <p:cNvPr id="61443" name="Group 1035"/>
          <p:cNvGrpSpPr>
            <a:grpSpLocks/>
          </p:cNvGrpSpPr>
          <p:nvPr/>
        </p:nvGrpSpPr>
        <p:grpSpPr bwMode="auto">
          <a:xfrm>
            <a:off x="3276600" y="1700808"/>
            <a:ext cx="2849563" cy="523875"/>
            <a:chOff x="2245" y="745"/>
            <a:chExt cx="1945" cy="330"/>
          </a:xfrm>
        </p:grpSpPr>
        <p:sp>
          <p:nvSpPr>
            <p:cNvPr id="993284" name="Text Box 1028"/>
            <p:cNvSpPr txBox="1">
              <a:spLocks noChangeArrowheads="1"/>
            </p:cNvSpPr>
            <p:nvPr/>
          </p:nvSpPr>
          <p:spPr bwMode="auto">
            <a:xfrm>
              <a:off x="2245" y="745"/>
              <a:ext cx="1945" cy="330"/>
            </a:xfrm>
            <a:prstGeom prst="rect">
              <a:avLst/>
            </a:prstGeom>
            <a:noFill/>
            <a:ln w="9525">
              <a:noFill/>
              <a:miter lim="800000"/>
              <a:headEnd/>
              <a:tailEnd/>
            </a:ln>
            <a:effectLst/>
          </p:spPr>
          <p:txBody>
            <a:bodyPr wrap="none">
              <a:spAutoFit/>
            </a:bodyPr>
            <a:lstStyle/>
            <a:p>
              <a:pPr algn="ctr">
                <a:defRPr/>
              </a:pPr>
              <a:r>
                <a:rPr kumimoji="0" lang="en-US" altLang="zh-CN" sz="2800" dirty="0">
                  <a:solidFill>
                    <a:schemeClr val="tx2"/>
                  </a:solidFill>
                </a:rPr>
                <a:t>A + B          C + D</a:t>
              </a:r>
            </a:p>
          </p:txBody>
        </p:sp>
        <p:sp>
          <p:nvSpPr>
            <p:cNvPr id="61451" name="Line 1029"/>
            <p:cNvSpPr>
              <a:spLocks noChangeShapeType="1"/>
            </p:cNvSpPr>
            <p:nvPr/>
          </p:nvSpPr>
          <p:spPr bwMode="auto">
            <a:xfrm>
              <a:off x="2907" y="901"/>
              <a:ext cx="46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93289" name="Text Box 1033"/>
          <p:cNvSpPr txBox="1">
            <a:spLocks noChangeArrowheads="1"/>
          </p:cNvSpPr>
          <p:nvPr/>
        </p:nvSpPr>
        <p:spPr bwMode="auto">
          <a:xfrm>
            <a:off x="611560" y="5838363"/>
            <a:ext cx="7992888" cy="830997"/>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en-US" altLang="zh-CN" sz="2000" dirty="0">
                <a:solidFill>
                  <a:schemeClr val="accent2">
                    <a:lumMod val="50000"/>
                  </a:schemeClr>
                </a:solidFill>
              </a:rPr>
              <a:t>The </a:t>
            </a:r>
            <a:r>
              <a:rPr kumimoji="0" lang="en-US" altLang="zh-CN" sz="2000" i="1" dirty="0">
                <a:solidFill>
                  <a:schemeClr val="accent2">
                    <a:lumMod val="50000"/>
                  </a:schemeClr>
                </a:solidFill>
              </a:rPr>
              <a:t>activation energy (E</a:t>
            </a:r>
            <a:r>
              <a:rPr kumimoji="0" lang="en-US" altLang="zh-CN" sz="2000" i="1" baseline="-25000" dirty="0">
                <a:solidFill>
                  <a:schemeClr val="accent2">
                    <a:lumMod val="50000"/>
                  </a:schemeClr>
                </a:solidFill>
              </a:rPr>
              <a:t>a</a:t>
            </a:r>
            <a:r>
              <a:rPr kumimoji="0" lang="en-US" altLang="zh-CN" sz="2000" i="1" dirty="0">
                <a:solidFill>
                  <a:schemeClr val="accent2">
                    <a:lumMod val="50000"/>
                  </a:schemeClr>
                </a:solidFill>
              </a:rPr>
              <a:t>)</a:t>
            </a:r>
            <a:r>
              <a:rPr kumimoji="0" lang="en-US" altLang="zh-CN" sz="2000" dirty="0">
                <a:solidFill>
                  <a:schemeClr val="accent2">
                    <a:lumMod val="50000"/>
                  </a:schemeClr>
                </a:solidFill>
              </a:rPr>
              <a:t> is the minimum amount of energy required to initiate a chemical reaction.</a:t>
            </a:r>
          </a:p>
        </p:txBody>
      </p:sp>
      <p:grpSp>
        <p:nvGrpSpPr>
          <p:cNvPr id="61445" name="Group 1037"/>
          <p:cNvGrpSpPr>
            <a:grpSpLocks/>
          </p:cNvGrpSpPr>
          <p:nvPr/>
        </p:nvGrpSpPr>
        <p:grpSpPr bwMode="auto">
          <a:xfrm>
            <a:off x="1115566" y="2349483"/>
            <a:ext cx="7200850" cy="3383773"/>
            <a:chOff x="707" y="988"/>
            <a:chExt cx="5171" cy="2653"/>
          </a:xfrm>
        </p:grpSpPr>
        <p:pic>
          <p:nvPicPr>
            <p:cNvPr id="61446" name="Picture 1030" descr="CHA56025"/>
            <p:cNvPicPr>
              <a:picLocks noChangeAspect="1" noChangeArrowheads="1"/>
            </p:cNvPicPr>
            <p:nvPr/>
          </p:nvPicPr>
          <p:blipFill>
            <a:blip r:embed="rId2">
              <a:extLst>
                <a:ext uri="{28A0092B-C50C-407E-A947-70E740481C1C}">
                  <a14:useLocalDpi xmlns:a14="http://schemas.microsoft.com/office/drawing/2010/main" val="0"/>
                </a:ext>
              </a:extLst>
            </a:blip>
            <a:srcRect r="51903" b="6754"/>
            <a:stretch>
              <a:fillRect/>
            </a:stretch>
          </p:blipFill>
          <p:spPr bwMode="auto">
            <a:xfrm>
              <a:off x="707" y="1374"/>
              <a:ext cx="2557" cy="2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287" name="Text Box 1031"/>
            <p:cNvSpPr txBox="1">
              <a:spLocks noChangeArrowheads="1"/>
            </p:cNvSpPr>
            <p:nvPr/>
          </p:nvSpPr>
          <p:spPr bwMode="auto">
            <a:xfrm>
              <a:off x="1177" y="988"/>
              <a:ext cx="1794" cy="314"/>
            </a:xfrm>
            <a:prstGeom prst="rect">
              <a:avLst/>
            </a:prstGeom>
            <a:noFill/>
            <a:ln w="9525">
              <a:noFill/>
              <a:miter lim="800000"/>
              <a:headEnd/>
              <a:tailEnd/>
            </a:ln>
            <a:effectLst/>
          </p:spPr>
          <p:txBody>
            <a:bodyPr wrap="none">
              <a:spAutoFit/>
            </a:bodyPr>
            <a:lstStyle/>
            <a:p>
              <a:pPr>
                <a:defRPr/>
              </a:pPr>
              <a:r>
                <a:rPr kumimoji="0" lang="en-US" altLang="zh-CN" sz="2000" dirty="0">
                  <a:solidFill>
                    <a:srgbClr val="3333FF"/>
                  </a:solidFill>
                </a:rPr>
                <a:t>Exothermic Reaction</a:t>
              </a:r>
            </a:p>
          </p:txBody>
        </p:sp>
        <p:sp>
          <p:nvSpPr>
            <p:cNvPr id="993288" name="Text Box 1032"/>
            <p:cNvSpPr txBox="1">
              <a:spLocks noChangeArrowheads="1"/>
            </p:cNvSpPr>
            <p:nvPr/>
          </p:nvSpPr>
          <p:spPr bwMode="auto">
            <a:xfrm>
              <a:off x="3792" y="1018"/>
              <a:ext cx="1907" cy="314"/>
            </a:xfrm>
            <a:prstGeom prst="rect">
              <a:avLst/>
            </a:prstGeom>
            <a:noFill/>
            <a:ln w="9525">
              <a:noFill/>
              <a:miter lim="800000"/>
              <a:headEnd/>
              <a:tailEnd/>
            </a:ln>
            <a:effectLst/>
          </p:spPr>
          <p:txBody>
            <a:bodyPr wrap="none">
              <a:spAutoFit/>
            </a:bodyPr>
            <a:lstStyle/>
            <a:p>
              <a:pPr>
                <a:defRPr/>
              </a:pPr>
              <a:r>
                <a:rPr kumimoji="0" lang="en-US" altLang="zh-CN" sz="2000" dirty="0">
                  <a:solidFill>
                    <a:srgbClr val="3333FF"/>
                  </a:solidFill>
                </a:rPr>
                <a:t>Endothermic Reaction</a:t>
              </a:r>
            </a:p>
          </p:txBody>
        </p:sp>
        <p:pic>
          <p:nvPicPr>
            <p:cNvPr id="61449" name="Picture 1034" descr="CHA56025"/>
            <p:cNvPicPr>
              <a:picLocks noChangeAspect="1" noChangeArrowheads="1"/>
            </p:cNvPicPr>
            <p:nvPr/>
          </p:nvPicPr>
          <p:blipFill>
            <a:blip r:embed="rId2">
              <a:extLst>
                <a:ext uri="{28A0092B-C50C-407E-A947-70E740481C1C}">
                  <a14:useLocalDpi xmlns:a14="http://schemas.microsoft.com/office/drawing/2010/main" val="0"/>
                </a:ext>
              </a:extLst>
            </a:blip>
            <a:srcRect l="51575" b="6754"/>
            <a:stretch>
              <a:fillRect/>
            </a:stretch>
          </p:blipFill>
          <p:spPr bwMode="auto">
            <a:xfrm>
              <a:off x="3305" y="1374"/>
              <a:ext cx="2573" cy="2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过渡状态理论</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52</a:t>
            </a:fld>
            <a:endParaRPr lang="en-US" altLang="zh-CN" dirty="0">
              <a:solidFill>
                <a:srgbClr val="000000"/>
              </a:solidFill>
            </a:endParaRPr>
          </a:p>
        </p:txBody>
      </p:sp>
    </p:spTree>
    <p:extLst>
      <p:ext uri="{BB962C8B-B14F-4D97-AF65-F5344CB8AC3E}">
        <p14:creationId xmlns:p14="http://schemas.microsoft.com/office/powerpoint/2010/main" val="37071532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6354" name="Rectangle 1026"/>
          <p:cNvSpPr>
            <a:spLocks noChangeArrowheads="1"/>
          </p:cNvSpPr>
          <p:nvPr/>
        </p:nvSpPr>
        <p:spPr bwMode="auto">
          <a:xfrm>
            <a:off x="107504" y="1365965"/>
            <a:ext cx="8856984" cy="4007251"/>
          </a:xfrm>
          <a:prstGeom prst="rect">
            <a:avLst/>
          </a:prstGeom>
          <a:noFill/>
          <a:ln w="9525" algn="ctr">
            <a:noFill/>
            <a:miter lim="800000"/>
            <a:headEnd/>
            <a:tailEnd/>
          </a:ln>
          <a:effectLst/>
        </p:spPr>
        <p:txBody>
          <a:bodyPr wrap="square">
            <a:spAutoFit/>
          </a:bodyPr>
          <a:lstStyle/>
          <a:p>
            <a:pPr>
              <a:lnSpc>
                <a:spcPct val="120000"/>
              </a:lnSpc>
              <a:defRPr/>
            </a:pPr>
            <a:r>
              <a:rPr kumimoji="0" lang="zh-CN" altLang="en-US" b="0" dirty="0">
                <a:solidFill>
                  <a:schemeClr val="accent2">
                    <a:lumMod val="50000"/>
                  </a:schemeClr>
                </a:solidFill>
                <a:latin typeface="+mn-lt"/>
                <a:ea typeface="+mj-ea"/>
                <a:cs typeface="Arial" panose="020B0604020202020204" pitchFamily="34" charset="0"/>
              </a:rPr>
              <a:t>        碰撞理论着眼于相撞分子对的平动能，而过渡状态理论着眼于分子相互作用的位能。它们都能说明一些实验现象，但理论计算与实验结果相符的还只限于很少的几个简单反应。</a:t>
            </a:r>
          </a:p>
          <a:p>
            <a:pPr>
              <a:lnSpc>
                <a:spcPct val="120000"/>
              </a:lnSpc>
              <a:spcBef>
                <a:spcPct val="50000"/>
              </a:spcBef>
              <a:defRPr/>
            </a:pPr>
            <a:r>
              <a:rPr kumimoji="0" lang="zh-CN" altLang="en-US" b="0" dirty="0">
                <a:solidFill>
                  <a:schemeClr val="accent2">
                    <a:lumMod val="50000"/>
                  </a:schemeClr>
                </a:solidFill>
                <a:latin typeface="+mn-lt"/>
                <a:ea typeface="+mj-ea"/>
                <a:cs typeface="Arial" panose="020B0604020202020204" pitchFamily="34" charset="0"/>
              </a:rPr>
              <a:t>        须指出，有许多反应的速率并不符合</a:t>
            </a:r>
            <a:r>
              <a:rPr kumimoji="0" lang="en-US" altLang="zh-CN" b="0" dirty="0">
                <a:solidFill>
                  <a:schemeClr val="accent2">
                    <a:lumMod val="50000"/>
                  </a:schemeClr>
                </a:solidFill>
                <a:latin typeface="+mn-lt"/>
                <a:ea typeface="+mj-ea"/>
                <a:cs typeface="Arial" panose="020B0604020202020204" pitchFamily="34" charset="0"/>
              </a:rPr>
              <a:t>Arrhenius</a:t>
            </a:r>
            <a:r>
              <a:rPr kumimoji="0" lang="zh-CN" altLang="en-US" b="0" dirty="0">
                <a:solidFill>
                  <a:schemeClr val="accent2">
                    <a:lumMod val="50000"/>
                  </a:schemeClr>
                </a:solidFill>
                <a:latin typeface="+mn-lt"/>
                <a:ea typeface="+mj-ea"/>
                <a:cs typeface="Arial" panose="020B0604020202020204" pitchFamily="34" charset="0"/>
              </a:rPr>
              <a:t>公式，其规律性尚待进一步研究。</a:t>
            </a:r>
          </a:p>
          <a:p>
            <a:pPr>
              <a:lnSpc>
                <a:spcPct val="120000"/>
              </a:lnSpc>
              <a:spcBef>
                <a:spcPct val="50000"/>
              </a:spcBef>
              <a:defRPr/>
            </a:pPr>
            <a:r>
              <a:rPr kumimoji="0" lang="zh-CN" altLang="en-US" b="0" dirty="0">
                <a:solidFill>
                  <a:schemeClr val="accent2">
                    <a:lumMod val="50000"/>
                  </a:schemeClr>
                </a:solidFill>
                <a:latin typeface="+mn-lt"/>
                <a:ea typeface="+mj-ea"/>
                <a:cs typeface="Arial" panose="020B0604020202020204" pitchFamily="34" charset="0"/>
              </a:rPr>
              <a:t>        最近</a:t>
            </a:r>
            <a:r>
              <a:rPr kumimoji="0" lang="en-US" altLang="zh-CN" b="0" dirty="0">
                <a:solidFill>
                  <a:schemeClr val="accent2">
                    <a:lumMod val="50000"/>
                  </a:schemeClr>
                </a:solidFill>
                <a:latin typeface="+mn-lt"/>
                <a:ea typeface="+mj-ea"/>
                <a:cs typeface="Arial" panose="020B0604020202020204" pitchFamily="34" charset="0"/>
              </a:rPr>
              <a:t>30</a:t>
            </a:r>
            <a:r>
              <a:rPr kumimoji="0" lang="zh-CN" altLang="en-US" b="0" dirty="0">
                <a:solidFill>
                  <a:schemeClr val="accent2">
                    <a:lumMod val="50000"/>
                  </a:schemeClr>
                </a:solidFill>
                <a:latin typeface="+mn-lt"/>
                <a:ea typeface="+mj-ea"/>
                <a:cs typeface="Arial" panose="020B0604020202020204" pitchFamily="34" charset="0"/>
              </a:rPr>
              <a:t>年，随着分子束以及激光等技术的应用，使化学反应速率的实验工作和理论研究都有迅速的发展，动力学理论研究仍是当前的热点。</a:t>
            </a:r>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过渡状态理论</a:t>
            </a: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53</a:t>
            </a:fld>
            <a:endParaRPr lang="en-US" altLang="zh-CN" dirty="0">
              <a:solidFill>
                <a:srgbClr val="000000"/>
              </a:solidFill>
            </a:endParaRPr>
          </a:p>
        </p:txBody>
      </p:sp>
    </p:spTree>
    <p:extLst>
      <p:ext uri="{BB962C8B-B14F-4D97-AF65-F5344CB8AC3E}">
        <p14:creationId xmlns:p14="http://schemas.microsoft.com/office/powerpoint/2010/main" val="18161291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r="2588" b="201"/>
          <a:stretch>
            <a:fillRect/>
          </a:stretch>
        </p:blipFill>
        <p:spPr bwMode="auto">
          <a:xfrm>
            <a:off x="2267744" y="1205579"/>
            <a:ext cx="3240360" cy="2511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3108" name="Text Box 4"/>
          <p:cNvSpPr txBox="1">
            <a:spLocks noChangeArrowheads="1"/>
          </p:cNvSpPr>
          <p:nvPr/>
        </p:nvSpPr>
        <p:spPr bwMode="auto">
          <a:xfrm>
            <a:off x="5724128" y="1412776"/>
            <a:ext cx="3303290" cy="2419124"/>
          </a:xfrm>
          <a:prstGeom prst="rect">
            <a:avLst/>
          </a:prstGeom>
          <a:noFill/>
          <a:ln w="9525">
            <a:noFill/>
            <a:miter lim="800000"/>
            <a:headEnd/>
            <a:tailEnd/>
          </a:ln>
          <a:effectLst/>
        </p:spPr>
        <p:txBody>
          <a:bodyPr wrap="square">
            <a:spAutoFit/>
          </a:bodyPr>
          <a:lstStyle/>
          <a:p>
            <a:pPr algn="r">
              <a:lnSpc>
                <a:spcPct val="120000"/>
              </a:lnSpc>
              <a:spcBef>
                <a:spcPts val="0"/>
              </a:spcBef>
              <a:defRPr/>
            </a:pPr>
            <a:r>
              <a:rPr kumimoji="0" lang="en-US" altLang="zh-CN" sz="1800" b="0" dirty="0">
                <a:latin typeface="Arial" panose="020B0604020202020204" pitchFamily="34" charset="0"/>
                <a:ea typeface="+mj-ea"/>
                <a:cs typeface="Arial" panose="020B0604020202020204" pitchFamily="34" charset="0"/>
              </a:rPr>
              <a:t>Ahmed </a:t>
            </a:r>
            <a:r>
              <a:rPr kumimoji="0" lang="en-US" altLang="zh-CN" sz="1800" b="0" dirty="0" err="1">
                <a:latin typeface="Arial" panose="020B0604020202020204" pitchFamily="34" charset="0"/>
                <a:ea typeface="+mj-ea"/>
                <a:cs typeface="Arial" panose="020B0604020202020204" pitchFamily="34" charset="0"/>
              </a:rPr>
              <a:t>Zewail</a:t>
            </a:r>
            <a:r>
              <a:rPr kumimoji="0" lang="en-US" altLang="zh-CN" sz="1800" b="0" dirty="0">
                <a:latin typeface="Arial" panose="020B0604020202020204" pitchFamily="34" charset="0"/>
                <a:ea typeface="+mj-ea"/>
                <a:cs typeface="Arial" panose="020B0604020202020204" pitchFamily="34" charset="0"/>
              </a:rPr>
              <a:t> (Caltech, USA) </a:t>
            </a:r>
          </a:p>
          <a:p>
            <a:pPr algn="r">
              <a:lnSpc>
                <a:spcPct val="120000"/>
              </a:lnSpc>
              <a:spcBef>
                <a:spcPts val="0"/>
              </a:spcBef>
              <a:defRPr/>
            </a:pPr>
            <a:r>
              <a:rPr kumimoji="0" lang="en-US" altLang="zh-CN" sz="1800" b="0" dirty="0">
                <a:latin typeface="Arial" panose="020B0604020202020204" pitchFamily="34" charset="0"/>
                <a:ea typeface="+mj-ea"/>
                <a:cs typeface="Arial" panose="020B0604020202020204" pitchFamily="34" charset="0"/>
              </a:rPr>
              <a:t>1999 </a:t>
            </a:r>
            <a:r>
              <a:rPr kumimoji="0" lang="zh-CN" altLang="en-US" sz="1800" b="0" dirty="0">
                <a:latin typeface="Arial" panose="020B0604020202020204" pitchFamily="34" charset="0"/>
                <a:ea typeface="+mj-ea"/>
                <a:cs typeface="Arial" panose="020B0604020202020204" pitchFamily="34" charset="0"/>
              </a:rPr>
              <a:t>年度诺贝尔化学奖获得者</a:t>
            </a:r>
          </a:p>
          <a:p>
            <a:pPr algn="r">
              <a:lnSpc>
                <a:spcPct val="120000"/>
              </a:lnSpc>
              <a:spcBef>
                <a:spcPts val="0"/>
              </a:spcBef>
              <a:defRPr/>
            </a:pPr>
            <a:r>
              <a:rPr lang="en-US" altLang="zh-CN" sz="1800" b="0" dirty="0">
                <a:solidFill>
                  <a:srgbClr val="FF00FF"/>
                </a:solidFill>
                <a:latin typeface="Arial" panose="020B0604020202020204" pitchFamily="34" charset="0"/>
                <a:ea typeface="+mj-ea"/>
                <a:cs typeface="Arial" panose="020B0604020202020204" pitchFamily="34" charset="0"/>
              </a:rPr>
              <a:t>"for his studies of the transition states of chemical reactions using </a:t>
            </a:r>
            <a:r>
              <a:rPr lang="en-US" altLang="zh-CN" sz="1800" b="0" dirty="0" err="1">
                <a:solidFill>
                  <a:srgbClr val="FF00FF"/>
                </a:solidFill>
                <a:latin typeface="Arial" panose="020B0604020202020204" pitchFamily="34" charset="0"/>
                <a:ea typeface="+mj-ea"/>
                <a:cs typeface="Arial" panose="020B0604020202020204" pitchFamily="34" charset="0"/>
              </a:rPr>
              <a:t>femtosecond</a:t>
            </a:r>
            <a:r>
              <a:rPr lang="en-US" altLang="zh-CN" sz="1800" b="0" dirty="0">
                <a:solidFill>
                  <a:srgbClr val="FF00FF"/>
                </a:solidFill>
                <a:latin typeface="Arial" panose="020B0604020202020204" pitchFamily="34" charset="0"/>
                <a:ea typeface="+mj-ea"/>
                <a:cs typeface="Arial" panose="020B0604020202020204" pitchFamily="34" charset="0"/>
              </a:rPr>
              <a:t> spectroscopy”</a:t>
            </a:r>
          </a:p>
          <a:p>
            <a:pPr algn="r">
              <a:lnSpc>
                <a:spcPct val="120000"/>
              </a:lnSpc>
              <a:spcBef>
                <a:spcPts val="0"/>
              </a:spcBef>
              <a:defRPr/>
            </a:pPr>
            <a:r>
              <a:rPr lang="en-US" altLang="zh-CN" sz="1800" b="0" dirty="0">
                <a:latin typeface="Arial" panose="020B0604020202020204" pitchFamily="34" charset="0"/>
                <a:ea typeface="+mj-ea"/>
                <a:cs typeface="Arial" panose="020B0604020202020204" pitchFamily="34" charset="0"/>
              </a:rPr>
              <a:t>http://nobelprize.org/</a:t>
            </a:r>
            <a:r>
              <a:rPr kumimoji="0" lang="en-US" altLang="zh-CN" sz="1800" b="0" dirty="0">
                <a:latin typeface="Arial" panose="020B0604020202020204" pitchFamily="34" charset="0"/>
                <a:ea typeface="+mj-ea"/>
                <a:cs typeface="Arial" panose="020B0604020202020204" pitchFamily="34" charset="0"/>
              </a:rPr>
              <a:t>  </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a:t>
            </a: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54</a:t>
            </a:fld>
            <a:endParaRPr lang="en-US" altLang="zh-CN" dirty="0">
              <a:solidFill>
                <a:srgbClr val="000000"/>
              </a:solidFill>
            </a:endParaRPr>
          </a:p>
        </p:txBody>
      </p:sp>
      <p:pic>
        <p:nvPicPr>
          <p:cNvPr id="2457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91757" y="4096752"/>
            <a:ext cx="4060563" cy="22845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3107" name="Picture 3"/>
          <p:cNvPicPr>
            <a:picLocks noChangeAspect="1" noChangeArrowheads="1"/>
          </p:cNvPicPr>
          <p:nvPr/>
        </p:nvPicPr>
        <p:blipFill>
          <a:blip r:embed="rId5" cstate="print">
            <a:lum bright="-6000"/>
            <a:extLst>
              <a:ext uri="{28A0092B-C50C-407E-A947-70E740481C1C}">
                <a14:useLocalDpi xmlns:a14="http://schemas.microsoft.com/office/drawing/2010/main" val="0"/>
              </a:ext>
            </a:extLst>
          </a:blip>
          <a:srcRect l="3316" t="1656" r="1962" b="2293"/>
          <a:stretch>
            <a:fillRect/>
          </a:stretch>
        </p:blipFill>
        <p:spPr bwMode="auto">
          <a:xfrm>
            <a:off x="193362" y="2132855"/>
            <a:ext cx="1858358" cy="3083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4499992" y="6341258"/>
            <a:ext cx="2204450" cy="400110"/>
          </a:xfrm>
          <a:prstGeom prst="rect">
            <a:avLst/>
          </a:prstGeom>
          <a:noFill/>
        </p:spPr>
        <p:txBody>
          <a:bodyPr wrap="none" rtlCol="0">
            <a:spAutoFit/>
          </a:bodyPr>
          <a:lstStyle/>
          <a:p>
            <a:r>
              <a:rPr lang="en-US" altLang="zh-CN" sz="2000" dirty="0">
                <a:latin typeface="+mn-lt"/>
                <a:ea typeface="+mj-ea"/>
              </a:rPr>
              <a:t>ICN</a:t>
            </a:r>
            <a:r>
              <a:rPr lang="zh-CN" altLang="en-US" sz="2000" dirty="0">
                <a:latin typeface="+mn-lt"/>
                <a:ea typeface="+mj-ea"/>
              </a:rPr>
              <a:t>的光解离反应</a:t>
            </a:r>
          </a:p>
        </p:txBody>
      </p:sp>
    </p:spTree>
    <p:extLst>
      <p:ext uri="{BB962C8B-B14F-4D97-AF65-F5344CB8AC3E}">
        <p14:creationId xmlns:p14="http://schemas.microsoft.com/office/powerpoint/2010/main" val="13117989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DF0A6764-F8AE-4256-B866-94C26512E199}" type="slidenum">
              <a:rPr lang="zh-CN" altLang="en-US" smtClean="0"/>
              <a:pPr>
                <a:defRPr/>
              </a:pPr>
              <a:t>55</a:t>
            </a:fld>
            <a:endParaRPr lang="en-US" altLang="zh-CN"/>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1691680"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小结</a:t>
            </a:r>
          </a:p>
        </p:txBody>
      </p:sp>
      <p:sp>
        <p:nvSpPr>
          <p:cNvPr id="5" name="TextBox 4"/>
          <p:cNvSpPr txBox="1"/>
          <p:nvPr/>
        </p:nvSpPr>
        <p:spPr>
          <a:xfrm>
            <a:off x="1115616" y="1484784"/>
            <a:ext cx="4137671" cy="3323987"/>
          </a:xfrm>
          <a:prstGeom prst="rect">
            <a:avLst/>
          </a:prstGeom>
          <a:noFill/>
        </p:spPr>
        <p:txBody>
          <a:bodyPr wrap="none" rtlCol="0">
            <a:spAutoFit/>
          </a:bodyPr>
          <a:lstStyle/>
          <a:p>
            <a:pPr marL="342900" indent="-342900">
              <a:lnSpc>
                <a:spcPct val="150000"/>
              </a:lnSpc>
              <a:buFont typeface="Wingdings" panose="05000000000000000000" pitchFamily="2" charset="2"/>
              <a:buChar char="ü"/>
            </a:pPr>
            <a:r>
              <a:rPr lang="zh-CN" altLang="en-US" sz="2800" b="0" dirty="0">
                <a:latin typeface="+mj-ea"/>
                <a:ea typeface="+mj-ea"/>
              </a:rPr>
              <a:t>反应速度的定义与计算</a:t>
            </a:r>
            <a:endParaRPr lang="en-US" altLang="zh-CN" sz="2800" b="0" dirty="0">
              <a:latin typeface="+mj-ea"/>
              <a:ea typeface="+mj-ea"/>
            </a:endParaRPr>
          </a:p>
          <a:p>
            <a:pPr marL="342900" indent="-342900">
              <a:lnSpc>
                <a:spcPct val="150000"/>
              </a:lnSpc>
              <a:buFont typeface="Wingdings" panose="05000000000000000000" pitchFamily="2" charset="2"/>
              <a:buChar char="ü"/>
            </a:pPr>
            <a:r>
              <a:rPr lang="zh-CN" altLang="en-US" sz="2800" b="0" dirty="0">
                <a:latin typeface="+mj-ea"/>
                <a:ea typeface="+mj-ea"/>
              </a:rPr>
              <a:t>反应速度与浓度的关系</a:t>
            </a:r>
            <a:endParaRPr lang="en-US" altLang="zh-CN" sz="2800" b="0" dirty="0">
              <a:latin typeface="+mj-ea"/>
              <a:ea typeface="+mj-ea"/>
            </a:endParaRPr>
          </a:p>
          <a:p>
            <a:pPr marL="342900" indent="-342900">
              <a:lnSpc>
                <a:spcPct val="150000"/>
              </a:lnSpc>
              <a:buFont typeface="Wingdings" panose="05000000000000000000" pitchFamily="2" charset="2"/>
              <a:buChar char="ü"/>
            </a:pPr>
            <a:r>
              <a:rPr lang="zh-CN" altLang="en-US" sz="2800" b="0" dirty="0">
                <a:latin typeface="+mj-ea"/>
                <a:ea typeface="+mj-ea"/>
              </a:rPr>
              <a:t>反应速率与温度的关系</a:t>
            </a:r>
            <a:endParaRPr lang="en-US" altLang="zh-CN" sz="2800" b="0" dirty="0">
              <a:latin typeface="+mj-ea"/>
              <a:ea typeface="+mj-ea"/>
            </a:endParaRPr>
          </a:p>
          <a:p>
            <a:pPr>
              <a:lnSpc>
                <a:spcPct val="150000"/>
              </a:lnSpc>
            </a:pPr>
            <a:r>
              <a:rPr lang="en-US" altLang="zh-CN" sz="2800" b="0" dirty="0">
                <a:latin typeface="+mj-ea"/>
                <a:ea typeface="+mj-ea"/>
              </a:rPr>
              <a:t>	</a:t>
            </a:r>
            <a:r>
              <a:rPr lang="zh-CN" altLang="en-US" sz="2800" b="0" dirty="0">
                <a:latin typeface="+mj-ea"/>
                <a:ea typeface="+mj-ea"/>
              </a:rPr>
              <a:t>碰撞理论</a:t>
            </a:r>
            <a:endParaRPr lang="en-US" altLang="zh-CN" sz="2800" b="0" dirty="0">
              <a:latin typeface="+mj-ea"/>
              <a:ea typeface="+mj-ea"/>
            </a:endParaRPr>
          </a:p>
          <a:p>
            <a:pPr>
              <a:lnSpc>
                <a:spcPct val="150000"/>
              </a:lnSpc>
            </a:pPr>
            <a:r>
              <a:rPr lang="en-US" altLang="zh-CN" sz="2800" b="0" dirty="0">
                <a:latin typeface="+mj-ea"/>
                <a:ea typeface="+mj-ea"/>
              </a:rPr>
              <a:t>	</a:t>
            </a:r>
            <a:r>
              <a:rPr lang="zh-Hans" altLang="en-US" sz="2800" b="0" dirty="0">
                <a:latin typeface="+mj-ea"/>
                <a:ea typeface="+mj-ea"/>
              </a:rPr>
              <a:t>过渡态理论</a:t>
            </a:r>
            <a:endParaRPr lang="zh-CN" altLang="en-US" sz="2800" b="0" dirty="0">
              <a:latin typeface="+mj-ea"/>
              <a:ea typeface="+mj-ea"/>
            </a:endParaRPr>
          </a:p>
        </p:txBody>
      </p:sp>
    </p:spTree>
    <p:extLst>
      <p:ext uri="{BB962C8B-B14F-4D97-AF65-F5344CB8AC3E}">
        <p14:creationId xmlns:p14="http://schemas.microsoft.com/office/powerpoint/2010/main" val="27037974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99592" y="2433098"/>
            <a:ext cx="7315200" cy="707870"/>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zh-CN" altLang="en-US" sz="4000" dirty="0">
                <a:solidFill>
                  <a:srgbClr val="3333CC">
                    <a:lumMod val="50000"/>
                  </a:srgbClr>
                </a:solidFill>
                <a:latin typeface="黑体"/>
                <a:ea typeface="黑体"/>
              </a:rPr>
              <a:t>谢谢大家，欢迎讨论</a:t>
            </a:r>
          </a:p>
        </p:txBody>
      </p:sp>
      <p:sp>
        <p:nvSpPr>
          <p:cNvPr id="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56</a:t>
            </a:fld>
            <a:endParaRPr lang="en-US" altLang="zh-CN" dirty="0">
              <a:solidFill>
                <a:srgbClr val="000000"/>
              </a:solidFill>
            </a:endParaRPr>
          </a:p>
        </p:txBody>
      </p:sp>
    </p:spTree>
    <p:extLst>
      <p:ext uri="{BB962C8B-B14F-4D97-AF65-F5344CB8AC3E}">
        <p14:creationId xmlns:p14="http://schemas.microsoft.com/office/powerpoint/2010/main" val="19103146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7202" name="Text Box 1026"/>
          <p:cNvSpPr txBox="1">
            <a:spLocks noChangeArrowheads="1"/>
          </p:cNvSpPr>
          <p:nvPr/>
        </p:nvSpPr>
        <p:spPr bwMode="auto">
          <a:xfrm>
            <a:off x="330478" y="3008444"/>
            <a:ext cx="4503555" cy="1200150"/>
          </a:xfrm>
          <a:prstGeom prst="rect">
            <a:avLst/>
          </a:prstGeom>
          <a:noFill/>
          <a:ln w="9525">
            <a:noFill/>
            <a:miter lim="800000"/>
            <a:headEnd/>
            <a:tailEnd/>
          </a:ln>
          <a:effectLst/>
        </p:spPr>
        <p:txBody>
          <a:bodyPr wrap="square">
            <a:spAutoFit/>
          </a:bodyPr>
          <a:lstStyle/>
          <a:p>
            <a:pPr marL="457200" indent="-457200">
              <a:defRPr/>
            </a:pPr>
            <a:r>
              <a:rPr kumimoji="0" lang="en-US" altLang="zh-CN" dirty="0">
                <a:sym typeface="Symbol" pitchFamily="18" charset="2"/>
              </a:rPr>
              <a:t></a:t>
            </a:r>
            <a:r>
              <a:rPr kumimoji="0" lang="en-US" altLang="zh-CN" baseline="-25000" dirty="0" err="1"/>
              <a:t>r</a:t>
            </a:r>
            <a:r>
              <a:rPr kumimoji="0" lang="en-US" altLang="zh-CN" i="1" dirty="0" err="1"/>
              <a:t>G</a:t>
            </a:r>
            <a:r>
              <a:rPr kumimoji="0" lang="en-US" altLang="zh-CN" baseline="-25000" dirty="0" err="1"/>
              <a:t>m</a:t>
            </a:r>
            <a:r>
              <a:rPr lang="en-US" altLang="zh-CN" spc="-600" baseline="30000" dirty="0">
                <a:solidFill>
                  <a:schemeClr val="accent6">
                    <a:lumMod val="50000"/>
                  </a:schemeClr>
                </a:solidFill>
                <a:latin typeface="Times New Roman" panose="02020603050405020304" charset="0"/>
                <a:ea typeface="微软雅黑" panose="020B0503020204020204" charset="-122"/>
                <a:cs typeface="Times New Roman" panose="02020603050405020304" charset="0"/>
              </a:rPr>
              <a:t> ⊖</a:t>
            </a:r>
            <a:r>
              <a:rPr kumimoji="0" lang="en-US" altLang="zh-CN" dirty="0">
                <a:solidFill>
                  <a:schemeClr val="accent6">
                    <a:lumMod val="50000"/>
                  </a:schemeClr>
                </a:solidFill>
              </a:rPr>
              <a:t> </a:t>
            </a:r>
            <a:r>
              <a:rPr kumimoji="0" lang="en-US" altLang="zh-CN" dirty="0"/>
              <a:t>(298) </a:t>
            </a:r>
            <a:r>
              <a:rPr kumimoji="0" lang="zh-CN" altLang="en-US" dirty="0"/>
              <a:t>＝ </a:t>
            </a:r>
            <a:r>
              <a:rPr kumimoji="0" lang="zh-CN" altLang="en-US" dirty="0">
                <a:sym typeface="Symbol" pitchFamily="18" charset="2"/>
              </a:rPr>
              <a:t></a:t>
            </a:r>
            <a:r>
              <a:rPr kumimoji="0" lang="en-US" altLang="zh-CN" dirty="0"/>
              <a:t>33 kJ</a:t>
            </a:r>
            <a:r>
              <a:rPr kumimoji="0" lang="en-US" altLang="zh-CN" dirty="0">
                <a:sym typeface="Symbol" pitchFamily="18" charset="2"/>
              </a:rPr>
              <a:t></a:t>
            </a:r>
            <a:r>
              <a:rPr kumimoji="0" lang="en-US" altLang="zh-CN" dirty="0"/>
              <a:t>mol</a:t>
            </a:r>
            <a:r>
              <a:rPr kumimoji="0" lang="en-US" altLang="zh-CN" baseline="30000" dirty="0">
                <a:sym typeface="Symbol" pitchFamily="18" charset="2"/>
              </a:rPr>
              <a:t></a:t>
            </a:r>
            <a:r>
              <a:rPr kumimoji="0" lang="en-US" altLang="zh-CN" baseline="30000" dirty="0"/>
              <a:t>1</a:t>
            </a:r>
          </a:p>
          <a:p>
            <a:pPr marL="457200" indent="-457200">
              <a:defRPr/>
            </a:pPr>
            <a:r>
              <a:rPr kumimoji="0" lang="en-US" altLang="zh-CN" dirty="0"/>
              <a:t>  </a:t>
            </a:r>
          </a:p>
          <a:p>
            <a:pPr marL="457200" indent="-457200">
              <a:defRPr/>
            </a:pPr>
            <a:r>
              <a:rPr kumimoji="0" lang="en-US" altLang="zh-CN" i="1" dirty="0" err="1">
                <a:sym typeface="Symbol" pitchFamily="18" charset="2"/>
              </a:rPr>
              <a:t>K</a:t>
            </a:r>
            <a:r>
              <a:rPr kumimoji="0" lang="en-US" altLang="zh-CN" baseline="-25000" dirty="0" err="1"/>
              <a:t>p</a:t>
            </a:r>
            <a:r>
              <a:rPr lang="en-US" altLang="zh-CN" spc="-600" baseline="30000" dirty="0">
                <a:solidFill>
                  <a:schemeClr val="accent6">
                    <a:lumMod val="50000"/>
                  </a:schemeClr>
                </a:solidFill>
                <a:latin typeface="Times New Roman" panose="02020603050405020304" charset="0"/>
                <a:ea typeface="微软雅黑" panose="020B0503020204020204" charset="-122"/>
                <a:cs typeface="Times New Roman" panose="02020603050405020304" charset="0"/>
              </a:rPr>
              <a:t> ⊖</a:t>
            </a:r>
            <a:r>
              <a:rPr kumimoji="0" lang="en-US" altLang="zh-CN" dirty="0">
                <a:solidFill>
                  <a:schemeClr val="accent6">
                    <a:lumMod val="50000"/>
                  </a:schemeClr>
                </a:solidFill>
              </a:rPr>
              <a:t> </a:t>
            </a:r>
            <a:r>
              <a:rPr kumimoji="0" lang="en-US" altLang="zh-CN" dirty="0"/>
              <a:t> </a:t>
            </a:r>
            <a:r>
              <a:rPr kumimoji="0" lang="zh-CN" altLang="en-US" dirty="0"/>
              <a:t>＝ </a:t>
            </a:r>
            <a:r>
              <a:rPr kumimoji="0" lang="en-US" altLang="zh-CN" dirty="0"/>
              <a:t>6.1 </a:t>
            </a:r>
            <a:r>
              <a:rPr kumimoji="0" lang="en-US" altLang="zh-CN" dirty="0">
                <a:sym typeface="Symbol" pitchFamily="18" charset="2"/>
              </a:rPr>
              <a:t></a:t>
            </a:r>
            <a:r>
              <a:rPr kumimoji="0" lang="en-US" altLang="zh-CN" dirty="0"/>
              <a:t> 10</a:t>
            </a:r>
            <a:r>
              <a:rPr kumimoji="0" lang="en-US" altLang="zh-CN" baseline="30000" dirty="0"/>
              <a:t>5                 </a:t>
            </a:r>
            <a:r>
              <a:rPr kumimoji="0" lang="en-US" altLang="zh-CN" dirty="0"/>
              <a:t> (298 K )</a:t>
            </a:r>
          </a:p>
        </p:txBody>
      </p:sp>
      <p:sp>
        <p:nvSpPr>
          <p:cNvPr id="947203" name="Text Box 1027"/>
          <p:cNvSpPr txBox="1">
            <a:spLocks noChangeArrowheads="1"/>
          </p:cNvSpPr>
          <p:nvPr/>
        </p:nvSpPr>
        <p:spPr bwMode="auto">
          <a:xfrm>
            <a:off x="376489" y="2282520"/>
            <a:ext cx="4411535" cy="523220"/>
          </a:xfrm>
          <a:prstGeom prst="rect">
            <a:avLst/>
          </a:prstGeom>
          <a:noFill/>
          <a:ln w="9525">
            <a:noFill/>
            <a:miter lim="800000"/>
            <a:headEnd/>
            <a:tailEnd/>
          </a:ln>
          <a:effectLst/>
        </p:spPr>
        <p:txBody>
          <a:bodyPr wrap="square">
            <a:spAutoFit/>
          </a:bodyPr>
          <a:lstStyle/>
          <a:p>
            <a:pPr>
              <a:defRPr/>
            </a:pPr>
            <a:r>
              <a:rPr kumimoji="0" lang="en-US" altLang="zh-CN" sz="2800" dirty="0"/>
              <a:t>N</a:t>
            </a:r>
            <a:r>
              <a:rPr kumimoji="0" lang="en-US" altLang="zh-CN" sz="2800" baseline="-25000" dirty="0"/>
              <a:t>2</a:t>
            </a:r>
            <a:r>
              <a:rPr kumimoji="0" lang="en-US" altLang="zh-CN" sz="2800" dirty="0"/>
              <a:t>(g) + 3H</a:t>
            </a:r>
            <a:r>
              <a:rPr kumimoji="0" lang="en-US" altLang="zh-CN" sz="2800" baseline="-25000" dirty="0"/>
              <a:t>2</a:t>
            </a:r>
            <a:r>
              <a:rPr kumimoji="0" lang="en-US" altLang="zh-CN" sz="2800" dirty="0"/>
              <a:t>(g) → 2NH</a:t>
            </a:r>
            <a:r>
              <a:rPr kumimoji="0" lang="en-US" altLang="zh-CN" sz="2800" baseline="-25000" dirty="0"/>
              <a:t>3</a:t>
            </a:r>
            <a:r>
              <a:rPr kumimoji="0" lang="en-US" altLang="zh-CN" sz="2800" dirty="0"/>
              <a:t>(g)</a:t>
            </a:r>
            <a:endParaRPr kumimoji="0" lang="en-US" altLang="zh-CN" sz="2800" dirty="0">
              <a:sym typeface="Symbol" pitchFamily="18" charset="2"/>
            </a:endParaRPr>
          </a:p>
        </p:txBody>
      </p:sp>
      <p:sp>
        <p:nvSpPr>
          <p:cNvPr id="947204" name="Text Box 1028"/>
          <p:cNvSpPr txBox="1">
            <a:spLocks noChangeArrowheads="1"/>
          </p:cNvSpPr>
          <p:nvPr/>
        </p:nvSpPr>
        <p:spPr bwMode="auto">
          <a:xfrm>
            <a:off x="251520" y="4509120"/>
            <a:ext cx="5405106" cy="1566198"/>
          </a:xfrm>
          <a:prstGeom prst="rect">
            <a:avLst/>
          </a:prstGeom>
          <a:noFill/>
          <a:ln w="9525">
            <a:noFill/>
            <a:miter lim="800000"/>
            <a:headEnd/>
            <a:tailEnd/>
          </a:ln>
          <a:effectLst/>
        </p:spPr>
        <p:txBody>
          <a:bodyPr wrap="square">
            <a:spAutoFit/>
          </a:bodyPr>
          <a:lstStyle/>
          <a:p>
            <a:pPr>
              <a:lnSpc>
                <a:spcPct val="140000"/>
              </a:lnSpc>
              <a:spcBef>
                <a:spcPct val="50000"/>
              </a:spcBef>
              <a:defRPr/>
            </a:pPr>
            <a:r>
              <a:rPr kumimoji="0" lang="zh-CN" altLang="en-US" dirty="0">
                <a:solidFill>
                  <a:schemeClr val="accent2">
                    <a:lumMod val="50000"/>
                  </a:schemeClr>
                </a:solidFill>
                <a:latin typeface="+mj-ea"/>
                <a:ea typeface="+mj-ea"/>
              </a:rPr>
              <a:t>化学热力学判断常温常压下反应能进行，且转化率很高，但实际反应速率太慢，毫无工业价值。</a:t>
            </a:r>
          </a:p>
        </p:txBody>
      </p:sp>
      <p:grpSp>
        <p:nvGrpSpPr>
          <p:cNvPr id="21509" name="Group 1032"/>
          <p:cNvGrpSpPr>
            <a:grpSpLocks/>
          </p:cNvGrpSpPr>
          <p:nvPr/>
        </p:nvGrpSpPr>
        <p:grpSpPr bwMode="auto">
          <a:xfrm>
            <a:off x="5003832" y="981363"/>
            <a:ext cx="3744416" cy="1792269"/>
            <a:chOff x="3862" y="692"/>
            <a:chExt cx="2333" cy="1402"/>
          </a:xfrm>
        </p:grpSpPr>
        <p:sp>
          <p:nvSpPr>
            <p:cNvPr id="21510" name="AutoShape 1029"/>
            <p:cNvSpPr>
              <a:spLocks noChangeArrowheads="1"/>
            </p:cNvSpPr>
            <p:nvPr/>
          </p:nvSpPr>
          <p:spPr bwMode="auto">
            <a:xfrm>
              <a:off x="3862" y="692"/>
              <a:ext cx="2333" cy="1402"/>
            </a:xfrm>
            <a:prstGeom prst="wedgeEllipseCallout">
              <a:avLst>
                <a:gd name="adj1" fmla="val -57851"/>
                <a:gd name="adj2" fmla="val 28148"/>
              </a:avLst>
            </a:prstGeom>
            <a:gradFill rotWithShape="0">
              <a:gsLst>
                <a:gs pos="0">
                  <a:srgbClr val="66FFFF"/>
                </a:gs>
                <a:gs pos="50000">
                  <a:srgbClr val="FFFFFF"/>
                </a:gs>
                <a:gs pos="100000">
                  <a:srgbClr val="66FFFF"/>
                </a:gs>
              </a:gsLst>
              <a:lin ang="5400000" scaled="1"/>
            </a:gradFill>
            <a:ln w="9525" algn="ctr">
              <a:solidFill>
                <a:schemeClr val="tx1"/>
              </a:solidFill>
              <a:miter lim="800000"/>
              <a:headEnd/>
              <a:tailEnd/>
            </a:ln>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endParaRPr kumimoji="0" lang="zh-CN" altLang="zh-CN">
                <a:solidFill>
                  <a:schemeClr val="bg1"/>
                </a:solidFill>
              </a:endParaRPr>
            </a:p>
          </p:txBody>
        </p:sp>
        <p:sp>
          <p:nvSpPr>
            <p:cNvPr id="947206" name="Rectangle 1030"/>
            <p:cNvSpPr>
              <a:spLocks noChangeArrowheads="1"/>
            </p:cNvSpPr>
            <p:nvPr/>
          </p:nvSpPr>
          <p:spPr bwMode="auto">
            <a:xfrm>
              <a:off x="4010" y="882"/>
              <a:ext cx="2037" cy="1066"/>
            </a:xfrm>
            <a:prstGeom prst="rect">
              <a:avLst/>
            </a:prstGeom>
            <a:noFill/>
            <a:ln w="9525" algn="ctr">
              <a:noFill/>
              <a:miter lim="800000"/>
              <a:headEnd/>
              <a:tailEnd/>
            </a:ln>
            <a:effectLst/>
          </p:spPr>
          <p:txBody>
            <a:bodyPr>
              <a:spAutoFit/>
            </a:bodyPr>
            <a:lstStyle/>
            <a:p>
              <a:pPr>
                <a:lnSpc>
                  <a:spcPct val="130000"/>
                </a:lnSpc>
                <a:defRPr/>
              </a:pPr>
              <a:r>
                <a:rPr kumimoji="0" lang="zh-CN" altLang="en-US" sz="2000" dirty="0">
                  <a:solidFill>
                    <a:srgbClr val="FF3300"/>
                  </a:solidFill>
                  <a:latin typeface="+mj-ea"/>
                  <a:ea typeface="+mj-ea"/>
                </a:rPr>
                <a:t>化学平衡和反应速率是化学反应问题的两大不可分割的方面，均十分重要。</a:t>
              </a:r>
            </a:p>
          </p:txBody>
        </p:sp>
      </p:gr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p:cNvSpPr/>
          <p:nvPr/>
        </p:nvSpPr>
        <p:spPr>
          <a:xfrm>
            <a:off x="251520" y="1340768"/>
            <a:ext cx="3251211" cy="523220"/>
          </a:xfrm>
          <a:prstGeom prst="rect">
            <a:avLst/>
          </a:prstGeom>
        </p:spPr>
        <p:txBody>
          <a:bodyPr wrap="none">
            <a:spAutoFit/>
          </a:bodyPr>
          <a:lstStyle/>
          <a:p>
            <a:r>
              <a:rPr kumimoji="0" lang="en-US" altLang="zh-CN" sz="2800" dirty="0">
                <a:latin typeface="+mj-ea"/>
                <a:ea typeface="+mj-ea"/>
              </a:rPr>
              <a:t> </a:t>
            </a:r>
            <a:r>
              <a:rPr kumimoji="0" lang="zh-CN" altLang="en-US" sz="2800" dirty="0">
                <a:latin typeface="+mj-ea"/>
                <a:ea typeface="+mj-ea"/>
              </a:rPr>
              <a:t>对于合成氨反应：</a:t>
            </a:r>
            <a:endParaRPr lang="zh-CN" altLang="en-US" sz="2800" dirty="0">
              <a:latin typeface="+mj-ea"/>
              <a:ea typeface="+mj-ea"/>
            </a:endParaRPr>
          </a:p>
        </p:txBody>
      </p:sp>
      <p:sp>
        <p:nvSpPr>
          <p:cNvPr id="1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6</a:t>
            </a:fld>
            <a:endParaRPr lang="en-US" altLang="zh-CN" dirty="0">
              <a:solidFill>
                <a:srgbClr val="000000"/>
              </a:solidFill>
            </a:endParaRPr>
          </a:p>
        </p:txBody>
      </p:sp>
      <p:pic>
        <p:nvPicPr>
          <p:cNvPr id="13" name="Picture 2" descr="https://timgsa.baidu.com/timg?image&amp;quality=80&amp;size=b9999_10000&amp;sec=1512558237703&amp;di=359fb1d6bf1ca50011c7c46df15b7abe&amp;imgtype=0&amp;src=http%3A%2F%2Fimg7.ph.126.net%2FHHDmAQ_fFbKD8o-ww3uF0g%3D%3D%2F2518075141670605207.jpg">
            <a:extLst>
              <a:ext uri="{FF2B5EF4-FFF2-40B4-BE49-F238E27FC236}">
                <a16:creationId xmlns:a16="http://schemas.microsoft.com/office/drawing/2014/main" id="{41DCB3E2-085D-6744-9CC4-72B6928EB9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751" t="7739" r="3538" b="10063"/>
          <a:stretch/>
        </p:blipFill>
        <p:spPr bwMode="auto">
          <a:xfrm>
            <a:off x="6087716" y="4597050"/>
            <a:ext cx="2664296" cy="1751096"/>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0E6714AE-E97F-B844-A169-727DB69CBD10}"/>
              </a:ext>
            </a:extLst>
          </p:cNvPr>
          <p:cNvSpPr txBox="1"/>
          <p:nvPr/>
        </p:nvSpPr>
        <p:spPr>
          <a:xfrm>
            <a:off x="5076056" y="2996952"/>
            <a:ext cx="3962463" cy="1137684"/>
          </a:xfrm>
          <a:prstGeom prst="rect">
            <a:avLst/>
          </a:prstGeom>
          <a:noFill/>
          <a:ln w="38100">
            <a:solidFill>
              <a:srgbClr val="C00000"/>
            </a:solidFill>
          </a:ln>
        </p:spPr>
        <p:txBody>
          <a:bodyPr wrap="square" rtlCol="0">
            <a:spAutoFit/>
          </a:bodyPr>
          <a:lstStyle/>
          <a:p>
            <a:pPr algn="ctr">
              <a:lnSpc>
                <a:spcPct val="150000"/>
              </a:lnSpc>
            </a:pPr>
            <a:r>
              <a:rPr lang="zh-CN" altLang="en-GB" b="0" dirty="0">
                <a:solidFill>
                  <a:srgbClr val="0000FF"/>
                </a:solidFill>
                <a:latin typeface="+mn-lt"/>
                <a:ea typeface="+mj-ea"/>
              </a:rPr>
              <a:t>反应</a:t>
            </a:r>
            <a:r>
              <a:rPr lang="zh-CN" altLang="en-US" b="0" dirty="0">
                <a:solidFill>
                  <a:srgbClr val="0000FF"/>
                </a:solidFill>
                <a:latin typeface="+mn-lt"/>
                <a:ea typeface="+mj-ea"/>
              </a:rPr>
              <a:t>条件：高压</a:t>
            </a:r>
            <a:r>
              <a:rPr lang="en-US" altLang="zh-CN" b="0" dirty="0">
                <a:solidFill>
                  <a:srgbClr val="0000FF"/>
                </a:solidFill>
                <a:latin typeface="+mn-lt"/>
                <a:ea typeface="+mj-ea"/>
              </a:rPr>
              <a:t>(20-50MPa)</a:t>
            </a:r>
            <a:r>
              <a:rPr lang="zh-CN" altLang="en-US" b="0" dirty="0">
                <a:solidFill>
                  <a:srgbClr val="0000FF"/>
                </a:solidFill>
                <a:latin typeface="+mn-lt"/>
                <a:ea typeface="+mj-ea"/>
              </a:rPr>
              <a:t> </a:t>
            </a:r>
            <a:r>
              <a:rPr lang="en-US" altLang="zh-CN" b="0" dirty="0">
                <a:solidFill>
                  <a:srgbClr val="0000FF"/>
                </a:solidFill>
                <a:latin typeface="+mn-lt"/>
                <a:ea typeface="+mj-ea"/>
              </a:rPr>
              <a:t>500℃</a:t>
            </a:r>
            <a:r>
              <a:rPr lang="zh-CN" altLang="en-US" b="0" dirty="0">
                <a:solidFill>
                  <a:srgbClr val="0000FF"/>
                </a:solidFill>
                <a:latin typeface="+mn-lt"/>
                <a:ea typeface="+mj-ea"/>
              </a:rPr>
              <a:t>、铁触媒、液氨分离</a:t>
            </a:r>
            <a:endParaRPr kumimoji="1" lang="zh-CN" altLang="en-US" b="0" dirty="0">
              <a:solidFill>
                <a:srgbClr val="0000FF"/>
              </a:solidFill>
              <a:latin typeface="+mn-lt"/>
              <a:ea typeface="+mj-ea"/>
            </a:endParaRPr>
          </a:p>
        </p:txBody>
      </p:sp>
      <p:sp>
        <p:nvSpPr>
          <p:cNvPr id="3" name="Rectangle 6">
            <a:extLst>
              <a:ext uri="{FF2B5EF4-FFF2-40B4-BE49-F238E27FC236}">
                <a16:creationId xmlns:a16="http://schemas.microsoft.com/office/drawing/2014/main" id="{9BC33500-0132-059B-0BC6-3DD694835C57}"/>
              </a:ext>
            </a:extLst>
          </p:cNvPr>
          <p:cNvSpPr>
            <a:spLocks noChangeArrowheads="1"/>
          </p:cNvSpPr>
          <p:nvPr/>
        </p:nvSpPr>
        <p:spPr bwMode="auto">
          <a:xfrm>
            <a:off x="683568" y="74712"/>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 </a:t>
            </a:r>
            <a:r>
              <a:rPr lang="en-US" altLang="zh-CN" sz="3200" dirty="0">
                <a:solidFill>
                  <a:srgbClr val="3333CC">
                    <a:lumMod val="50000"/>
                  </a:srgbClr>
                </a:solidFill>
                <a:latin typeface="黑体"/>
                <a:ea typeface="黑体"/>
              </a:rPr>
              <a:t>-</a:t>
            </a:r>
            <a:r>
              <a:rPr lang="zh-CN" altLang="en-US" sz="3200" dirty="0">
                <a:solidFill>
                  <a:srgbClr val="3333CC">
                    <a:lumMod val="50000"/>
                  </a:srgbClr>
                </a:solidFill>
                <a:latin typeface="黑体"/>
                <a:ea typeface="黑体"/>
              </a:rPr>
              <a:t> 为什么</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4131" name="Picture 3"/>
          <p:cNvPicPr>
            <a:picLocks noChangeAspect="1" noChangeArrowheads="1"/>
          </p:cNvPicPr>
          <p:nvPr/>
        </p:nvPicPr>
        <p:blipFill>
          <a:blip r:embed="rId2">
            <a:lum bright="-12000" contrast="12000"/>
            <a:extLst>
              <a:ext uri="{28A0092B-C50C-407E-A947-70E740481C1C}">
                <a14:useLocalDpi xmlns:a14="http://schemas.microsoft.com/office/drawing/2010/main" val="0"/>
              </a:ext>
            </a:extLst>
          </a:blip>
          <a:srcRect/>
          <a:stretch>
            <a:fillRect/>
          </a:stretch>
        </p:blipFill>
        <p:spPr bwMode="auto">
          <a:xfrm>
            <a:off x="449943" y="1218306"/>
            <a:ext cx="3470759" cy="2428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4132" name="Text Box 4"/>
          <p:cNvSpPr txBox="1">
            <a:spLocks noChangeArrowheads="1"/>
          </p:cNvSpPr>
          <p:nvPr/>
        </p:nvSpPr>
        <p:spPr bwMode="auto">
          <a:xfrm>
            <a:off x="404147" y="3697024"/>
            <a:ext cx="3562350" cy="457200"/>
          </a:xfrm>
          <a:prstGeom prst="rect">
            <a:avLst/>
          </a:prstGeom>
          <a:noFill/>
          <a:ln w="9525">
            <a:noFill/>
            <a:miter lim="800000"/>
            <a:headEnd/>
            <a:tailEnd/>
          </a:ln>
          <a:effectLst/>
        </p:spPr>
        <p:txBody>
          <a:bodyPr>
            <a:spAutoFit/>
          </a:bodyPr>
          <a:lstStyle/>
          <a:p>
            <a:pPr algn="ctr">
              <a:defRPr/>
            </a:pPr>
            <a:r>
              <a:rPr kumimoji="0" lang="zh-CN" altLang="en-US" dirty="0">
                <a:solidFill>
                  <a:schemeClr val="accent2">
                    <a:lumMod val="50000"/>
                  </a:schemeClr>
                </a:solidFill>
                <a:latin typeface="+mj-ea"/>
                <a:ea typeface="+mj-ea"/>
              </a:rPr>
              <a:t>瞬间完成的炸药爆炸反应</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7</a:t>
            </a:fld>
            <a:endParaRPr lang="en-US" altLang="zh-CN" dirty="0">
              <a:solidFill>
                <a:srgbClr val="000000"/>
              </a:solidFill>
            </a:endParaRPr>
          </a:p>
        </p:txBody>
      </p:sp>
      <p:sp>
        <p:nvSpPr>
          <p:cNvPr id="10" name="Text Box 3075">
            <a:extLst>
              <a:ext uri="{FF2B5EF4-FFF2-40B4-BE49-F238E27FC236}">
                <a16:creationId xmlns:a16="http://schemas.microsoft.com/office/drawing/2014/main" id="{518E0A13-663C-CF49-9C18-9BB6C00A6A6C}"/>
              </a:ext>
            </a:extLst>
          </p:cNvPr>
          <p:cNvSpPr txBox="1">
            <a:spLocks noChangeArrowheads="1"/>
          </p:cNvSpPr>
          <p:nvPr/>
        </p:nvSpPr>
        <p:spPr bwMode="auto">
          <a:xfrm>
            <a:off x="4716016" y="3692336"/>
            <a:ext cx="3672408" cy="461665"/>
          </a:xfrm>
          <a:prstGeom prst="rect">
            <a:avLst/>
          </a:prstGeom>
          <a:noFill/>
          <a:ln w="9525">
            <a:noFill/>
            <a:miter lim="800000"/>
            <a:headEnd/>
            <a:tailEnd/>
          </a:ln>
          <a:effectLst/>
        </p:spPr>
        <p:txBody>
          <a:bodyPr wrap="square" anchor="ctr">
            <a:spAutoFit/>
          </a:bodyPr>
          <a:lstStyle/>
          <a:p>
            <a:pPr algn="ctr">
              <a:defRPr/>
            </a:pPr>
            <a:r>
              <a:rPr kumimoji="0" lang="zh-CN" altLang="en-US" dirty="0">
                <a:solidFill>
                  <a:schemeClr val="accent2">
                    <a:lumMod val="50000"/>
                  </a:schemeClr>
                </a:solidFill>
                <a:latin typeface="黑体" pitchFamily="49" charset="-122"/>
                <a:ea typeface="黑体" pitchFamily="49" charset="-122"/>
              </a:rPr>
              <a:t>沉船的腐蚀</a:t>
            </a:r>
          </a:p>
        </p:txBody>
      </p:sp>
      <p:sp>
        <p:nvSpPr>
          <p:cNvPr id="2" name="矩形 1">
            <a:extLst>
              <a:ext uri="{FF2B5EF4-FFF2-40B4-BE49-F238E27FC236}">
                <a16:creationId xmlns:a16="http://schemas.microsoft.com/office/drawing/2014/main" id="{3E567B36-B362-B54C-825D-350D34C8036D}"/>
              </a:ext>
            </a:extLst>
          </p:cNvPr>
          <p:cNvSpPr/>
          <p:nvPr/>
        </p:nvSpPr>
        <p:spPr>
          <a:xfrm>
            <a:off x="174291" y="4365104"/>
            <a:ext cx="8862205" cy="2090509"/>
          </a:xfrm>
          <a:prstGeom prst="rect">
            <a:avLst/>
          </a:prstGeom>
        </p:spPr>
        <p:txBody>
          <a:bodyPr wrap="square">
            <a:spAutoFit/>
          </a:bodyPr>
          <a:lstStyle/>
          <a:p>
            <a:pPr>
              <a:lnSpc>
                <a:spcPct val="110000"/>
              </a:lnSpc>
            </a:pPr>
            <a:r>
              <a:rPr lang="zh-CN" altLang="en-US" b="0" dirty="0">
                <a:latin typeface="+mn-lt"/>
                <a:ea typeface="+mj-ea"/>
              </a:rPr>
              <a:t>化学动力学</a:t>
            </a:r>
            <a:r>
              <a:rPr lang="en-US" altLang="zh-CN" b="0" dirty="0">
                <a:latin typeface="+mn-lt"/>
                <a:ea typeface="+mj-ea"/>
              </a:rPr>
              <a:t>(</a:t>
            </a:r>
            <a:r>
              <a:rPr lang="zh-CN" altLang="en-US" b="0" dirty="0">
                <a:latin typeface="+mn-lt"/>
                <a:ea typeface="+mj-ea"/>
              </a:rPr>
              <a:t>chemical kinetics</a:t>
            </a:r>
            <a:r>
              <a:rPr lang="en-US" altLang="zh-CN" b="0" dirty="0">
                <a:latin typeface="+mn-lt"/>
                <a:ea typeface="+mj-ea"/>
              </a:rPr>
              <a:t>)</a:t>
            </a:r>
            <a:r>
              <a:rPr lang="zh-CN" altLang="en-US" b="0" dirty="0">
                <a:latin typeface="+mn-lt"/>
                <a:ea typeface="+mj-ea"/>
              </a:rPr>
              <a:t>，是研究化学过程进行的</a:t>
            </a:r>
            <a:r>
              <a:rPr lang="zh-CN" altLang="en-US" b="0" dirty="0">
                <a:solidFill>
                  <a:srgbClr val="FF0000"/>
                </a:solidFill>
                <a:latin typeface="+mn-lt"/>
                <a:ea typeface="+mj-ea"/>
              </a:rPr>
              <a:t>速率</a:t>
            </a:r>
            <a:r>
              <a:rPr lang="zh-CN" altLang="en-US" b="0" dirty="0">
                <a:latin typeface="+mn-lt"/>
                <a:ea typeface="+mj-ea"/>
              </a:rPr>
              <a:t>和</a:t>
            </a:r>
            <a:r>
              <a:rPr lang="zh-CN" altLang="en-US" b="0" dirty="0">
                <a:solidFill>
                  <a:srgbClr val="FF0000"/>
                </a:solidFill>
                <a:latin typeface="+mn-lt"/>
                <a:ea typeface="+mj-ea"/>
              </a:rPr>
              <a:t>反应机理</a:t>
            </a:r>
            <a:r>
              <a:rPr lang="zh-CN" altLang="en-US" b="0" dirty="0">
                <a:latin typeface="+mn-lt"/>
                <a:ea typeface="+mj-ea"/>
              </a:rPr>
              <a:t>的物理化学分支学科。研究对象主要是性质随时间而变化的非平衡动态体系。主要研究领域包括：分子反应动力学、催化动力学、基元反应动力学、宏观动力学、微观动力学等。化学动力学往往是化工生产过程中的决定性因素。</a:t>
            </a:r>
          </a:p>
        </p:txBody>
      </p:sp>
      <p:pic>
        <p:nvPicPr>
          <p:cNvPr id="3" name="图片 2">
            <a:extLst>
              <a:ext uri="{FF2B5EF4-FFF2-40B4-BE49-F238E27FC236}">
                <a16:creationId xmlns:a16="http://schemas.microsoft.com/office/drawing/2014/main" id="{EE314848-BC56-594D-8311-03A6045CDA94}"/>
              </a:ext>
            </a:extLst>
          </p:cNvPr>
          <p:cNvPicPr>
            <a:picLocks noChangeAspect="1"/>
          </p:cNvPicPr>
          <p:nvPr/>
        </p:nvPicPr>
        <p:blipFill>
          <a:blip r:embed="rId3"/>
          <a:stretch>
            <a:fillRect/>
          </a:stretch>
        </p:blipFill>
        <p:spPr>
          <a:xfrm>
            <a:off x="4482926" y="1218306"/>
            <a:ext cx="4121522" cy="2411128"/>
          </a:xfrm>
          <a:prstGeom prst="rect">
            <a:avLst/>
          </a:prstGeom>
        </p:spPr>
      </p:pic>
      <p:sp>
        <p:nvSpPr>
          <p:cNvPr id="4" name="Rectangle 6">
            <a:extLst>
              <a:ext uri="{FF2B5EF4-FFF2-40B4-BE49-F238E27FC236}">
                <a16:creationId xmlns:a16="http://schemas.microsoft.com/office/drawing/2014/main" id="{DC0EBEFB-8404-9E2A-4100-24148B98B345}"/>
              </a:ext>
            </a:extLst>
          </p:cNvPr>
          <p:cNvSpPr>
            <a:spLocks noChangeArrowheads="1"/>
          </p:cNvSpPr>
          <p:nvPr/>
        </p:nvSpPr>
        <p:spPr bwMode="auto">
          <a:xfrm>
            <a:off x="683568" y="74712"/>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 </a:t>
            </a:r>
            <a:r>
              <a:rPr lang="en-US" altLang="zh-CN" sz="3200" dirty="0">
                <a:solidFill>
                  <a:srgbClr val="3333CC">
                    <a:lumMod val="50000"/>
                  </a:srgbClr>
                </a:solidFill>
                <a:latin typeface="黑体"/>
                <a:ea typeface="黑体"/>
              </a:rPr>
              <a:t>–</a:t>
            </a:r>
            <a:r>
              <a:rPr lang="zh-CN" altLang="en-US" sz="3200" dirty="0">
                <a:solidFill>
                  <a:srgbClr val="3333CC">
                    <a:lumMod val="50000"/>
                  </a:srgbClr>
                </a:solidFill>
                <a:latin typeface="黑体"/>
                <a:ea typeface="黑体"/>
              </a:rPr>
              <a:t> 研究范围</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8226" name="Text Box 1026"/>
          <p:cNvSpPr txBox="1">
            <a:spLocks noChangeArrowheads="1"/>
          </p:cNvSpPr>
          <p:nvPr/>
        </p:nvSpPr>
        <p:spPr bwMode="auto">
          <a:xfrm>
            <a:off x="683568" y="1484784"/>
            <a:ext cx="6121400" cy="579438"/>
          </a:xfrm>
          <a:prstGeom prst="rect">
            <a:avLst/>
          </a:prstGeom>
          <a:noFill/>
          <a:ln w="9525">
            <a:noFill/>
            <a:miter lim="800000"/>
            <a:headEnd/>
            <a:tailEnd/>
          </a:ln>
          <a:effectLst/>
        </p:spPr>
        <p:txBody>
          <a:bodyPr>
            <a:spAutoFit/>
          </a:bodyPr>
          <a:lstStyle/>
          <a:p>
            <a:pPr>
              <a:defRPr/>
            </a:pPr>
            <a:r>
              <a:rPr kumimoji="0" lang="zh-CN" altLang="en-US" sz="3200" dirty="0">
                <a:solidFill>
                  <a:schemeClr val="accent2">
                    <a:lumMod val="50000"/>
                  </a:schemeClr>
                </a:solidFill>
                <a:latin typeface="+mj-ea"/>
                <a:ea typeface="+mj-ea"/>
              </a:rPr>
              <a:t>化学动力学的任务：</a:t>
            </a:r>
          </a:p>
        </p:txBody>
      </p:sp>
      <p:sp>
        <p:nvSpPr>
          <p:cNvPr id="948227" name="Text Box 1027"/>
          <p:cNvSpPr txBox="1">
            <a:spLocks noChangeArrowheads="1"/>
          </p:cNvSpPr>
          <p:nvPr/>
        </p:nvSpPr>
        <p:spPr bwMode="auto">
          <a:xfrm>
            <a:off x="1336030" y="2516659"/>
            <a:ext cx="5688013" cy="1373188"/>
          </a:xfrm>
          <a:prstGeom prst="rect">
            <a:avLst/>
          </a:prstGeom>
          <a:noFill/>
          <a:ln w="9525">
            <a:noFill/>
            <a:miter lim="800000"/>
            <a:headEnd/>
            <a:tailEnd/>
          </a:ln>
          <a:effectLst/>
        </p:spPr>
        <p:txBody>
          <a:bodyPr>
            <a:spAutoFit/>
          </a:bodyPr>
          <a:lstStyle/>
          <a:p>
            <a:pPr>
              <a:defRPr/>
            </a:pPr>
            <a:r>
              <a:rPr kumimoji="0" lang="en-US" altLang="zh-CN" sz="2800" dirty="0">
                <a:solidFill>
                  <a:srgbClr val="FF0000"/>
                </a:solidFill>
                <a:latin typeface="+mj-ea"/>
                <a:ea typeface="+mj-ea"/>
              </a:rPr>
              <a:t>1) </a:t>
            </a:r>
            <a:r>
              <a:rPr kumimoji="0" lang="zh-CN" altLang="en-US" sz="2800" dirty="0">
                <a:solidFill>
                  <a:srgbClr val="FF0000"/>
                </a:solidFill>
                <a:latin typeface="+mj-ea"/>
                <a:ea typeface="+mj-ea"/>
              </a:rPr>
              <a:t>化学反应的速率问题</a:t>
            </a:r>
          </a:p>
          <a:p>
            <a:pPr>
              <a:defRPr/>
            </a:pPr>
            <a:endParaRPr kumimoji="0" lang="zh-CN" altLang="en-US" sz="2800" dirty="0">
              <a:latin typeface="+mj-ea"/>
              <a:ea typeface="+mj-ea"/>
            </a:endParaRPr>
          </a:p>
          <a:p>
            <a:pPr>
              <a:defRPr/>
            </a:pPr>
            <a:r>
              <a:rPr kumimoji="0" lang="en-US" altLang="zh-CN" sz="2800" dirty="0">
                <a:latin typeface="+mj-ea"/>
                <a:ea typeface="+mj-ea"/>
              </a:rPr>
              <a:t>2) </a:t>
            </a:r>
            <a:r>
              <a:rPr kumimoji="0" lang="zh-CN" altLang="en-US" sz="2800" dirty="0">
                <a:latin typeface="+mj-ea"/>
                <a:ea typeface="+mj-ea"/>
              </a:rPr>
              <a:t>化学反应的机理问题</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8</a:t>
            </a:fld>
            <a:endParaRPr lang="en-US" altLang="zh-CN" dirty="0">
              <a:solidFill>
                <a:srgbClr val="000000"/>
              </a:solidFill>
            </a:endParaRPr>
          </a:p>
        </p:txBody>
      </p:sp>
      <p:sp>
        <p:nvSpPr>
          <p:cNvPr id="2" name="Rectangle 6">
            <a:extLst>
              <a:ext uri="{FF2B5EF4-FFF2-40B4-BE49-F238E27FC236}">
                <a16:creationId xmlns:a16="http://schemas.microsoft.com/office/drawing/2014/main" id="{3D036013-0298-573E-F20B-BAD4DD96580A}"/>
              </a:ext>
            </a:extLst>
          </p:cNvPr>
          <p:cNvSpPr>
            <a:spLocks noChangeArrowheads="1"/>
          </p:cNvSpPr>
          <p:nvPr/>
        </p:nvSpPr>
        <p:spPr bwMode="auto">
          <a:xfrm>
            <a:off x="683568" y="74712"/>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a:t>
            </a:r>
            <a:r>
              <a:rPr lang="en-US" altLang="zh-CN" sz="3200" dirty="0">
                <a:solidFill>
                  <a:srgbClr val="3333CC">
                    <a:lumMod val="50000"/>
                  </a:srgbClr>
                </a:solidFill>
                <a:latin typeface="黑体"/>
                <a:ea typeface="黑体"/>
              </a:rPr>
              <a:t>–</a:t>
            </a:r>
            <a:r>
              <a:rPr lang="zh-CN" altLang="en-US" sz="3200" dirty="0">
                <a:solidFill>
                  <a:srgbClr val="3333CC">
                    <a:lumMod val="50000"/>
                  </a:srgbClr>
                </a:solidFill>
                <a:latin typeface="黑体"/>
                <a:ea typeface="黑体"/>
              </a:rPr>
              <a:t>研究目标</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9251" name="Text Box 2051"/>
          <p:cNvSpPr txBox="1">
            <a:spLocks noChangeArrowheads="1"/>
          </p:cNvSpPr>
          <p:nvPr/>
        </p:nvSpPr>
        <p:spPr bwMode="auto">
          <a:xfrm>
            <a:off x="251520" y="1124744"/>
            <a:ext cx="7200900" cy="523220"/>
          </a:xfrm>
          <a:prstGeom prst="rect">
            <a:avLst/>
          </a:prstGeom>
          <a:noFill/>
          <a:ln w="9525">
            <a:noFill/>
            <a:miter lim="800000"/>
            <a:headEnd/>
            <a:tailEnd/>
          </a:ln>
          <a:effectLst/>
        </p:spPr>
        <p:txBody>
          <a:bodyPr>
            <a:spAutoFit/>
          </a:bodyPr>
          <a:lstStyle/>
          <a:p>
            <a:pPr>
              <a:defRPr/>
            </a:pPr>
            <a:r>
              <a:rPr kumimoji="0" lang="zh-CN" altLang="en-US" sz="2800" dirty="0">
                <a:solidFill>
                  <a:schemeClr val="accent2">
                    <a:lumMod val="50000"/>
                  </a:schemeClr>
                </a:solidFill>
                <a:latin typeface="+mj-ea"/>
                <a:ea typeface="+mj-ea"/>
              </a:rPr>
              <a:t>反应速率的定义：</a:t>
            </a:r>
          </a:p>
        </p:txBody>
      </p:sp>
      <p:sp>
        <p:nvSpPr>
          <p:cNvPr id="949253" name="Text Box 2053"/>
          <p:cNvSpPr txBox="1">
            <a:spLocks noChangeArrowheads="1"/>
          </p:cNvSpPr>
          <p:nvPr/>
        </p:nvSpPr>
        <p:spPr bwMode="auto">
          <a:xfrm>
            <a:off x="251520" y="1844824"/>
            <a:ext cx="8640960" cy="491481"/>
          </a:xfrm>
          <a:prstGeom prst="rect">
            <a:avLst/>
          </a:prstGeom>
          <a:noFill/>
          <a:ln w="9525">
            <a:noFill/>
            <a:miter lim="800000"/>
            <a:headEnd/>
            <a:tailEnd/>
          </a:ln>
          <a:effectLst/>
        </p:spPr>
        <p:txBody>
          <a:bodyPr wrap="square">
            <a:spAutoFit/>
          </a:bodyPr>
          <a:lstStyle/>
          <a:p>
            <a:pPr algn="ctr">
              <a:lnSpc>
                <a:spcPct val="120000"/>
              </a:lnSpc>
              <a:defRPr/>
            </a:pPr>
            <a:r>
              <a:rPr kumimoji="0" lang="zh-CN" altLang="en-US" b="0" dirty="0">
                <a:latin typeface="Arial" panose="020B0604020202020204" pitchFamily="34" charset="0"/>
                <a:ea typeface="+mj-ea"/>
                <a:cs typeface="Arial" panose="020B0604020202020204" pitchFamily="34" charset="0"/>
              </a:rPr>
              <a:t>单位时间内反应物或生成物浓度改变量的正值。一般用</a:t>
            </a:r>
            <a:r>
              <a:rPr kumimoji="0" lang="en-US" altLang="zh-CN" b="0" i="1" dirty="0">
                <a:latin typeface="Arial" panose="020B0604020202020204" pitchFamily="34" charset="0"/>
                <a:ea typeface="+mj-ea"/>
                <a:cs typeface="Arial" panose="020B0604020202020204" pitchFamily="34" charset="0"/>
              </a:rPr>
              <a:t>v</a:t>
            </a:r>
            <a:r>
              <a:rPr kumimoji="0" lang="zh-CN" altLang="en-US" b="0" dirty="0">
                <a:latin typeface="Arial" panose="020B0604020202020204" pitchFamily="34" charset="0"/>
                <a:ea typeface="+mj-ea"/>
                <a:cs typeface="Arial" panose="020B0604020202020204" pitchFamily="34" charset="0"/>
              </a:rPr>
              <a:t>表示</a:t>
            </a:r>
            <a:endParaRPr kumimoji="0" lang="zh-CN" altLang="en-US" b="0" dirty="0">
              <a:latin typeface="Arial" panose="020B0604020202020204" pitchFamily="34" charset="0"/>
              <a:ea typeface="+mj-ea"/>
              <a:cs typeface="Arial" panose="020B0604020202020204" pitchFamily="34" charset="0"/>
              <a:sym typeface="Symbol" pitchFamily="18" charset="2"/>
            </a:endParaRPr>
          </a:p>
        </p:txBody>
      </p:sp>
      <p:grpSp>
        <p:nvGrpSpPr>
          <p:cNvPr id="3080" name="Group 2094"/>
          <p:cNvGrpSpPr>
            <a:grpSpLocks/>
          </p:cNvGrpSpPr>
          <p:nvPr/>
        </p:nvGrpSpPr>
        <p:grpSpPr bwMode="auto">
          <a:xfrm>
            <a:off x="1403350" y="2636912"/>
            <a:ext cx="6481763" cy="533400"/>
            <a:chOff x="1069" y="1888"/>
            <a:chExt cx="3395" cy="336"/>
          </a:xfrm>
        </p:grpSpPr>
        <p:sp>
          <p:nvSpPr>
            <p:cNvPr id="949252" name="Text Box 2052"/>
            <p:cNvSpPr txBox="1">
              <a:spLocks noChangeArrowheads="1"/>
            </p:cNvSpPr>
            <p:nvPr/>
          </p:nvSpPr>
          <p:spPr bwMode="auto">
            <a:xfrm>
              <a:off x="1069" y="1933"/>
              <a:ext cx="3395" cy="291"/>
            </a:xfrm>
            <a:prstGeom prst="rect">
              <a:avLst/>
            </a:prstGeom>
            <a:noFill/>
            <a:ln w="9525">
              <a:noFill/>
              <a:miter lim="800000"/>
              <a:headEnd/>
              <a:tailEnd/>
            </a:ln>
            <a:effectLst/>
          </p:spPr>
          <p:txBody>
            <a:bodyPr>
              <a:spAutoFit/>
            </a:bodyPr>
            <a:lstStyle/>
            <a:p>
              <a:pPr>
                <a:defRPr/>
              </a:pPr>
              <a:r>
                <a:rPr kumimoji="0" lang="en-US" altLang="zh-CN" dirty="0" err="1"/>
                <a:t>H</a:t>
              </a:r>
              <a:r>
                <a:rPr kumimoji="0" lang="en-US" altLang="zh-CN" baseline="-25000" dirty="0" err="1"/>
                <a:t>2</a:t>
              </a:r>
              <a:r>
                <a:rPr kumimoji="0" lang="en-US" altLang="zh-CN" dirty="0" err="1"/>
                <a:t>O</a:t>
              </a:r>
              <a:r>
                <a:rPr kumimoji="0" lang="en-US" altLang="zh-CN" baseline="-25000" dirty="0" err="1"/>
                <a:t>2</a:t>
              </a:r>
              <a:r>
                <a:rPr kumimoji="0" lang="en-US" altLang="zh-CN" dirty="0"/>
                <a:t>(</a:t>
              </a:r>
              <a:r>
                <a:rPr kumimoji="0" lang="en-US" altLang="zh-CN" dirty="0" err="1"/>
                <a:t>aq</a:t>
              </a:r>
              <a:r>
                <a:rPr kumimoji="0" lang="en-US" altLang="zh-CN" dirty="0"/>
                <a:t>) → </a:t>
              </a:r>
              <a:r>
                <a:rPr kumimoji="0" lang="en-US" altLang="zh-CN" dirty="0" err="1"/>
                <a:t>H</a:t>
              </a:r>
              <a:r>
                <a:rPr kumimoji="0" lang="en-US" altLang="zh-CN" baseline="-25000" dirty="0" err="1"/>
                <a:t>2</a:t>
              </a:r>
              <a:r>
                <a:rPr kumimoji="0" lang="en-US" altLang="zh-CN" dirty="0" err="1"/>
                <a:t>O</a:t>
              </a:r>
              <a:r>
                <a:rPr kumimoji="0" lang="en-US" altLang="zh-CN" dirty="0"/>
                <a:t>(l) + 1/</a:t>
              </a:r>
              <a:r>
                <a:rPr kumimoji="0" lang="en-US" altLang="zh-CN" dirty="0" err="1"/>
                <a:t>2O</a:t>
              </a:r>
              <a:r>
                <a:rPr kumimoji="0" lang="en-US" altLang="zh-CN" baseline="-25000" dirty="0" err="1"/>
                <a:t>2</a:t>
              </a:r>
              <a:r>
                <a:rPr kumimoji="0" lang="en-US" altLang="zh-CN" dirty="0"/>
                <a:t>(g)    </a:t>
              </a:r>
              <a:r>
                <a:rPr kumimoji="0" lang="zh-CN" altLang="en-US" dirty="0"/>
                <a:t>室温</a:t>
              </a:r>
              <a:endParaRPr kumimoji="0" lang="zh-CN" altLang="en-US" dirty="0">
                <a:sym typeface="Symbol" pitchFamily="18" charset="2"/>
              </a:endParaRPr>
            </a:p>
          </p:txBody>
        </p:sp>
        <p:sp>
          <p:nvSpPr>
            <p:cNvPr id="949254" name="Text Box 2054"/>
            <p:cNvSpPr txBox="1">
              <a:spLocks noChangeArrowheads="1"/>
            </p:cNvSpPr>
            <p:nvPr/>
          </p:nvSpPr>
          <p:spPr bwMode="auto">
            <a:xfrm>
              <a:off x="1748" y="1888"/>
              <a:ext cx="249" cy="252"/>
            </a:xfrm>
            <a:prstGeom prst="rect">
              <a:avLst/>
            </a:prstGeom>
            <a:noFill/>
            <a:ln w="9525">
              <a:noFill/>
              <a:miter lim="800000"/>
              <a:headEnd/>
              <a:tailEnd/>
            </a:ln>
            <a:effectLst/>
          </p:spPr>
          <p:txBody>
            <a:bodyPr>
              <a:spAutoFit/>
            </a:bodyPr>
            <a:lstStyle/>
            <a:p>
              <a:pPr>
                <a:defRPr/>
              </a:pPr>
              <a:r>
                <a:rPr kumimoji="0" lang="en-US" altLang="zh-CN" sz="2000" dirty="0">
                  <a:solidFill>
                    <a:srgbClr val="FF0000"/>
                  </a:solidFill>
                </a:rPr>
                <a:t>I</a:t>
              </a:r>
              <a:r>
                <a:rPr kumimoji="0" lang="en-US" altLang="zh-CN" sz="2000" baseline="30000" dirty="0">
                  <a:solidFill>
                    <a:srgbClr val="FF0000"/>
                  </a:solidFill>
                  <a:sym typeface="Symbol" pitchFamily="18" charset="2"/>
                </a:rPr>
                <a:t></a:t>
              </a:r>
              <a:endParaRPr kumimoji="0" lang="en-US" altLang="zh-CN" sz="2000" baseline="30000" dirty="0">
                <a:solidFill>
                  <a:srgbClr val="FF0000"/>
                </a:solidFill>
              </a:endParaRPr>
            </a:p>
          </p:txBody>
        </p:sp>
      </p:grpSp>
      <p:graphicFrame>
        <p:nvGraphicFramePr>
          <p:cNvPr id="949255" name="Group 2055"/>
          <p:cNvGraphicFramePr>
            <a:graphicFrameLocks noGrp="1"/>
          </p:cNvGraphicFramePr>
          <p:nvPr>
            <p:extLst>
              <p:ext uri="{D42A27DB-BD31-4B8C-83A1-F6EECF244321}">
                <p14:modId xmlns:p14="http://schemas.microsoft.com/office/powerpoint/2010/main" val="1906838531"/>
              </p:ext>
            </p:extLst>
          </p:nvPr>
        </p:nvGraphicFramePr>
        <p:xfrm>
          <a:off x="1187624" y="3356992"/>
          <a:ext cx="6984776" cy="3196208"/>
        </p:xfrm>
        <a:graphic>
          <a:graphicData uri="http://schemas.openxmlformats.org/drawingml/2006/table">
            <a:tbl>
              <a:tblPr/>
              <a:tblGrid>
                <a:gridCol w="2328830">
                  <a:extLst>
                    <a:ext uri="{9D8B030D-6E8A-4147-A177-3AD203B41FA5}">
                      <a16:colId xmlns:a16="http://schemas.microsoft.com/office/drawing/2014/main" val="20000"/>
                    </a:ext>
                  </a:extLst>
                </a:gridCol>
                <a:gridCol w="2327118">
                  <a:extLst>
                    <a:ext uri="{9D8B030D-6E8A-4147-A177-3AD203B41FA5}">
                      <a16:colId xmlns:a16="http://schemas.microsoft.com/office/drawing/2014/main" val="20001"/>
                    </a:ext>
                  </a:extLst>
                </a:gridCol>
                <a:gridCol w="2328828">
                  <a:extLst>
                    <a:ext uri="{9D8B030D-6E8A-4147-A177-3AD203B41FA5}">
                      <a16:colId xmlns:a16="http://schemas.microsoft.com/office/drawing/2014/main" val="20002"/>
                    </a:ext>
                  </a:extLst>
                </a:gridCol>
              </a:tblGrid>
              <a:tr h="90167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8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8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800" b="1" i="0" u="none" strike="noStrike" cap="none" normalizeH="0" baseline="0" dirty="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13">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0.80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a:ln>
                          <a:noFill/>
                        </a:ln>
                        <a:solidFill>
                          <a:schemeClr val="tx1"/>
                        </a:solidFill>
                        <a:effectLst/>
                        <a:latin typeface="Times New Roman" pitchFamily="18" charset="0"/>
                        <a:ea typeface="黑体" pitchFamily="2" charset="-122"/>
                      </a:endParaRP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8906">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20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0.40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0.40/20=0.020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60699">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40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0.20/20=0.010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13">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60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0.10/20=0.0050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60699">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tx1"/>
                          </a:solidFill>
                          <a:effectLst/>
                          <a:latin typeface="Times New Roman" pitchFamily="18" charset="0"/>
                          <a:ea typeface="黑体" pitchFamily="2" charset="-122"/>
                        </a:rPr>
                        <a:t>80</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黑体" pitchFamily="2" charset="-122"/>
                        </a:rPr>
                        <a:t>0.050/20=0.0025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3074" name="Object 2091"/>
          <p:cNvGraphicFramePr>
            <a:graphicFrameLocks noChangeAspect="1"/>
          </p:cNvGraphicFramePr>
          <p:nvPr>
            <p:extLst>
              <p:ext uri="{D42A27DB-BD31-4B8C-83A1-F6EECF244321}">
                <p14:modId xmlns:p14="http://schemas.microsoft.com/office/powerpoint/2010/main" val="3947127307"/>
              </p:ext>
            </p:extLst>
          </p:nvPr>
        </p:nvGraphicFramePr>
        <p:xfrm>
          <a:off x="1906762" y="3430017"/>
          <a:ext cx="508000" cy="661987"/>
        </p:xfrm>
        <a:graphic>
          <a:graphicData uri="http://schemas.openxmlformats.org/presentationml/2006/ole">
            <mc:AlternateContent xmlns:mc="http://schemas.openxmlformats.org/markup-compatibility/2006">
              <mc:Choice xmlns:v="urn:schemas-microsoft-com:vml" Requires="v">
                <p:oleObj name="Equation" r:id="rId2" imgW="495000" imgH="622080" progId="Equation.3">
                  <p:embed/>
                </p:oleObj>
              </mc:Choice>
              <mc:Fallback>
                <p:oleObj name="Equation" r:id="rId2" imgW="495000" imgH="622080" progId="Equation.3">
                  <p:embed/>
                  <p:pic>
                    <p:nvPicPr>
                      <p:cNvPr id="0" name="Object 2091"/>
                      <p:cNvPicPr>
                        <a:picLocks noChangeAspect="1" noChangeArrowheads="1"/>
                      </p:cNvPicPr>
                      <p:nvPr/>
                    </p:nvPicPr>
                    <p:blipFill>
                      <a:blip r:embed="rId3">
                        <a:grayscl/>
                        <a:biLevel thresh="50000"/>
                        <a:extLst>
                          <a:ext uri="{28A0092B-C50C-407E-A947-70E740481C1C}">
                            <a14:useLocalDpi xmlns:a14="http://schemas.microsoft.com/office/drawing/2010/main" val="0"/>
                          </a:ext>
                        </a:extLst>
                      </a:blip>
                      <a:srcRect/>
                      <a:stretch>
                        <a:fillRect/>
                      </a:stretch>
                    </p:blipFill>
                    <p:spPr bwMode="auto">
                      <a:xfrm>
                        <a:off x="1906762" y="3430017"/>
                        <a:ext cx="508000" cy="6619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2092"/>
          <p:cNvGraphicFramePr>
            <a:graphicFrameLocks noChangeAspect="1"/>
          </p:cNvGraphicFramePr>
          <p:nvPr>
            <p:extLst>
              <p:ext uri="{D42A27DB-BD31-4B8C-83A1-F6EECF244321}">
                <p14:modId xmlns:p14="http://schemas.microsoft.com/office/powerpoint/2010/main" val="1758856768"/>
              </p:ext>
            </p:extLst>
          </p:nvPr>
        </p:nvGraphicFramePr>
        <p:xfrm>
          <a:off x="3925026" y="3496075"/>
          <a:ext cx="1346200" cy="650875"/>
        </p:xfrm>
        <a:graphic>
          <a:graphicData uri="http://schemas.openxmlformats.org/presentationml/2006/ole">
            <mc:AlternateContent xmlns:mc="http://schemas.openxmlformats.org/markup-compatibility/2006">
              <mc:Choice xmlns:v="urn:schemas-microsoft-com:vml" Requires="v">
                <p:oleObj name="Equation" r:id="rId4" imgW="1231560" imgH="660240" progId="Equation.3">
                  <p:embed/>
                </p:oleObj>
              </mc:Choice>
              <mc:Fallback>
                <p:oleObj name="Equation" r:id="rId4" imgW="1231560" imgH="660240" progId="Equation.3">
                  <p:embed/>
                  <p:pic>
                    <p:nvPicPr>
                      <p:cNvPr id="0" name="Object 2092"/>
                      <p:cNvPicPr>
                        <a:picLocks noChangeAspect="1" noChangeArrowheads="1"/>
                      </p:cNvPicPr>
                      <p:nvPr/>
                    </p:nvPicPr>
                    <p:blipFill>
                      <a:blip r:embed="rId5">
                        <a:grayscl/>
                        <a:biLevel thresh="50000"/>
                        <a:extLst>
                          <a:ext uri="{28A0092B-C50C-407E-A947-70E740481C1C}">
                            <a14:useLocalDpi xmlns:a14="http://schemas.microsoft.com/office/drawing/2010/main" val="0"/>
                          </a:ext>
                        </a:extLst>
                      </a:blip>
                      <a:srcRect/>
                      <a:stretch>
                        <a:fillRect/>
                      </a:stretch>
                    </p:blipFill>
                    <p:spPr bwMode="auto">
                      <a:xfrm>
                        <a:off x="3925026" y="3496075"/>
                        <a:ext cx="1346200" cy="650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1043608" y="122531"/>
            <a:ext cx="7128792"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mn-lt"/>
                <a:ea typeface="黑体"/>
              </a:rPr>
              <a:t>9.2  </a:t>
            </a:r>
            <a:r>
              <a:rPr lang="zh-CN" altLang="en-US" sz="3200" dirty="0">
                <a:solidFill>
                  <a:srgbClr val="C00000"/>
                </a:solidFill>
                <a:latin typeface="+mn-lt"/>
                <a:ea typeface="黑体"/>
              </a:rPr>
              <a:t>化学反应速率的含义及其表示法</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9</a:t>
            </a:fld>
            <a:endParaRPr lang="en-US" altLang="zh-CN" dirty="0">
              <a:solidFill>
                <a:srgbClr val="000000"/>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9524CB4-1148-204D-A536-4E2C954F8498}"/>
                  </a:ext>
                </a:extLst>
              </p:cNvPr>
              <p:cNvSpPr txBox="1"/>
              <p:nvPr/>
            </p:nvSpPr>
            <p:spPr>
              <a:xfrm>
                <a:off x="5868144" y="3406275"/>
                <a:ext cx="2678938" cy="497637"/>
              </a:xfrm>
              <a:prstGeom prst="rect">
                <a:avLst/>
              </a:prstGeom>
              <a:noFill/>
            </p:spPr>
            <p:txBody>
              <a:bodyPr wrap="square" rtlCol="0">
                <a:spAutoFit/>
              </a:bodyPr>
              <a:lstStyle/>
              <a:p>
                <a:r>
                  <a:rPr lang="zh-CN" altLang="en-US" sz="1800" dirty="0"/>
                  <a:t>反应速率  </a:t>
                </a:r>
                <a14:m>
                  <m:oMath xmlns:m="http://schemas.openxmlformats.org/officeDocument/2006/math">
                    <m:r>
                      <a:rPr lang="en-US" altLang="zh-CN" sz="1800" b="1" i="1" smtClean="0">
                        <a:latin typeface="Cambria Math" panose="02040503050406030204" pitchFamily="18" charset="0"/>
                      </a:rPr>
                      <m:t>−</m:t>
                    </m:r>
                    <m:f>
                      <m:fPr>
                        <m:ctrlPr>
                          <a:rPr lang="en-US" altLang="zh-CN" sz="1800" b="1" i="1" smtClean="0">
                            <a:latin typeface="Cambria Math" panose="02040503050406030204" pitchFamily="18" charset="0"/>
                          </a:rPr>
                        </m:ctrlPr>
                      </m:fPr>
                      <m:num>
                        <m:r>
                          <a:rPr lang="en-US" altLang="zh-CN" sz="1800" b="1" i="1" smtClean="0">
                            <a:latin typeface="Cambria Math" panose="02040503050406030204" pitchFamily="18" charset="0"/>
                            <a:ea typeface="Cambria Math" panose="02040503050406030204" pitchFamily="18" charset="0"/>
                          </a:rPr>
                          <m:t>∆(</m:t>
                        </m:r>
                        <m:r>
                          <a:rPr lang="en-US" altLang="zh-CN" sz="1800" b="1" i="0" smtClean="0">
                            <a:latin typeface="Cambria Math" panose="02040503050406030204" pitchFamily="18" charset="0"/>
                            <a:ea typeface="Cambria Math" panose="02040503050406030204" pitchFamily="18" charset="0"/>
                          </a:rPr>
                          <m:t>𝐇</m:t>
                        </m:r>
                        <m:r>
                          <a:rPr lang="en-US" altLang="zh-CN" sz="1800" b="1" i="0" baseline="-25000" smtClean="0">
                            <a:latin typeface="Cambria Math" panose="02040503050406030204" pitchFamily="18" charset="0"/>
                            <a:ea typeface="Cambria Math" panose="02040503050406030204" pitchFamily="18" charset="0"/>
                          </a:rPr>
                          <m:t>𝟐</m:t>
                        </m:r>
                        <m:r>
                          <a:rPr lang="en-US" altLang="zh-CN" sz="1800" b="1" i="0" smtClean="0">
                            <a:latin typeface="Cambria Math" panose="02040503050406030204" pitchFamily="18" charset="0"/>
                            <a:ea typeface="Cambria Math" panose="02040503050406030204" pitchFamily="18" charset="0"/>
                          </a:rPr>
                          <m:t>𝐎</m:t>
                        </m:r>
                        <m:r>
                          <a:rPr lang="en-US" altLang="zh-CN" sz="1800" b="1" i="1" baseline="-25000" smtClean="0">
                            <a:latin typeface="Cambria Math" panose="02040503050406030204" pitchFamily="18" charset="0"/>
                            <a:ea typeface="Cambria Math" panose="02040503050406030204" pitchFamily="18" charset="0"/>
                          </a:rPr>
                          <m:t>𝟐</m:t>
                        </m:r>
                        <m:r>
                          <a:rPr lang="en-US" altLang="zh-CN" sz="1800" b="1" i="1" smtClean="0">
                            <a:latin typeface="Cambria Math" panose="02040503050406030204" pitchFamily="18" charset="0"/>
                            <a:ea typeface="Cambria Math" panose="02040503050406030204" pitchFamily="18" charset="0"/>
                          </a:rPr>
                          <m:t>)</m:t>
                        </m:r>
                      </m:num>
                      <m:den>
                        <m:r>
                          <a:rPr lang="en-US" altLang="zh-CN" sz="1800" b="1" i="1" smtClean="0">
                            <a:latin typeface="Cambria Math" panose="02040503050406030204" pitchFamily="18" charset="0"/>
                            <a:ea typeface="Cambria Math" panose="02040503050406030204" pitchFamily="18" charset="0"/>
                          </a:rPr>
                          <m:t>∆</m:t>
                        </m:r>
                        <m:r>
                          <a:rPr lang="en-US" altLang="zh-CN" sz="1800" b="1" i="1" smtClean="0">
                            <a:latin typeface="Cambria Math" panose="02040503050406030204" pitchFamily="18" charset="0"/>
                            <a:ea typeface="Cambria Math" panose="02040503050406030204" pitchFamily="18" charset="0"/>
                          </a:rPr>
                          <m:t>𝒕</m:t>
                        </m:r>
                      </m:den>
                    </m:f>
                  </m:oMath>
                </a14:m>
                <a:endParaRPr kumimoji="1" lang="zh-CN" altLang="en-US" sz="1800" dirty="0"/>
              </a:p>
            </p:txBody>
          </p:sp>
        </mc:Choice>
        <mc:Fallback xmlns="">
          <p:sp>
            <p:nvSpPr>
              <p:cNvPr id="2" name="文本框 1">
                <a:extLst>
                  <a:ext uri="{FF2B5EF4-FFF2-40B4-BE49-F238E27FC236}">
                    <a16:creationId xmlns:a16="http://schemas.microsoft.com/office/drawing/2014/main" id="{39524CB4-1148-204D-A536-4E2C954F8498}"/>
                  </a:ext>
                </a:extLst>
              </p:cNvPr>
              <p:cNvSpPr txBox="1">
                <a:spLocks noRot="1" noChangeAspect="1" noMove="1" noResize="1" noEditPoints="1" noAdjustHandles="1" noChangeArrowheads="1" noChangeShapeType="1" noTextEdit="1"/>
              </p:cNvSpPr>
              <p:nvPr/>
            </p:nvSpPr>
            <p:spPr>
              <a:xfrm>
                <a:off x="5868144" y="3406275"/>
                <a:ext cx="2678938" cy="497637"/>
              </a:xfrm>
              <a:prstGeom prst="rect">
                <a:avLst/>
              </a:prstGeom>
              <a:blipFill>
                <a:blip r:embed="rId7"/>
                <a:stretch>
                  <a:fillRect l="-1887" b="-2500"/>
                </a:stretch>
              </a:blipFill>
            </p:spPr>
            <p:txBody>
              <a:bodyPr/>
              <a:lstStyle/>
              <a:p>
                <a:r>
                  <a:rPr lang="zh-CN" altLang="en-US">
                    <a:noFill/>
                  </a:rPr>
                  <a:t> </a:t>
                </a:r>
              </a:p>
            </p:txBody>
          </p:sp>
        </mc:Fallback>
      </mc:AlternateContent>
      <p:sp>
        <p:nvSpPr>
          <p:cNvPr id="3" name="文本框 2">
            <a:extLst>
              <a:ext uri="{FF2B5EF4-FFF2-40B4-BE49-F238E27FC236}">
                <a16:creationId xmlns:a16="http://schemas.microsoft.com/office/drawing/2014/main" id="{59174D5B-16BF-1A40-8997-717D8AE4B56E}"/>
              </a:ext>
            </a:extLst>
          </p:cNvPr>
          <p:cNvSpPr txBox="1"/>
          <p:nvPr/>
        </p:nvSpPr>
        <p:spPr>
          <a:xfrm>
            <a:off x="6094403" y="3843203"/>
            <a:ext cx="1691489" cy="369332"/>
          </a:xfrm>
          <a:prstGeom prst="rect">
            <a:avLst/>
          </a:prstGeom>
          <a:noFill/>
        </p:spPr>
        <p:txBody>
          <a:bodyPr wrap="none" rtlCol="0">
            <a:spAutoFit/>
          </a:bodyPr>
          <a:lstStyle/>
          <a:p>
            <a:r>
              <a:rPr kumimoji="1" lang="en-US" altLang="zh-CN" sz="1800" dirty="0"/>
              <a:t>mol∙dm</a:t>
            </a:r>
            <a:r>
              <a:rPr kumimoji="1" lang="en-US" altLang="zh-CN" sz="1800" baseline="30000" dirty="0"/>
              <a:t>-3</a:t>
            </a:r>
            <a:r>
              <a:rPr lang="en-US" altLang="zh-CN" sz="1800" dirty="0"/>
              <a:t> ∙min</a:t>
            </a:r>
            <a:r>
              <a:rPr lang="en-US" altLang="zh-CN" sz="1800" baseline="30000" dirty="0"/>
              <a:t>-1</a:t>
            </a:r>
            <a:endParaRPr kumimoji="1" lang="zh-CN" altLang="en-US" sz="1800" baseline="30000" dirty="0"/>
          </a:p>
        </p:txBody>
      </p:sp>
    </p:spTree>
  </p:cSld>
  <p:clrMapOvr>
    <a:masterClrMapping/>
  </p:clrMapOvr>
</p:sld>
</file>

<file path=ppt/theme/theme1.xml><?xml version="1.0" encoding="utf-8"?>
<a:theme xmlns:a="http://schemas.openxmlformats.org/drawingml/2006/main" name="template">
  <a:themeElements>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mmplat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m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m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16720</TotalTime>
  <Words>5436</Words>
  <Application>Microsoft Macintosh PowerPoint</Application>
  <PresentationFormat>全屏显示(4:3)</PresentationFormat>
  <Paragraphs>710</Paragraphs>
  <Slides>56</Slides>
  <Notes>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4</vt:i4>
      </vt:variant>
      <vt:variant>
        <vt:lpstr>幻灯片标题</vt:lpstr>
      </vt:variant>
      <vt:variant>
        <vt:i4>56</vt:i4>
      </vt:variant>
    </vt:vector>
  </HeadingPairs>
  <TitlesOfParts>
    <vt:vector size="67" baseType="lpstr">
      <vt:lpstr>黑体</vt:lpstr>
      <vt:lpstr>Arial</vt:lpstr>
      <vt:lpstr>Cambria Math</vt:lpstr>
      <vt:lpstr>Symbol</vt:lpstr>
      <vt:lpstr>Times New Roman</vt:lpstr>
      <vt:lpstr>Wingdings</vt:lpstr>
      <vt:lpstr>template</vt:lpstr>
      <vt:lpstr>Equation</vt:lpstr>
      <vt:lpstr>Photo Editor Photo</vt:lpstr>
      <vt:lpstr>Equation.3</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wangbw@pku.edu.cn</cp:lastModifiedBy>
  <cp:revision>577</cp:revision>
  <dcterms:created xsi:type="dcterms:W3CDTF">2011-09-05T13:29:22Z</dcterms:created>
  <dcterms:modified xsi:type="dcterms:W3CDTF">2022-11-16T02:57:13Z</dcterms:modified>
</cp:coreProperties>
</file>